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ink/ink1.xml" ContentType="application/inkml+xml"/>
  <Override PartName="/ppt/ink/ink2.xml" ContentType="application/inkml+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1" r:id="rId1"/>
  </p:sldMasterIdLst>
  <p:notesMasterIdLst>
    <p:notesMasterId r:id="rId69"/>
  </p:notesMasterIdLst>
  <p:handoutMasterIdLst>
    <p:handoutMasterId r:id="rId70"/>
  </p:handoutMasterIdLst>
  <p:sldIdLst>
    <p:sldId id="630" r:id="rId2"/>
    <p:sldId id="5878" r:id="rId3"/>
    <p:sldId id="395" r:id="rId4"/>
    <p:sldId id="942" r:id="rId5"/>
    <p:sldId id="260" r:id="rId6"/>
    <p:sldId id="1099" r:id="rId7"/>
    <p:sldId id="1069" r:id="rId8"/>
    <p:sldId id="1586" r:id="rId9"/>
    <p:sldId id="5722" r:id="rId10"/>
    <p:sldId id="5723" r:id="rId11"/>
    <p:sldId id="1011" r:id="rId12"/>
    <p:sldId id="1081" r:id="rId13"/>
    <p:sldId id="1080" r:id="rId14"/>
    <p:sldId id="5766" r:id="rId15"/>
    <p:sldId id="5724" r:id="rId16"/>
    <p:sldId id="418" r:id="rId17"/>
    <p:sldId id="5758" r:id="rId18"/>
    <p:sldId id="1391" r:id="rId19"/>
    <p:sldId id="5761" r:id="rId20"/>
    <p:sldId id="1387" r:id="rId21"/>
    <p:sldId id="5760" r:id="rId22"/>
    <p:sldId id="5870" r:id="rId23"/>
    <p:sldId id="5871" r:id="rId24"/>
    <p:sldId id="5872" r:id="rId25"/>
    <p:sldId id="1068" r:id="rId26"/>
    <p:sldId id="1811" r:id="rId27"/>
    <p:sldId id="1803" r:id="rId28"/>
    <p:sldId id="1814" r:id="rId29"/>
    <p:sldId id="1804" r:id="rId30"/>
    <p:sldId id="1805" r:id="rId31"/>
    <p:sldId id="1840" r:id="rId32"/>
    <p:sldId id="1810" r:id="rId33"/>
    <p:sldId id="5768" r:id="rId34"/>
    <p:sldId id="1747" r:id="rId35"/>
    <p:sldId id="5771" r:id="rId36"/>
    <p:sldId id="5770" r:id="rId37"/>
    <p:sldId id="5873" r:id="rId38"/>
    <p:sldId id="5694" r:id="rId39"/>
    <p:sldId id="5747" r:id="rId40"/>
    <p:sldId id="826" r:id="rId41"/>
    <p:sldId id="5875" r:id="rId42"/>
    <p:sldId id="5746" r:id="rId43"/>
    <p:sldId id="5876" r:id="rId44"/>
    <p:sldId id="5756" r:id="rId45"/>
    <p:sldId id="5745" r:id="rId46"/>
    <p:sldId id="5755" r:id="rId47"/>
    <p:sldId id="5855" r:id="rId48"/>
    <p:sldId id="5854" r:id="rId49"/>
    <p:sldId id="1895" r:id="rId50"/>
    <p:sldId id="5772" r:id="rId51"/>
    <p:sldId id="828" r:id="rId52"/>
    <p:sldId id="5847" r:id="rId53"/>
    <p:sldId id="5837" r:id="rId54"/>
    <p:sldId id="5877" r:id="rId55"/>
    <p:sldId id="5842" r:id="rId56"/>
    <p:sldId id="5853" r:id="rId57"/>
    <p:sldId id="824" r:id="rId58"/>
    <p:sldId id="5874" r:id="rId59"/>
    <p:sldId id="5721" r:id="rId60"/>
    <p:sldId id="5720" r:id="rId61"/>
    <p:sldId id="5763" r:id="rId62"/>
    <p:sldId id="5764" r:id="rId63"/>
    <p:sldId id="1113" r:id="rId64"/>
    <p:sldId id="1114" r:id="rId65"/>
    <p:sldId id="5717" r:id="rId66"/>
    <p:sldId id="5713" r:id="rId67"/>
    <p:sldId id="5719" r:id="rId68"/>
  </p:sldIdLst>
  <p:sldSz cx="12192000" cy="6858000"/>
  <p:notesSz cx="9236075" cy="7010400"/>
  <p:custShowLst>
    <p:custShow name="Custom Show 1" id="0">
      <p:sldLst/>
    </p:custShow>
  </p:custShowLst>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447" autoAdjust="0"/>
  </p:normalViewPr>
  <p:slideViewPr>
    <p:cSldViewPr snapToGrid="0">
      <p:cViewPr varScale="1">
        <p:scale>
          <a:sx n="101" d="100"/>
          <a:sy n="101" d="100"/>
        </p:scale>
        <p:origin x="876" y="108"/>
      </p:cViewPr>
      <p:guideLst>
        <p:guide orient="horz" pos="2160"/>
        <p:guide pos="3840"/>
      </p:guideLst>
    </p:cSldViewPr>
  </p:slideViewPr>
  <p:notesTextViewPr>
    <p:cViewPr>
      <p:scale>
        <a:sx n="1" d="1"/>
        <a:sy n="1" d="1"/>
      </p:scale>
      <p:origin x="0" y="0"/>
    </p:cViewPr>
  </p:notesTextViewPr>
  <p:notesViewPr>
    <p:cSldViewPr snapToGrid="0">
      <p:cViewPr varScale="1">
        <p:scale>
          <a:sx n="106" d="100"/>
          <a:sy n="106" d="100"/>
        </p:scale>
        <p:origin x="1518" y="12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ghl-van-ss1\ELC\Shared\Projects\PRJ\91\9185%20-%201704%20Government%20Street,%20Penticton\Meetings\Cost%20comparison%20graph.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CA" sz="1800" dirty="0"/>
              <a:t>Cost vs 60min</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2"/>
          <c:order val="1"/>
          <c:tx>
            <c:strRef>
              <c:f>Sheet1!$C$11</c:f>
              <c:strCache>
                <c:ptCount val="1"/>
                <c:pt idx="0">
                  <c:v>Delta vs 60min</c:v>
                </c:pt>
              </c:strCache>
            </c:strRef>
          </c:tx>
          <c:spPr>
            <a:solidFill>
              <a:schemeClr val="accent3"/>
            </a:solidFill>
            <a:ln>
              <a:noFill/>
            </a:ln>
            <a:effectLst/>
          </c:spPr>
          <c:invertIfNegative val="0"/>
          <c:val>
            <c:numRef>
              <c:f>Sheet1!$D$11:$J$11</c:f>
              <c:numCache>
                <c:formatCode>_("$"* #,##0.00_);_("$"* \(#,##0.00\);_("$"* "-"??_);_(@_)</c:formatCode>
                <c:ptCount val="7"/>
                <c:pt idx="0">
                  <c:v>-67723</c:v>
                </c:pt>
                <c:pt idx="1">
                  <c:v>0</c:v>
                </c:pt>
                <c:pt idx="2">
                  <c:v>60393</c:v>
                </c:pt>
                <c:pt idx="3">
                  <c:v>87167</c:v>
                </c:pt>
                <c:pt idx="4">
                  <c:v>115159</c:v>
                </c:pt>
                <c:pt idx="5">
                  <c:v>134210</c:v>
                </c:pt>
                <c:pt idx="6">
                  <c:v>875000</c:v>
                </c:pt>
              </c:numCache>
            </c:numRef>
          </c:val>
          <c:extLst>
            <c:ext xmlns:c15="http://schemas.microsoft.com/office/drawing/2012/chart" uri="{02D57815-91ED-43cb-92C2-25804820EDAC}">
              <c15:filteredCategoryTitle>
                <c15:cat>
                  <c:multiLvlStrRef>
                    <c:extLst>
                      <c:ext uri="{02D57815-91ED-43cb-92C2-25804820EDAC}">
                        <c15:formulaRef>
                          <c15:sqref>Sheet1!$D$8:$J$8</c15:sqref>
                        </c15:formulaRef>
                      </c:ext>
                    </c:extLst>
                  </c:multiLvlStrRef>
                </c15:cat>
              </c15:filteredCategoryTitle>
            </c:ext>
            <c:ext xmlns:c16="http://schemas.microsoft.com/office/drawing/2014/chart" uri="{C3380CC4-5D6E-409C-BE32-E72D297353CC}">
              <c16:uniqueId val="{00000000-8C22-448D-BFFB-57A41EAEB39C}"/>
            </c:ext>
          </c:extLst>
        </c:ser>
        <c:dLbls>
          <c:showLegendKey val="0"/>
          <c:showVal val="0"/>
          <c:showCatName val="0"/>
          <c:showSerName val="0"/>
          <c:showPercent val="0"/>
          <c:showBubbleSize val="0"/>
        </c:dLbls>
        <c:gapWidth val="150"/>
        <c:axId val="842343055"/>
        <c:axId val="842346895"/>
        <c:extLst>
          <c:ext xmlns:c15="http://schemas.microsoft.com/office/drawing/2012/chart" uri="{02D57815-91ED-43cb-92C2-25804820EDAC}">
            <c15:filteredBarSeries>
              <c15:ser>
                <c:idx val="0"/>
                <c:order val="0"/>
                <c:tx>
                  <c:v>Materials Cost</c:v>
                </c:tx>
                <c:spPr>
                  <a:solidFill>
                    <a:schemeClr val="accent1"/>
                  </a:solidFill>
                  <a:ln>
                    <a:noFill/>
                  </a:ln>
                  <a:effectLst/>
                </c:spPr>
                <c:invertIfNegative val="0"/>
                <c:val>
                  <c:numRef>
                    <c:extLst>
                      <c:ext uri="{02D57815-91ED-43cb-92C2-25804820EDAC}">
                        <c15:formulaRef>
                          <c15:sqref>Sheet1!$D$9:$J$9</c15:sqref>
                        </c15:formulaRef>
                      </c:ext>
                    </c:extLst>
                    <c:numCache>
                      <c:formatCode>_("$"* #,##0.00_);_("$"* \(#,##0.00\);_("$"* "-"??_);_(@_)</c:formatCode>
                      <c:ptCount val="7"/>
                      <c:pt idx="0">
                        <c:v>1699899</c:v>
                      </c:pt>
                      <c:pt idx="1">
                        <c:v>1767622</c:v>
                      </c:pt>
                      <c:pt idx="2">
                        <c:v>1828015</c:v>
                      </c:pt>
                      <c:pt idx="3">
                        <c:v>1854789</c:v>
                      </c:pt>
                      <c:pt idx="4">
                        <c:v>1882781</c:v>
                      </c:pt>
                      <c:pt idx="5">
                        <c:v>1901832</c:v>
                      </c:pt>
                      <c:pt idx="6">
                        <c:v>2642622</c:v>
                      </c:pt>
                    </c:numCache>
                  </c:numRef>
                </c:val>
                <c:extLst>
                  <c:ext uri="{02D57815-91ED-43cb-92C2-25804820EDAC}">
                    <c15:filteredCategoryTitle>
                      <c15:cat>
                        <c:multiLvlStrRef>
                          <c:extLst>
                            <c:ext uri="{02D57815-91ED-43cb-92C2-25804820EDAC}">
                              <c15:formulaRef>
                                <c15:sqref>Sheet1!$D$8:$J$8</c15:sqref>
                              </c15:formulaRef>
                            </c:ext>
                          </c:extLst>
                        </c:multiLvlStrRef>
                      </c15:cat>
                    </c15:filteredCategoryTitle>
                  </c:ext>
                  <c:ext xmlns:c16="http://schemas.microsoft.com/office/drawing/2014/chart" uri="{C3380CC4-5D6E-409C-BE32-E72D297353CC}">
                    <c16:uniqueId val="{00000001-8C22-448D-BFFB-57A41EAEB39C}"/>
                  </c:ext>
                </c:extLst>
              </c15:ser>
            </c15:filteredBarSeries>
          </c:ext>
        </c:extLst>
      </c:barChart>
      <c:catAx>
        <c:axId val="8423430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42346895"/>
        <c:crosses val="autoZero"/>
        <c:auto val="1"/>
        <c:lblAlgn val="ctr"/>
        <c:lblOffset val="100"/>
        <c:noMultiLvlLbl val="0"/>
      </c:catAx>
      <c:valAx>
        <c:axId val="842346895"/>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00_);_(&quot;$&quot;* \(#,##0.0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42343055"/>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892552493438322E-2"/>
          <c:y val="3.2785031417781052E-2"/>
          <c:w val="0.9277741141732283"/>
          <c:h val="0.92047598693313382"/>
        </c:manualLayout>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trendline>
            <c:spPr>
              <a:ln w="19050" cap="rnd">
                <a:solidFill>
                  <a:schemeClr val="accent1"/>
                </a:solidFill>
                <a:prstDash val="sysDot"/>
              </a:ln>
              <a:effectLst/>
            </c:spPr>
            <c:trendlineType val="linear"/>
            <c:dispRSqr val="0"/>
            <c:dispEq val="0"/>
          </c:trendline>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3.3</c:v>
                </c:pt>
                <c:pt idx="2">
                  <c:v>2.2999999999999998</c:v>
                </c:pt>
                <c:pt idx="3">
                  <c:v>1.3</c:v>
                </c:pt>
              </c:numCache>
            </c:numRef>
          </c:val>
          <c:smooth val="0"/>
          <c:extLst>
            <c:ext xmlns:c16="http://schemas.microsoft.com/office/drawing/2014/chart" uri="{C3380CC4-5D6E-409C-BE32-E72D297353CC}">
              <c16:uniqueId val="{00000000-EDDC-4BDF-BCE6-574BF0059168}"/>
            </c:ext>
          </c:extLst>
        </c:ser>
        <c:ser>
          <c:idx val="1"/>
          <c:order val="1"/>
          <c:tx>
            <c:strRef>
              <c:f>Sheet1!$C$1</c:f>
              <c:strCache>
                <c:ptCount val="1"/>
                <c:pt idx="0">
                  <c:v>Series 2</c:v>
                </c:pt>
              </c:strCache>
            </c:strRef>
          </c:tx>
          <c:spPr>
            <a:ln w="28575" cap="rnd">
              <a:solidFill>
                <a:schemeClr val="accent2"/>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3.3</c:v>
                </c:pt>
                <c:pt idx="1">
                  <c:v>3.3</c:v>
                </c:pt>
                <c:pt idx="2">
                  <c:v>3.3</c:v>
                </c:pt>
                <c:pt idx="3">
                  <c:v>3.3</c:v>
                </c:pt>
              </c:numCache>
            </c:numRef>
          </c:val>
          <c:smooth val="0"/>
          <c:extLst>
            <c:ext xmlns:c16="http://schemas.microsoft.com/office/drawing/2014/chart" uri="{C3380CC4-5D6E-409C-BE32-E72D297353CC}">
              <c16:uniqueId val="{00000001-EDDC-4BDF-BCE6-574BF0059168}"/>
            </c:ext>
          </c:extLst>
        </c:ser>
        <c:dLbls>
          <c:showLegendKey val="0"/>
          <c:showVal val="0"/>
          <c:showCatName val="0"/>
          <c:showSerName val="0"/>
          <c:showPercent val="0"/>
          <c:showBubbleSize val="0"/>
        </c:dLbls>
        <c:smooth val="0"/>
        <c:axId val="725545104"/>
        <c:axId val="725555600"/>
      </c:lineChart>
      <c:catAx>
        <c:axId val="725545104"/>
        <c:scaling>
          <c:orientation val="minMax"/>
        </c:scaling>
        <c:delete val="1"/>
        <c:axPos val="b"/>
        <c:numFmt formatCode="General" sourceLinked="1"/>
        <c:majorTickMark val="none"/>
        <c:minorTickMark val="none"/>
        <c:tickLblPos val="nextTo"/>
        <c:crossAx val="725555600"/>
        <c:crosses val="autoZero"/>
        <c:auto val="1"/>
        <c:lblAlgn val="ctr"/>
        <c:lblOffset val="100"/>
        <c:noMultiLvlLbl val="0"/>
      </c:catAx>
      <c:valAx>
        <c:axId val="725555600"/>
        <c:scaling>
          <c:orientation val="minMax"/>
        </c:scaling>
        <c:delete val="1"/>
        <c:axPos val="l"/>
        <c:numFmt formatCode="General" sourceLinked="1"/>
        <c:majorTickMark val="none"/>
        <c:minorTickMark val="none"/>
        <c:tickLblPos val="nextTo"/>
        <c:crossAx val="7255451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7F16BA-E06F-4C60-BB65-EE9ACE69AB02}" type="doc">
      <dgm:prSet loTypeId="urn:microsoft.com/office/officeart/2008/layout/AscendingPictureAccentProcess" loCatId="process" qsTypeId="urn:microsoft.com/office/officeart/2005/8/quickstyle/simple1" qsCatId="simple" csTypeId="urn:microsoft.com/office/officeart/2005/8/colors/accent0_3" csCatId="mainScheme" phldr="1"/>
      <dgm:spPr/>
    </dgm:pt>
    <dgm:pt modelId="{7AA64017-8F92-40CC-97C9-C192694931D6}">
      <dgm:prSet phldrT="[Text]" custT="1"/>
      <dgm:spPr/>
      <dgm:t>
        <a:bodyPr/>
        <a:lstStyle/>
        <a:p>
          <a:r>
            <a:rPr lang="en-US" sz="1200" dirty="0">
              <a:latin typeface="Arial" panose="020B0604020202020204" pitchFamily="34" charset="0"/>
              <a:cs typeface="Arial" panose="020B0604020202020204" pitchFamily="34" charset="0"/>
            </a:rPr>
            <a:t>Hammurabi’s Code (1792 BC)</a:t>
          </a:r>
          <a:endParaRPr lang="en-CA" sz="1200" dirty="0">
            <a:latin typeface="Arial" panose="020B0604020202020204" pitchFamily="34" charset="0"/>
            <a:cs typeface="Arial" panose="020B0604020202020204" pitchFamily="34" charset="0"/>
          </a:endParaRPr>
        </a:p>
      </dgm:t>
    </dgm:pt>
    <dgm:pt modelId="{936A24B7-CAB2-4D10-9CF0-35DA265EF384}" type="parTrans" cxnId="{49AB62C0-5B85-499C-A529-4AE5A14F56AE}">
      <dgm:prSet/>
      <dgm:spPr/>
      <dgm:t>
        <a:bodyPr/>
        <a:lstStyle/>
        <a:p>
          <a:endParaRPr lang="en-CA"/>
        </a:p>
      </dgm:t>
    </dgm:pt>
    <dgm:pt modelId="{0CA10D0B-342B-4401-A781-7F7CD9A215F3}" type="sibTrans" cxnId="{49AB62C0-5B85-499C-A529-4AE5A14F56AE}">
      <dgm:prSet/>
      <dgm:spPr/>
      <dgm:t>
        <a:bodyPr/>
        <a:lstStyle/>
        <a:p>
          <a:endParaRPr lang="en-CA"/>
        </a:p>
      </dgm:t>
    </dgm:pt>
    <dgm:pt modelId="{6E127466-4B28-47F5-A64A-917AEA0CD277}">
      <dgm:prSet phldrT="[Text]" custT="1"/>
      <dgm:spPr/>
      <dgm:t>
        <a:bodyPr/>
        <a:lstStyle/>
        <a:p>
          <a:r>
            <a:rPr lang="en-US" sz="1200" dirty="0">
              <a:latin typeface="Arial" panose="020B0604020202020204" pitchFamily="34" charset="0"/>
              <a:cs typeface="Arial" panose="020B0604020202020204" pitchFamily="34" charset="0"/>
            </a:rPr>
            <a:t>NBCC 1953</a:t>
          </a:r>
          <a:endParaRPr lang="en-CA" sz="1200" dirty="0">
            <a:latin typeface="Arial" panose="020B0604020202020204" pitchFamily="34" charset="0"/>
            <a:cs typeface="Arial" panose="020B0604020202020204" pitchFamily="34" charset="0"/>
          </a:endParaRPr>
        </a:p>
      </dgm:t>
    </dgm:pt>
    <dgm:pt modelId="{E1AE1E71-8891-49C7-BCDA-DC3CF07A7F83}" type="parTrans" cxnId="{19CD7FAA-2CDE-43F7-A5D6-04F5DE1BACCA}">
      <dgm:prSet/>
      <dgm:spPr/>
      <dgm:t>
        <a:bodyPr/>
        <a:lstStyle/>
        <a:p>
          <a:endParaRPr lang="en-CA"/>
        </a:p>
      </dgm:t>
    </dgm:pt>
    <dgm:pt modelId="{715D137A-F693-496A-8B51-BDBC59582377}" type="sibTrans" cxnId="{19CD7FAA-2CDE-43F7-A5D6-04F5DE1BACCA}">
      <dgm:prSet/>
      <dgm:spPr/>
      <dgm:t>
        <a:bodyPr/>
        <a:lstStyle/>
        <a:p>
          <a:endParaRPr lang="en-CA"/>
        </a:p>
      </dgm:t>
    </dgm:pt>
    <dgm:pt modelId="{A599BA85-69A4-4630-A671-F946B0C23D73}">
      <dgm:prSet phldrT="[Text]" custT="1"/>
      <dgm:spPr/>
      <dgm:t>
        <a:bodyPr/>
        <a:lstStyle/>
        <a:p>
          <a:r>
            <a:rPr lang="en-US" sz="1200" dirty="0">
              <a:latin typeface="Arial" panose="020B0604020202020204" pitchFamily="34" charset="0"/>
              <a:cs typeface="Arial" panose="020B0604020202020204" pitchFamily="34" charset="0"/>
            </a:rPr>
            <a:t>Recommended Building Code in US (1905)</a:t>
          </a:r>
          <a:endParaRPr lang="en-CA" sz="1200" dirty="0">
            <a:latin typeface="Arial" panose="020B0604020202020204" pitchFamily="34" charset="0"/>
            <a:cs typeface="Arial" panose="020B0604020202020204" pitchFamily="34" charset="0"/>
          </a:endParaRPr>
        </a:p>
      </dgm:t>
    </dgm:pt>
    <dgm:pt modelId="{8A5563A2-6682-4495-9A25-38A5B30D962C}" type="parTrans" cxnId="{B82607E2-3EEF-4FCB-AC1A-7E44F7F10415}">
      <dgm:prSet/>
      <dgm:spPr/>
      <dgm:t>
        <a:bodyPr/>
        <a:lstStyle/>
        <a:p>
          <a:endParaRPr lang="en-CA"/>
        </a:p>
      </dgm:t>
    </dgm:pt>
    <dgm:pt modelId="{2419C2D8-9D22-47F0-9E59-3E059F0A1135}" type="sibTrans" cxnId="{B82607E2-3EEF-4FCB-AC1A-7E44F7F10415}">
      <dgm:prSet/>
      <dgm:spPr/>
      <dgm:t>
        <a:bodyPr/>
        <a:lstStyle/>
        <a:p>
          <a:endParaRPr lang="en-CA"/>
        </a:p>
      </dgm:t>
    </dgm:pt>
    <dgm:pt modelId="{3AF6E987-00B2-4810-98D1-59B83FCA03CA}">
      <dgm:prSet phldrT="[Text]" custT="1"/>
      <dgm:spPr/>
      <dgm:t>
        <a:bodyPr/>
        <a:lstStyle/>
        <a:p>
          <a:r>
            <a:rPr lang="en-US" sz="1200" dirty="0">
              <a:latin typeface="Arial" panose="020B0604020202020204" pitchFamily="34" charset="0"/>
              <a:cs typeface="Arial" panose="020B0604020202020204" pitchFamily="34" charset="0"/>
            </a:rPr>
            <a:t>A Building Code for Small Municipalities 1951</a:t>
          </a:r>
          <a:endParaRPr lang="en-CA" sz="1200" dirty="0">
            <a:latin typeface="Arial" panose="020B0604020202020204" pitchFamily="34" charset="0"/>
            <a:cs typeface="Arial" panose="020B0604020202020204" pitchFamily="34" charset="0"/>
          </a:endParaRPr>
        </a:p>
      </dgm:t>
    </dgm:pt>
    <dgm:pt modelId="{12C183BA-6C14-465F-9679-E95C7CC11E25}" type="parTrans" cxnId="{9AFBB3DF-9701-4BA2-8506-AAAE568B02BF}">
      <dgm:prSet/>
      <dgm:spPr/>
      <dgm:t>
        <a:bodyPr/>
        <a:lstStyle/>
        <a:p>
          <a:endParaRPr lang="en-CA"/>
        </a:p>
      </dgm:t>
    </dgm:pt>
    <dgm:pt modelId="{25A88C44-F26C-466F-AF5C-82FC14CB0886}" type="sibTrans" cxnId="{9AFBB3DF-9701-4BA2-8506-AAAE568B02BF}">
      <dgm:prSet/>
      <dgm:spPr/>
      <dgm:t>
        <a:bodyPr/>
        <a:lstStyle/>
        <a:p>
          <a:endParaRPr lang="en-CA"/>
        </a:p>
      </dgm:t>
    </dgm:pt>
    <dgm:pt modelId="{104B6175-5B6C-4438-94E5-BB7DF20166BA}">
      <dgm:prSet phldrT="[Text]" custT="1"/>
      <dgm:spPr/>
      <dgm:t>
        <a:bodyPr/>
        <a:lstStyle/>
        <a:p>
          <a:r>
            <a:rPr lang="en-US" sz="1200" dirty="0">
              <a:latin typeface="Arial" panose="020B0604020202020204" pitchFamily="34" charset="0"/>
              <a:cs typeface="Arial" panose="020B0604020202020204" pitchFamily="34" charset="0"/>
            </a:rPr>
            <a:t>NBCC 1941</a:t>
          </a:r>
          <a:endParaRPr lang="en-CA" sz="1200" dirty="0">
            <a:latin typeface="Arial" panose="020B0604020202020204" pitchFamily="34" charset="0"/>
            <a:cs typeface="Arial" panose="020B0604020202020204" pitchFamily="34" charset="0"/>
          </a:endParaRPr>
        </a:p>
      </dgm:t>
    </dgm:pt>
    <dgm:pt modelId="{0975F577-73E5-4A92-8D44-9FC3DA0E6FA7}" type="parTrans" cxnId="{7A94E8DC-EF29-4B10-B253-B49BE91B251B}">
      <dgm:prSet/>
      <dgm:spPr/>
      <dgm:t>
        <a:bodyPr/>
        <a:lstStyle/>
        <a:p>
          <a:endParaRPr lang="en-CA"/>
        </a:p>
      </dgm:t>
    </dgm:pt>
    <dgm:pt modelId="{D3B90753-9487-4013-9D41-04DF4C4B955F}" type="sibTrans" cxnId="{7A94E8DC-EF29-4B10-B253-B49BE91B251B}">
      <dgm:prSet/>
      <dgm:spPr/>
      <dgm:t>
        <a:bodyPr/>
        <a:lstStyle/>
        <a:p>
          <a:endParaRPr lang="en-CA"/>
        </a:p>
      </dgm:t>
    </dgm:pt>
    <dgm:pt modelId="{A4127858-39AE-4F91-A9FF-053A4745446D}">
      <dgm:prSet phldrT="[Text]" custT="1"/>
      <dgm:spPr/>
      <dgm:t>
        <a:bodyPr/>
        <a:lstStyle/>
        <a:p>
          <a:r>
            <a:rPr lang="en-US" sz="1200" dirty="0">
              <a:latin typeface="Arial" panose="020B0604020202020204" pitchFamily="34" charset="0"/>
              <a:cs typeface="Arial" panose="020B0604020202020204" pitchFamily="34" charset="0"/>
            </a:rPr>
            <a:t>NBCC 2020</a:t>
          </a:r>
          <a:endParaRPr lang="en-CA" sz="1200" dirty="0">
            <a:latin typeface="Arial" panose="020B0604020202020204" pitchFamily="34" charset="0"/>
            <a:cs typeface="Arial" panose="020B0604020202020204" pitchFamily="34" charset="0"/>
          </a:endParaRPr>
        </a:p>
      </dgm:t>
    </dgm:pt>
    <dgm:pt modelId="{77D82C64-E1FF-4405-9304-F5679603BBD1}" type="parTrans" cxnId="{CCFD2EEB-E6C8-437A-BA2F-806E5F5384D1}">
      <dgm:prSet/>
      <dgm:spPr/>
      <dgm:t>
        <a:bodyPr/>
        <a:lstStyle/>
        <a:p>
          <a:endParaRPr lang="en-CA"/>
        </a:p>
      </dgm:t>
    </dgm:pt>
    <dgm:pt modelId="{6C35D495-EFC1-417F-819F-021DFD6833D1}" type="sibTrans" cxnId="{CCFD2EEB-E6C8-437A-BA2F-806E5F5384D1}">
      <dgm:prSet/>
      <dgm:spPr/>
      <dgm:t>
        <a:bodyPr/>
        <a:lstStyle/>
        <a:p>
          <a:endParaRPr lang="en-CA"/>
        </a:p>
      </dgm:t>
    </dgm:pt>
    <dgm:pt modelId="{EA6AA2DA-2020-437F-9B5A-A0AF05CEFE86}" type="pres">
      <dgm:prSet presAssocID="{037F16BA-E06F-4C60-BB65-EE9ACE69AB02}" presName="Name0" presStyleCnt="0">
        <dgm:presLayoutVars>
          <dgm:chMax val="7"/>
          <dgm:chPref val="7"/>
          <dgm:dir/>
        </dgm:presLayoutVars>
      </dgm:prSet>
      <dgm:spPr/>
    </dgm:pt>
    <dgm:pt modelId="{BDA403AD-7BB6-4907-BA5D-31C20D4B155D}" type="pres">
      <dgm:prSet presAssocID="{037F16BA-E06F-4C60-BB65-EE9ACE69AB02}" presName="dot1" presStyleLbl="alignNode1" presStyleIdx="0" presStyleCnt="17" custLinFactX="56888" custLinFactNeighborX="100000" custLinFactNeighborY="20258"/>
      <dgm:spPr/>
    </dgm:pt>
    <dgm:pt modelId="{7B705755-675E-4387-83FC-28FECAF08CD2}" type="pres">
      <dgm:prSet presAssocID="{037F16BA-E06F-4C60-BB65-EE9ACE69AB02}" presName="dot2" presStyleLbl="alignNode1" presStyleIdx="1" presStyleCnt="17" custLinFactX="100000" custLinFactNeighborX="103826" custLinFactNeighborY="30388"/>
      <dgm:spPr/>
    </dgm:pt>
    <dgm:pt modelId="{EA26DA72-63CC-4877-A6CE-23B2C70F54F2}" type="pres">
      <dgm:prSet presAssocID="{037F16BA-E06F-4C60-BB65-EE9ACE69AB02}" presName="dot3" presStyleLbl="alignNode1" presStyleIdx="2" presStyleCnt="17" custLinFactX="100000" custLinFactNeighborX="141774" custLinFactNeighborY="31654"/>
      <dgm:spPr/>
    </dgm:pt>
    <dgm:pt modelId="{050EFE73-5E1F-4B03-9C97-B79FF147A6D3}" type="pres">
      <dgm:prSet presAssocID="{037F16BA-E06F-4C60-BB65-EE9ACE69AB02}" presName="dot4" presStyleLbl="alignNode1" presStyleIdx="3" presStyleCnt="17" custLinFactNeighborX="53693" custLinFactNeighborY="60205"/>
      <dgm:spPr/>
    </dgm:pt>
    <dgm:pt modelId="{902AA0A6-2F2D-4E3D-A523-2F7BCA1A9AB2}" type="pres">
      <dgm:prSet presAssocID="{037F16BA-E06F-4C60-BB65-EE9ACE69AB02}" presName="dot5" presStyleLbl="alignNode1" presStyleIdx="4" presStyleCnt="17"/>
      <dgm:spPr/>
    </dgm:pt>
    <dgm:pt modelId="{3D240830-E643-478F-A923-6C8506B35A80}" type="pres">
      <dgm:prSet presAssocID="{037F16BA-E06F-4C60-BB65-EE9ACE69AB02}" presName="dot6" presStyleLbl="alignNode1" presStyleIdx="5" presStyleCnt="17" custLinFactX="243906" custLinFactNeighborX="300000" custLinFactNeighborY="-46026"/>
      <dgm:spPr/>
    </dgm:pt>
    <dgm:pt modelId="{EF6AD1F6-E82D-491F-8CF3-190599C6F979}" type="pres">
      <dgm:prSet presAssocID="{037F16BA-E06F-4C60-BB65-EE9ACE69AB02}" presName="dot7" presStyleLbl="alignNode1" presStyleIdx="6" presStyleCnt="17" custLinFactX="243906" custLinFactNeighborX="300000" custLinFactNeighborY="-46026"/>
      <dgm:spPr/>
    </dgm:pt>
    <dgm:pt modelId="{B7101642-89DE-4393-82D2-7F1692AC9780}" type="pres">
      <dgm:prSet presAssocID="{037F16BA-E06F-4C60-BB65-EE9ACE69AB02}" presName="dot8" presStyleLbl="alignNode1" presStyleIdx="7" presStyleCnt="17" custLinFactX="304794" custLinFactY="11426" custLinFactNeighborX="400000" custLinFactNeighborY="100000"/>
      <dgm:spPr/>
    </dgm:pt>
    <dgm:pt modelId="{C977A2B3-F57C-4C84-9E2E-6A017220C62F}" type="pres">
      <dgm:prSet presAssocID="{037F16BA-E06F-4C60-BB65-EE9ACE69AB02}" presName="dot9" presStyleLbl="alignNode1" presStyleIdx="8" presStyleCnt="17" custLinFactX="400000" custLinFactNeighborX="400237" custLinFactNeighborY="-71212"/>
      <dgm:spPr/>
    </dgm:pt>
    <dgm:pt modelId="{AAA2A6DF-2D5A-4CC8-9B48-3B1D4A979669}" type="pres">
      <dgm:prSet presAssocID="{037F16BA-E06F-4C60-BB65-EE9ACE69AB02}" presName="dot10" presStyleLbl="alignNode1" presStyleIdx="9" presStyleCnt="17" custLinFactX="462313" custLinFactNeighborX="500000"/>
      <dgm:spPr/>
    </dgm:pt>
    <dgm:pt modelId="{5B6D3EAA-EE7D-49E6-A24A-732FC96E32E5}" type="pres">
      <dgm:prSet presAssocID="{037F16BA-E06F-4C60-BB65-EE9ACE69AB02}" presName="dotArrow1" presStyleLbl="alignNode1" presStyleIdx="10" presStyleCnt="17" custLinFactX="400000" custLinFactNeighborX="471143"/>
      <dgm:spPr/>
    </dgm:pt>
    <dgm:pt modelId="{7102E473-4E02-470E-B3E4-B9648CBBD09F}" type="pres">
      <dgm:prSet presAssocID="{037F16BA-E06F-4C60-BB65-EE9ACE69AB02}" presName="dotArrow2" presStyleLbl="alignNode1" presStyleIdx="11" presStyleCnt="17" custLinFactX="400000" custLinFactNeighborX="471143"/>
      <dgm:spPr/>
    </dgm:pt>
    <dgm:pt modelId="{EC363F13-7FBF-4EDD-B926-A85C0EB8D2A9}" type="pres">
      <dgm:prSet presAssocID="{037F16BA-E06F-4C60-BB65-EE9ACE69AB02}" presName="dotArrow3" presStyleLbl="alignNode1" presStyleIdx="12" presStyleCnt="17" custLinFactX="400000" custLinFactNeighborX="471143"/>
      <dgm:spPr/>
    </dgm:pt>
    <dgm:pt modelId="{5621E30C-15BF-4C7B-A26D-51EE1540035C}" type="pres">
      <dgm:prSet presAssocID="{037F16BA-E06F-4C60-BB65-EE9ACE69AB02}" presName="dotArrow4" presStyleLbl="alignNode1" presStyleIdx="13" presStyleCnt="17" custLinFactX="400000" custLinFactNeighborX="471143"/>
      <dgm:spPr/>
    </dgm:pt>
    <dgm:pt modelId="{23BFC1B6-DDC0-44E6-8B77-AF8450F29115}" type="pres">
      <dgm:prSet presAssocID="{037F16BA-E06F-4C60-BB65-EE9ACE69AB02}" presName="dotArrow5" presStyleLbl="alignNode1" presStyleIdx="14" presStyleCnt="17" custLinFactX="400000" custLinFactNeighborX="471143"/>
      <dgm:spPr/>
    </dgm:pt>
    <dgm:pt modelId="{17D5490C-F2E3-44EF-B572-6B3931BCD7FD}" type="pres">
      <dgm:prSet presAssocID="{037F16BA-E06F-4C60-BB65-EE9ACE69AB02}" presName="dotArrow6" presStyleLbl="alignNode1" presStyleIdx="15" presStyleCnt="17" custLinFactX="400000" custLinFactNeighborX="471143"/>
      <dgm:spPr/>
    </dgm:pt>
    <dgm:pt modelId="{79DF9F59-C408-4BBE-9551-759033F8DC42}" type="pres">
      <dgm:prSet presAssocID="{037F16BA-E06F-4C60-BB65-EE9ACE69AB02}" presName="dotArrow7" presStyleLbl="alignNode1" presStyleIdx="16" presStyleCnt="17" custLinFactX="400000" custLinFactNeighborX="481273"/>
      <dgm:spPr/>
    </dgm:pt>
    <dgm:pt modelId="{F1C17AA7-3C2F-410B-A8C6-20F091D1DDB0}" type="pres">
      <dgm:prSet presAssocID="{7AA64017-8F92-40CC-97C9-C192694931D6}" presName="parTx1" presStyleLbl="node1" presStyleIdx="0" presStyleCnt="6" custScaleX="111450" custLinFactNeighborX="6575" custLinFactNeighborY="-1752"/>
      <dgm:spPr/>
    </dgm:pt>
    <dgm:pt modelId="{1E9693D0-DCB8-4908-9199-FCC199105A20}" type="pres">
      <dgm:prSet presAssocID="{0CA10D0B-342B-4401-A781-7F7CD9A215F3}" presName="picture1" presStyleCnt="0"/>
      <dgm:spPr/>
    </dgm:pt>
    <dgm:pt modelId="{5F44F064-57DC-4F45-897C-EE2519A3F01D}" type="pres">
      <dgm:prSet presAssocID="{0CA10D0B-342B-4401-A781-7F7CD9A215F3}" presName="imageRepeatNode" presStyleLbl="fgImgPlace1" presStyleIdx="0" presStyleCnt="6"/>
      <dgm:spPr/>
    </dgm:pt>
    <dgm:pt modelId="{7A589787-E280-4FFE-B26E-D0C4EF48D472}" type="pres">
      <dgm:prSet presAssocID="{A599BA85-69A4-4630-A671-F946B0C23D73}" presName="parTx2" presStyleLbl="node1" presStyleIdx="1" presStyleCnt="6" custScaleX="129907" custLinFactNeighborX="20948" custLinFactNeighborY="7009"/>
      <dgm:spPr/>
    </dgm:pt>
    <dgm:pt modelId="{7D84BF4A-AB1D-4602-9E57-F8244B6E5EBC}" type="pres">
      <dgm:prSet presAssocID="{2419C2D8-9D22-47F0-9E59-3E059F0A1135}" presName="picture2" presStyleCnt="0"/>
      <dgm:spPr/>
    </dgm:pt>
    <dgm:pt modelId="{714C0F7C-F35B-410B-BDAD-D8C180529873}" type="pres">
      <dgm:prSet presAssocID="{2419C2D8-9D22-47F0-9E59-3E059F0A1135}" presName="imageRepeatNode" presStyleLbl="fgImgPlace1" presStyleIdx="1" presStyleCnt="6" custLinFactNeighborX="20670" custLinFactNeighborY="4051"/>
      <dgm:spPr/>
    </dgm:pt>
    <dgm:pt modelId="{BD10C7E2-58CC-4EA0-9D6E-A76C7F50A20F}" type="pres">
      <dgm:prSet presAssocID="{104B6175-5B6C-4438-94E5-BB7DF20166BA}" presName="parTx3" presStyleLbl="node1" presStyleIdx="2" presStyleCnt="6" custScaleX="83412" custLinFactNeighborX="20195" custLinFactNeighborY="0"/>
      <dgm:spPr/>
    </dgm:pt>
    <dgm:pt modelId="{F36E20D7-C480-46D5-AD74-55F73DD2A3A1}" type="pres">
      <dgm:prSet presAssocID="{D3B90753-9487-4013-9D41-04DF4C4B955F}" presName="picture3" presStyleCnt="0"/>
      <dgm:spPr/>
    </dgm:pt>
    <dgm:pt modelId="{32C8BFB4-62E3-4960-A953-1B5D23D0408E}" type="pres">
      <dgm:prSet presAssocID="{D3B90753-9487-4013-9D41-04DF4C4B955F}" presName="imageRepeatNode" presStyleLbl="fgImgPlace1" presStyleIdx="2" presStyleCnt="6" custLinFactNeighborX="66855" custLinFactNeighborY="-2026"/>
      <dgm:spPr/>
    </dgm:pt>
    <dgm:pt modelId="{8AB3A9BC-8888-4879-9945-E471377BF385}" type="pres">
      <dgm:prSet presAssocID="{3AF6E987-00B2-4810-98D1-59B83FCA03CA}" presName="parTx4" presStyleLbl="node1" presStyleIdx="3" presStyleCnt="6" custScaleX="138146" custLinFactNeighborX="56827" custLinFactNeighborY="-1937"/>
      <dgm:spPr/>
    </dgm:pt>
    <dgm:pt modelId="{FAB0569E-0DA3-4367-BFF9-312EE4A29873}" type="pres">
      <dgm:prSet presAssocID="{25A88C44-F26C-466F-AF5C-82FC14CB0886}" presName="picture4" presStyleCnt="0"/>
      <dgm:spPr/>
    </dgm:pt>
    <dgm:pt modelId="{90464ED4-D778-4AD9-9B90-37309E62ABB1}" type="pres">
      <dgm:prSet presAssocID="{25A88C44-F26C-466F-AF5C-82FC14CB0886}" presName="imageRepeatNode" presStyleLbl="fgImgPlace1" presStyleIdx="3" presStyleCnt="6" custLinFactNeighborX="89140" custLinFactNeighborY="504"/>
      <dgm:spPr/>
    </dgm:pt>
    <dgm:pt modelId="{B7D80A0E-D91A-4EB3-B53C-E4D5805292A5}" type="pres">
      <dgm:prSet presAssocID="{6E127466-4B28-47F5-A64A-917AEA0CD277}" presName="parTx5" presStyleLbl="node1" presStyleIdx="4" presStyleCnt="6" custScaleX="81145" custLinFactNeighborX="32967" custLinFactNeighborY="-1440"/>
      <dgm:spPr/>
    </dgm:pt>
    <dgm:pt modelId="{DAA83DD3-082F-4576-98FE-09371898B80F}" type="pres">
      <dgm:prSet presAssocID="{715D137A-F693-496A-8B51-BDBC59582377}" presName="picture5" presStyleCnt="0"/>
      <dgm:spPr/>
    </dgm:pt>
    <dgm:pt modelId="{8F656E2C-CCB4-4426-990C-15C5FB52ABFD}" type="pres">
      <dgm:prSet presAssocID="{715D137A-F693-496A-8B51-BDBC59582377}" presName="imageRepeatNode" presStyleLbl="fgImgPlace1" presStyleIdx="4" presStyleCnt="6" custLinFactX="2309" custLinFactNeighborX="100000" custLinFactNeighborY="-1013"/>
      <dgm:spPr/>
    </dgm:pt>
    <dgm:pt modelId="{5D5CC86C-8C5F-4C39-B5C9-DEDE29956DDD}" type="pres">
      <dgm:prSet presAssocID="{A4127858-39AE-4F91-A9FF-053A4745446D}" presName="parTx6" presStyleLbl="node1" presStyleIdx="5" presStyleCnt="6" custScaleX="83842" custLinFactNeighborX="33347" custLinFactNeighborY="-8761"/>
      <dgm:spPr/>
    </dgm:pt>
    <dgm:pt modelId="{B326852B-5174-4B00-9CA3-D423B59481BE}" type="pres">
      <dgm:prSet presAssocID="{6C35D495-EFC1-417F-819F-021DFD6833D1}" presName="picture6" presStyleCnt="0"/>
      <dgm:spPr/>
    </dgm:pt>
    <dgm:pt modelId="{37BB2C05-216B-4336-860F-E731B7804243}" type="pres">
      <dgm:prSet presAssocID="{6C35D495-EFC1-417F-819F-021DFD6833D1}" presName="imageRepeatNode" presStyleLbl="fgImgPlace1" presStyleIdx="5" presStyleCnt="6" custLinFactNeighborX="96236"/>
      <dgm:spPr/>
    </dgm:pt>
  </dgm:ptLst>
  <dgm:cxnLst>
    <dgm:cxn modelId="{8D75EA2F-BDA7-4A4C-969F-0EDA3C52D326}" type="presOf" srcId="{104B6175-5B6C-4438-94E5-BB7DF20166BA}" destId="{BD10C7E2-58CC-4EA0-9D6E-A76C7F50A20F}" srcOrd="0" destOrd="0" presId="urn:microsoft.com/office/officeart/2008/layout/AscendingPictureAccentProcess"/>
    <dgm:cxn modelId="{E6C0DF66-9A46-4D1B-9122-A1B3E673BE14}" type="presOf" srcId="{0CA10D0B-342B-4401-A781-7F7CD9A215F3}" destId="{5F44F064-57DC-4F45-897C-EE2519A3F01D}" srcOrd="0" destOrd="0" presId="urn:microsoft.com/office/officeart/2008/layout/AscendingPictureAccentProcess"/>
    <dgm:cxn modelId="{8D7D9E70-69EF-4E18-B45B-DDF6C10D18CD}" type="presOf" srcId="{25A88C44-F26C-466F-AF5C-82FC14CB0886}" destId="{90464ED4-D778-4AD9-9B90-37309E62ABB1}" srcOrd="0" destOrd="0" presId="urn:microsoft.com/office/officeart/2008/layout/AscendingPictureAccentProcess"/>
    <dgm:cxn modelId="{183BCC72-3128-43D4-A81C-517B0FF292BD}" type="presOf" srcId="{6E127466-4B28-47F5-A64A-917AEA0CD277}" destId="{B7D80A0E-D91A-4EB3-B53C-E4D5805292A5}" srcOrd="0" destOrd="0" presId="urn:microsoft.com/office/officeart/2008/layout/AscendingPictureAccentProcess"/>
    <dgm:cxn modelId="{1417D179-16D5-40B3-A143-113172B32A1E}" type="presOf" srcId="{A4127858-39AE-4F91-A9FF-053A4745446D}" destId="{5D5CC86C-8C5F-4C39-B5C9-DEDE29956DDD}" srcOrd="0" destOrd="0" presId="urn:microsoft.com/office/officeart/2008/layout/AscendingPictureAccentProcess"/>
    <dgm:cxn modelId="{8E0BC387-587F-40D1-9A10-4EC7AE0BD6CB}" type="presOf" srcId="{3AF6E987-00B2-4810-98D1-59B83FCA03CA}" destId="{8AB3A9BC-8888-4879-9945-E471377BF385}" srcOrd="0" destOrd="0" presId="urn:microsoft.com/office/officeart/2008/layout/AscendingPictureAccentProcess"/>
    <dgm:cxn modelId="{D119E995-B3A2-4DFA-9277-F5460509386D}" type="presOf" srcId="{715D137A-F693-496A-8B51-BDBC59582377}" destId="{8F656E2C-CCB4-4426-990C-15C5FB52ABFD}" srcOrd="0" destOrd="0" presId="urn:microsoft.com/office/officeart/2008/layout/AscendingPictureAccentProcess"/>
    <dgm:cxn modelId="{85B9E197-E69F-4B48-A084-76523E1B683C}" type="presOf" srcId="{037F16BA-E06F-4C60-BB65-EE9ACE69AB02}" destId="{EA6AA2DA-2020-437F-9B5A-A0AF05CEFE86}" srcOrd="0" destOrd="0" presId="urn:microsoft.com/office/officeart/2008/layout/AscendingPictureAccentProcess"/>
    <dgm:cxn modelId="{19CD7FAA-2CDE-43F7-A5D6-04F5DE1BACCA}" srcId="{037F16BA-E06F-4C60-BB65-EE9ACE69AB02}" destId="{6E127466-4B28-47F5-A64A-917AEA0CD277}" srcOrd="4" destOrd="0" parTransId="{E1AE1E71-8891-49C7-BCDA-DC3CF07A7F83}" sibTransId="{715D137A-F693-496A-8B51-BDBC59582377}"/>
    <dgm:cxn modelId="{66FB41B1-1710-445E-B0A3-DDE17818CC28}" type="presOf" srcId="{2419C2D8-9D22-47F0-9E59-3E059F0A1135}" destId="{714C0F7C-F35B-410B-BDAD-D8C180529873}" srcOrd="0" destOrd="0" presId="urn:microsoft.com/office/officeart/2008/layout/AscendingPictureAccentProcess"/>
    <dgm:cxn modelId="{49AB62C0-5B85-499C-A529-4AE5A14F56AE}" srcId="{037F16BA-E06F-4C60-BB65-EE9ACE69AB02}" destId="{7AA64017-8F92-40CC-97C9-C192694931D6}" srcOrd="0" destOrd="0" parTransId="{936A24B7-CAB2-4D10-9CF0-35DA265EF384}" sibTransId="{0CA10D0B-342B-4401-A781-7F7CD9A215F3}"/>
    <dgm:cxn modelId="{AAE944C4-BEBB-4172-9C1A-815DB5BE0A5A}" type="presOf" srcId="{A599BA85-69A4-4630-A671-F946B0C23D73}" destId="{7A589787-E280-4FFE-B26E-D0C4EF48D472}" srcOrd="0" destOrd="0" presId="urn:microsoft.com/office/officeart/2008/layout/AscendingPictureAccentProcess"/>
    <dgm:cxn modelId="{9C7AA2D1-91FE-409B-AB88-D876233F22E1}" type="presOf" srcId="{7AA64017-8F92-40CC-97C9-C192694931D6}" destId="{F1C17AA7-3C2F-410B-A8C6-20F091D1DDB0}" srcOrd="0" destOrd="0" presId="urn:microsoft.com/office/officeart/2008/layout/AscendingPictureAccentProcess"/>
    <dgm:cxn modelId="{7A94E8DC-EF29-4B10-B253-B49BE91B251B}" srcId="{037F16BA-E06F-4C60-BB65-EE9ACE69AB02}" destId="{104B6175-5B6C-4438-94E5-BB7DF20166BA}" srcOrd="2" destOrd="0" parTransId="{0975F577-73E5-4A92-8D44-9FC3DA0E6FA7}" sibTransId="{D3B90753-9487-4013-9D41-04DF4C4B955F}"/>
    <dgm:cxn modelId="{9AFBB3DF-9701-4BA2-8506-AAAE568B02BF}" srcId="{037F16BA-E06F-4C60-BB65-EE9ACE69AB02}" destId="{3AF6E987-00B2-4810-98D1-59B83FCA03CA}" srcOrd="3" destOrd="0" parTransId="{12C183BA-6C14-465F-9679-E95C7CC11E25}" sibTransId="{25A88C44-F26C-466F-AF5C-82FC14CB0886}"/>
    <dgm:cxn modelId="{B82607E2-3EEF-4FCB-AC1A-7E44F7F10415}" srcId="{037F16BA-E06F-4C60-BB65-EE9ACE69AB02}" destId="{A599BA85-69A4-4630-A671-F946B0C23D73}" srcOrd="1" destOrd="0" parTransId="{8A5563A2-6682-4495-9A25-38A5B30D962C}" sibTransId="{2419C2D8-9D22-47F0-9E59-3E059F0A1135}"/>
    <dgm:cxn modelId="{CCFD2EEB-E6C8-437A-BA2F-806E5F5384D1}" srcId="{037F16BA-E06F-4C60-BB65-EE9ACE69AB02}" destId="{A4127858-39AE-4F91-A9FF-053A4745446D}" srcOrd="5" destOrd="0" parTransId="{77D82C64-E1FF-4405-9304-F5679603BBD1}" sibTransId="{6C35D495-EFC1-417F-819F-021DFD6833D1}"/>
    <dgm:cxn modelId="{A93184ED-4776-40AF-ADAF-82E387D94C35}" type="presOf" srcId="{D3B90753-9487-4013-9D41-04DF4C4B955F}" destId="{32C8BFB4-62E3-4960-A953-1B5D23D0408E}" srcOrd="0" destOrd="0" presId="urn:microsoft.com/office/officeart/2008/layout/AscendingPictureAccentProcess"/>
    <dgm:cxn modelId="{084A0AFF-90C0-46F4-A72F-B91B4ABCDFA9}" type="presOf" srcId="{6C35D495-EFC1-417F-819F-021DFD6833D1}" destId="{37BB2C05-216B-4336-860F-E731B7804243}" srcOrd="0" destOrd="0" presId="urn:microsoft.com/office/officeart/2008/layout/AscendingPictureAccentProcess"/>
    <dgm:cxn modelId="{A6C4ED06-FF8C-4B87-A27C-2BF48FC74102}" type="presParOf" srcId="{EA6AA2DA-2020-437F-9B5A-A0AF05CEFE86}" destId="{BDA403AD-7BB6-4907-BA5D-31C20D4B155D}" srcOrd="0" destOrd="0" presId="urn:microsoft.com/office/officeart/2008/layout/AscendingPictureAccentProcess"/>
    <dgm:cxn modelId="{E1AFD066-3E86-4E6D-A465-91A8A7A68B84}" type="presParOf" srcId="{EA6AA2DA-2020-437F-9B5A-A0AF05CEFE86}" destId="{7B705755-675E-4387-83FC-28FECAF08CD2}" srcOrd="1" destOrd="0" presId="urn:microsoft.com/office/officeart/2008/layout/AscendingPictureAccentProcess"/>
    <dgm:cxn modelId="{E68B0C8B-ADA7-451A-AFF9-23DA6DCBE1E3}" type="presParOf" srcId="{EA6AA2DA-2020-437F-9B5A-A0AF05CEFE86}" destId="{EA26DA72-63CC-4877-A6CE-23B2C70F54F2}" srcOrd="2" destOrd="0" presId="urn:microsoft.com/office/officeart/2008/layout/AscendingPictureAccentProcess"/>
    <dgm:cxn modelId="{B845CC02-402C-4BD1-A42F-BFE44EF8681B}" type="presParOf" srcId="{EA6AA2DA-2020-437F-9B5A-A0AF05CEFE86}" destId="{050EFE73-5E1F-4B03-9C97-B79FF147A6D3}" srcOrd="3" destOrd="0" presId="urn:microsoft.com/office/officeart/2008/layout/AscendingPictureAccentProcess"/>
    <dgm:cxn modelId="{A9CEC822-95B8-47F1-8061-E17464863C3F}" type="presParOf" srcId="{EA6AA2DA-2020-437F-9B5A-A0AF05CEFE86}" destId="{902AA0A6-2F2D-4E3D-A523-2F7BCA1A9AB2}" srcOrd="4" destOrd="0" presId="urn:microsoft.com/office/officeart/2008/layout/AscendingPictureAccentProcess"/>
    <dgm:cxn modelId="{18CEC34F-E791-4E4D-A71D-BA91B7BD1300}" type="presParOf" srcId="{EA6AA2DA-2020-437F-9B5A-A0AF05CEFE86}" destId="{3D240830-E643-478F-A923-6C8506B35A80}" srcOrd="5" destOrd="0" presId="urn:microsoft.com/office/officeart/2008/layout/AscendingPictureAccentProcess"/>
    <dgm:cxn modelId="{07648862-FA4D-45CA-A64A-CC3583014523}" type="presParOf" srcId="{EA6AA2DA-2020-437F-9B5A-A0AF05CEFE86}" destId="{EF6AD1F6-E82D-491F-8CF3-190599C6F979}" srcOrd="6" destOrd="0" presId="urn:microsoft.com/office/officeart/2008/layout/AscendingPictureAccentProcess"/>
    <dgm:cxn modelId="{90DCC000-C438-4CC6-B61B-0D63CEAE3BCC}" type="presParOf" srcId="{EA6AA2DA-2020-437F-9B5A-A0AF05CEFE86}" destId="{B7101642-89DE-4393-82D2-7F1692AC9780}" srcOrd="7" destOrd="0" presId="urn:microsoft.com/office/officeart/2008/layout/AscendingPictureAccentProcess"/>
    <dgm:cxn modelId="{BA17883F-2732-486D-AA36-829702FE85AA}" type="presParOf" srcId="{EA6AA2DA-2020-437F-9B5A-A0AF05CEFE86}" destId="{C977A2B3-F57C-4C84-9E2E-6A017220C62F}" srcOrd="8" destOrd="0" presId="urn:microsoft.com/office/officeart/2008/layout/AscendingPictureAccentProcess"/>
    <dgm:cxn modelId="{04D576F2-6AC2-4D1F-8478-2E8F3331F353}" type="presParOf" srcId="{EA6AA2DA-2020-437F-9B5A-A0AF05CEFE86}" destId="{AAA2A6DF-2D5A-4CC8-9B48-3B1D4A979669}" srcOrd="9" destOrd="0" presId="urn:microsoft.com/office/officeart/2008/layout/AscendingPictureAccentProcess"/>
    <dgm:cxn modelId="{EC6F6269-4F46-450C-8885-2038B50C2E83}" type="presParOf" srcId="{EA6AA2DA-2020-437F-9B5A-A0AF05CEFE86}" destId="{5B6D3EAA-EE7D-49E6-A24A-732FC96E32E5}" srcOrd="10" destOrd="0" presId="urn:microsoft.com/office/officeart/2008/layout/AscendingPictureAccentProcess"/>
    <dgm:cxn modelId="{8405C444-632E-42AD-B8A3-189F24AA049A}" type="presParOf" srcId="{EA6AA2DA-2020-437F-9B5A-A0AF05CEFE86}" destId="{7102E473-4E02-470E-B3E4-B9648CBBD09F}" srcOrd="11" destOrd="0" presId="urn:microsoft.com/office/officeart/2008/layout/AscendingPictureAccentProcess"/>
    <dgm:cxn modelId="{15279377-8DD0-45B3-BCE4-5AB17D34A7B6}" type="presParOf" srcId="{EA6AA2DA-2020-437F-9B5A-A0AF05CEFE86}" destId="{EC363F13-7FBF-4EDD-B926-A85C0EB8D2A9}" srcOrd="12" destOrd="0" presId="urn:microsoft.com/office/officeart/2008/layout/AscendingPictureAccentProcess"/>
    <dgm:cxn modelId="{6BF0EE0C-6853-4BBE-8EFA-2C658E851D04}" type="presParOf" srcId="{EA6AA2DA-2020-437F-9B5A-A0AF05CEFE86}" destId="{5621E30C-15BF-4C7B-A26D-51EE1540035C}" srcOrd="13" destOrd="0" presId="urn:microsoft.com/office/officeart/2008/layout/AscendingPictureAccentProcess"/>
    <dgm:cxn modelId="{5EA6B458-79CF-434D-A9C4-D8CF41F74420}" type="presParOf" srcId="{EA6AA2DA-2020-437F-9B5A-A0AF05CEFE86}" destId="{23BFC1B6-DDC0-44E6-8B77-AF8450F29115}" srcOrd="14" destOrd="0" presId="urn:microsoft.com/office/officeart/2008/layout/AscendingPictureAccentProcess"/>
    <dgm:cxn modelId="{5CD572B0-4B27-45C3-9DE2-DF7AEB5B531C}" type="presParOf" srcId="{EA6AA2DA-2020-437F-9B5A-A0AF05CEFE86}" destId="{17D5490C-F2E3-44EF-B572-6B3931BCD7FD}" srcOrd="15" destOrd="0" presId="urn:microsoft.com/office/officeart/2008/layout/AscendingPictureAccentProcess"/>
    <dgm:cxn modelId="{17EBB1E4-883C-4D2E-8ECC-09D4DB9F8729}" type="presParOf" srcId="{EA6AA2DA-2020-437F-9B5A-A0AF05CEFE86}" destId="{79DF9F59-C408-4BBE-9551-759033F8DC42}" srcOrd="16" destOrd="0" presId="urn:microsoft.com/office/officeart/2008/layout/AscendingPictureAccentProcess"/>
    <dgm:cxn modelId="{6F129A01-1DB3-49FF-B19E-2FF87532391F}" type="presParOf" srcId="{EA6AA2DA-2020-437F-9B5A-A0AF05CEFE86}" destId="{F1C17AA7-3C2F-410B-A8C6-20F091D1DDB0}" srcOrd="17" destOrd="0" presId="urn:microsoft.com/office/officeart/2008/layout/AscendingPictureAccentProcess"/>
    <dgm:cxn modelId="{DB7E54DF-BB24-4176-9AA3-4739BA7EBD72}" type="presParOf" srcId="{EA6AA2DA-2020-437F-9B5A-A0AF05CEFE86}" destId="{1E9693D0-DCB8-4908-9199-FCC199105A20}" srcOrd="18" destOrd="0" presId="urn:microsoft.com/office/officeart/2008/layout/AscendingPictureAccentProcess"/>
    <dgm:cxn modelId="{1BBDD423-9D9D-4685-A98E-FF123ABBA0B2}" type="presParOf" srcId="{1E9693D0-DCB8-4908-9199-FCC199105A20}" destId="{5F44F064-57DC-4F45-897C-EE2519A3F01D}" srcOrd="0" destOrd="0" presId="urn:microsoft.com/office/officeart/2008/layout/AscendingPictureAccentProcess"/>
    <dgm:cxn modelId="{D6D748BD-A3F0-4238-A639-DB97BE02EEC5}" type="presParOf" srcId="{EA6AA2DA-2020-437F-9B5A-A0AF05CEFE86}" destId="{7A589787-E280-4FFE-B26E-D0C4EF48D472}" srcOrd="19" destOrd="0" presId="urn:microsoft.com/office/officeart/2008/layout/AscendingPictureAccentProcess"/>
    <dgm:cxn modelId="{E0E9A2FF-B8B3-4BBC-9290-D4B27B69CAD6}" type="presParOf" srcId="{EA6AA2DA-2020-437F-9B5A-A0AF05CEFE86}" destId="{7D84BF4A-AB1D-4602-9E57-F8244B6E5EBC}" srcOrd="20" destOrd="0" presId="urn:microsoft.com/office/officeart/2008/layout/AscendingPictureAccentProcess"/>
    <dgm:cxn modelId="{CA25DE1F-C2C6-438E-80FC-A663B5795B2A}" type="presParOf" srcId="{7D84BF4A-AB1D-4602-9E57-F8244B6E5EBC}" destId="{714C0F7C-F35B-410B-BDAD-D8C180529873}" srcOrd="0" destOrd="0" presId="urn:microsoft.com/office/officeart/2008/layout/AscendingPictureAccentProcess"/>
    <dgm:cxn modelId="{086421A0-42B6-449A-B4E8-03707A622244}" type="presParOf" srcId="{EA6AA2DA-2020-437F-9B5A-A0AF05CEFE86}" destId="{BD10C7E2-58CC-4EA0-9D6E-A76C7F50A20F}" srcOrd="21" destOrd="0" presId="urn:microsoft.com/office/officeart/2008/layout/AscendingPictureAccentProcess"/>
    <dgm:cxn modelId="{7BA98908-1681-4546-9753-26ED22D5214D}" type="presParOf" srcId="{EA6AA2DA-2020-437F-9B5A-A0AF05CEFE86}" destId="{F36E20D7-C480-46D5-AD74-55F73DD2A3A1}" srcOrd="22" destOrd="0" presId="urn:microsoft.com/office/officeart/2008/layout/AscendingPictureAccentProcess"/>
    <dgm:cxn modelId="{D662BFE9-2D36-4AEB-8692-74F6F085C89D}" type="presParOf" srcId="{F36E20D7-C480-46D5-AD74-55F73DD2A3A1}" destId="{32C8BFB4-62E3-4960-A953-1B5D23D0408E}" srcOrd="0" destOrd="0" presId="urn:microsoft.com/office/officeart/2008/layout/AscendingPictureAccentProcess"/>
    <dgm:cxn modelId="{09CDEB3A-891A-4345-8BDD-BE6BFDB0F965}" type="presParOf" srcId="{EA6AA2DA-2020-437F-9B5A-A0AF05CEFE86}" destId="{8AB3A9BC-8888-4879-9945-E471377BF385}" srcOrd="23" destOrd="0" presId="urn:microsoft.com/office/officeart/2008/layout/AscendingPictureAccentProcess"/>
    <dgm:cxn modelId="{2CF974AA-CE4F-4A6A-A008-823C7571CC47}" type="presParOf" srcId="{EA6AA2DA-2020-437F-9B5A-A0AF05CEFE86}" destId="{FAB0569E-0DA3-4367-BFF9-312EE4A29873}" srcOrd="24" destOrd="0" presId="urn:microsoft.com/office/officeart/2008/layout/AscendingPictureAccentProcess"/>
    <dgm:cxn modelId="{D344BD8B-6452-48F9-AB9D-5497186D02BF}" type="presParOf" srcId="{FAB0569E-0DA3-4367-BFF9-312EE4A29873}" destId="{90464ED4-D778-4AD9-9B90-37309E62ABB1}" srcOrd="0" destOrd="0" presId="urn:microsoft.com/office/officeart/2008/layout/AscendingPictureAccentProcess"/>
    <dgm:cxn modelId="{BC9C5A73-34E5-4750-B806-C505610BDC90}" type="presParOf" srcId="{EA6AA2DA-2020-437F-9B5A-A0AF05CEFE86}" destId="{B7D80A0E-D91A-4EB3-B53C-E4D5805292A5}" srcOrd="25" destOrd="0" presId="urn:microsoft.com/office/officeart/2008/layout/AscendingPictureAccentProcess"/>
    <dgm:cxn modelId="{E2F1B1D2-A0FC-4EBE-A796-6A87E440C6CE}" type="presParOf" srcId="{EA6AA2DA-2020-437F-9B5A-A0AF05CEFE86}" destId="{DAA83DD3-082F-4576-98FE-09371898B80F}" srcOrd="26" destOrd="0" presId="urn:microsoft.com/office/officeart/2008/layout/AscendingPictureAccentProcess"/>
    <dgm:cxn modelId="{69438082-441F-46DB-81BF-57B1F181C9AF}" type="presParOf" srcId="{DAA83DD3-082F-4576-98FE-09371898B80F}" destId="{8F656E2C-CCB4-4426-990C-15C5FB52ABFD}" srcOrd="0" destOrd="0" presId="urn:microsoft.com/office/officeart/2008/layout/AscendingPictureAccentProcess"/>
    <dgm:cxn modelId="{4BE545B6-32D5-46D8-ADFB-B2201F10CA53}" type="presParOf" srcId="{EA6AA2DA-2020-437F-9B5A-A0AF05CEFE86}" destId="{5D5CC86C-8C5F-4C39-B5C9-DEDE29956DDD}" srcOrd="27" destOrd="0" presId="urn:microsoft.com/office/officeart/2008/layout/AscendingPictureAccentProcess"/>
    <dgm:cxn modelId="{15C14284-8F3A-4632-AFB7-731728BDDA8F}" type="presParOf" srcId="{EA6AA2DA-2020-437F-9B5A-A0AF05CEFE86}" destId="{B326852B-5174-4B00-9CA3-D423B59481BE}" srcOrd="28" destOrd="0" presId="urn:microsoft.com/office/officeart/2008/layout/AscendingPictureAccentProcess"/>
    <dgm:cxn modelId="{289EFD66-53AE-4D13-ADA3-C72EF0F24E99}" type="presParOf" srcId="{B326852B-5174-4B00-9CA3-D423B59481BE}" destId="{37BB2C05-216B-4336-860F-E731B7804243}" srcOrd="0" destOrd="0" presId="urn:microsoft.com/office/officeart/2008/layout/AscendingPictureAccen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A403AD-7BB6-4907-BA5D-31C20D4B155D}">
      <dsp:nvSpPr>
        <dsp:cNvPr id="0" name=""/>
        <dsp:cNvSpPr/>
      </dsp:nvSpPr>
      <dsp:spPr>
        <a:xfrm>
          <a:off x="4064001" y="4721629"/>
          <a:ext cx="77819" cy="77819"/>
        </a:xfrm>
        <a:prstGeom prst="ellips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705755-675E-4387-83FC-28FECAF08CD2}">
      <dsp:nvSpPr>
        <dsp:cNvPr id="0" name=""/>
        <dsp:cNvSpPr/>
      </dsp:nvSpPr>
      <dsp:spPr>
        <a:xfrm>
          <a:off x="3934929" y="4800515"/>
          <a:ext cx="77819" cy="77819"/>
        </a:xfrm>
        <a:prstGeom prst="ellips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26DA72-63CC-4877-A6CE-23B2C70F54F2}">
      <dsp:nvSpPr>
        <dsp:cNvPr id="0" name=""/>
        <dsp:cNvSpPr/>
      </dsp:nvSpPr>
      <dsp:spPr>
        <a:xfrm>
          <a:off x="3795747" y="4861964"/>
          <a:ext cx="77819" cy="77819"/>
        </a:xfrm>
        <a:prstGeom prst="ellips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0EFE73-5E1F-4B03-9C97-B79FF147A6D3}">
      <dsp:nvSpPr>
        <dsp:cNvPr id="0" name=""/>
        <dsp:cNvSpPr/>
      </dsp:nvSpPr>
      <dsp:spPr>
        <a:xfrm>
          <a:off x="3478182" y="4933551"/>
          <a:ext cx="77819" cy="77819"/>
        </a:xfrm>
        <a:prstGeom prst="ellips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2AA0A6-2F2D-4E3D-A523-2F7BCA1A9AB2}">
      <dsp:nvSpPr>
        <dsp:cNvPr id="0" name=""/>
        <dsp:cNvSpPr/>
      </dsp:nvSpPr>
      <dsp:spPr>
        <a:xfrm>
          <a:off x="3263328" y="4924975"/>
          <a:ext cx="77819" cy="77819"/>
        </a:xfrm>
        <a:prstGeom prst="ellips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240830-E643-478F-A923-6C8506B35A80}">
      <dsp:nvSpPr>
        <dsp:cNvPr id="0" name=""/>
        <dsp:cNvSpPr/>
      </dsp:nvSpPr>
      <dsp:spPr>
        <a:xfrm>
          <a:off x="5305232" y="4004946"/>
          <a:ext cx="77819" cy="77819"/>
        </a:xfrm>
        <a:prstGeom prst="ellips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6AD1F6-E82D-491F-8CF3-190599C6F979}">
      <dsp:nvSpPr>
        <dsp:cNvPr id="0" name=""/>
        <dsp:cNvSpPr/>
      </dsp:nvSpPr>
      <dsp:spPr>
        <a:xfrm>
          <a:off x="5167025" y="4136968"/>
          <a:ext cx="77819" cy="77819"/>
        </a:xfrm>
        <a:prstGeom prst="ellips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101642-89DE-4393-82D2-7F1692AC9780}">
      <dsp:nvSpPr>
        <dsp:cNvPr id="0" name=""/>
        <dsp:cNvSpPr/>
      </dsp:nvSpPr>
      <dsp:spPr>
        <a:xfrm>
          <a:off x="6030576" y="3343666"/>
          <a:ext cx="77819" cy="77819"/>
        </a:xfrm>
        <a:prstGeom prst="ellips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77A2B3-F57C-4C84-9E2E-6A017220C62F}">
      <dsp:nvSpPr>
        <dsp:cNvPr id="0" name=""/>
        <dsp:cNvSpPr/>
      </dsp:nvSpPr>
      <dsp:spPr>
        <a:xfrm>
          <a:off x="6511377" y="2274613"/>
          <a:ext cx="77819" cy="77819"/>
        </a:xfrm>
        <a:prstGeom prst="ellips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A2A6DF-2D5A-4CC8-9B48-3B1D4A979669}">
      <dsp:nvSpPr>
        <dsp:cNvPr id="0" name=""/>
        <dsp:cNvSpPr/>
      </dsp:nvSpPr>
      <dsp:spPr>
        <a:xfrm>
          <a:off x="6831117" y="1364830"/>
          <a:ext cx="77819" cy="77819"/>
        </a:xfrm>
        <a:prstGeom prst="ellips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6D3EAA-EE7D-49E6-A24A-732FC96E32E5}">
      <dsp:nvSpPr>
        <dsp:cNvPr id="0" name=""/>
        <dsp:cNvSpPr/>
      </dsp:nvSpPr>
      <dsp:spPr>
        <a:xfrm>
          <a:off x="6591457" y="217684"/>
          <a:ext cx="77819" cy="77819"/>
        </a:xfrm>
        <a:prstGeom prst="ellips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02E473-4E02-470E-B3E4-B9648CBBD09F}">
      <dsp:nvSpPr>
        <dsp:cNvPr id="0" name=""/>
        <dsp:cNvSpPr/>
      </dsp:nvSpPr>
      <dsp:spPr>
        <a:xfrm>
          <a:off x="6706630" y="125047"/>
          <a:ext cx="77819" cy="77819"/>
        </a:xfrm>
        <a:prstGeom prst="ellips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363F13-7FBF-4EDD-B926-A85C0EB8D2A9}">
      <dsp:nvSpPr>
        <dsp:cNvPr id="0" name=""/>
        <dsp:cNvSpPr/>
      </dsp:nvSpPr>
      <dsp:spPr>
        <a:xfrm>
          <a:off x="6822425" y="32410"/>
          <a:ext cx="77819" cy="77819"/>
        </a:xfrm>
        <a:prstGeom prst="ellips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21E30C-15BF-4C7B-A26D-51EE1540035C}">
      <dsp:nvSpPr>
        <dsp:cNvPr id="0" name=""/>
        <dsp:cNvSpPr/>
      </dsp:nvSpPr>
      <dsp:spPr>
        <a:xfrm>
          <a:off x="6937597" y="125047"/>
          <a:ext cx="77819" cy="77819"/>
        </a:xfrm>
        <a:prstGeom prst="ellips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BFC1B6-DDC0-44E6-8B77-AF8450F29115}">
      <dsp:nvSpPr>
        <dsp:cNvPr id="0" name=""/>
        <dsp:cNvSpPr/>
      </dsp:nvSpPr>
      <dsp:spPr>
        <a:xfrm>
          <a:off x="7052770" y="217684"/>
          <a:ext cx="77819" cy="77819"/>
        </a:xfrm>
        <a:prstGeom prst="ellips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D5490C-F2E3-44EF-B572-6B3931BCD7FD}">
      <dsp:nvSpPr>
        <dsp:cNvPr id="0" name=""/>
        <dsp:cNvSpPr/>
      </dsp:nvSpPr>
      <dsp:spPr>
        <a:xfrm>
          <a:off x="6822425" y="227669"/>
          <a:ext cx="77819" cy="77819"/>
        </a:xfrm>
        <a:prstGeom prst="ellips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DF9F59-C408-4BBE-9551-759033F8DC42}">
      <dsp:nvSpPr>
        <dsp:cNvPr id="0" name=""/>
        <dsp:cNvSpPr/>
      </dsp:nvSpPr>
      <dsp:spPr>
        <a:xfrm>
          <a:off x="6830308" y="422928"/>
          <a:ext cx="77819" cy="77819"/>
        </a:xfrm>
        <a:prstGeom prst="ellipse">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C17AA7-3C2F-410B-A8C6-20F091D1DDB0}">
      <dsp:nvSpPr>
        <dsp:cNvPr id="0" name=""/>
        <dsp:cNvSpPr/>
      </dsp:nvSpPr>
      <dsp:spPr>
        <a:xfrm>
          <a:off x="2876359" y="5056961"/>
          <a:ext cx="1870582" cy="449871"/>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262"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Hammurabi’s Code (1792 BC)</a:t>
          </a:r>
          <a:endParaRPr lang="en-CA" sz="1200" kern="1200" dirty="0">
            <a:latin typeface="Arial" panose="020B0604020202020204" pitchFamily="34" charset="0"/>
            <a:cs typeface="Arial" panose="020B0604020202020204" pitchFamily="34" charset="0"/>
          </a:endParaRPr>
        </a:p>
      </dsp:txBody>
      <dsp:txXfrm>
        <a:off x="2898320" y="5078922"/>
        <a:ext cx="1826660" cy="405949"/>
      </dsp:txXfrm>
    </dsp:sp>
    <dsp:sp modelId="{5F44F064-57DC-4F45-897C-EE2519A3F01D}">
      <dsp:nvSpPr>
        <dsp:cNvPr id="0" name=""/>
        <dsp:cNvSpPr/>
      </dsp:nvSpPr>
      <dsp:spPr>
        <a:xfrm>
          <a:off x="2396422" y="4623569"/>
          <a:ext cx="778192" cy="778261"/>
        </a:xfrm>
        <a:prstGeom prst="ellipse">
          <a:avLst/>
        </a:prstGeom>
        <a:solidFill>
          <a:schemeClr val="dk2">
            <a:tint val="50000"/>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A589787-E280-4FFE-B26E-D0C4EF48D472}">
      <dsp:nvSpPr>
        <dsp:cNvPr id="0" name=""/>
        <dsp:cNvSpPr/>
      </dsp:nvSpPr>
      <dsp:spPr>
        <a:xfrm>
          <a:off x="4572006" y="4561077"/>
          <a:ext cx="2180366" cy="449871"/>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262"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Recommended Building Code in US (1905)</a:t>
          </a:r>
          <a:endParaRPr lang="en-CA" sz="1200" kern="1200" dirty="0">
            <a:latin typeface="Arial" panose="020B0604020202020204" pitchFamily="34" charset="0"/>
            <a:cs typeface="Arial" panose="020B0604020202020204" pitchFamily="34" charset="0"/>
          </a:endParaRPr>
        </a:p>
      </dsp:txBody>
      <dsp:txXfrm>
        <a:off x="4593967" y="4583038"/>
        <a:ext cx="2136444" cy="405949"/>
      </dsp:txXfrm>
    </dsp:sp>
    <dsp:sp modelId="{714C0F7C-F35B-410B-BDAD-D8C180529873}">
      <dsp:nvSpPr>
        <dsp:cNvPr id="0" name=""/>
        <dsp:cNvSpPr/>
      </dsp:nvSpPr>
      <dsp:spPr>
        <a:xfrm>
          <a:off x="4166576" y="4119799"/>
          <a:ext cx="778192" cy="778261"/>
        </a:xfrm>
        <a:prstGeom prst="ellipse">
          <a:avLst/>
        </a:prstGeom>
        <a:solidFill>
          <a:schemeClr val="dk2">
            <a:tint val="50000"/>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10C7E2-58CC-4EA0-9D6E-A76C7F50A20F}">
      <dsp:nvSpPr>
        <dsp:cNvPr id="0" name=""/>
        <dsp:cNvSpPr/>
      </dsp:nvSpPr>
      <dsp:spPr>
        <a:xfrm>
          <a:off x="5743312" y="3727985"/>
          <a:ext cx="1399991" cy="449871"/>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262"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NBCC 1941</a:t>
          </a:r>
          <a:endParaRPr lang="en-CA" sz="1200" kern="1200" dirty="0">
            <a:latin typeface="Arial" panose="020B0604020202020204" pitchFamily="34" charset="0"/>
            <a:cs typeface="Arial" panose="020B0604020202020204" pitchFamily="34" charset="0"/>
          </a:endParaRPr>
        </a:p>
      </dsp:txBody>
      <dsp:txXfrm>
        <a:off x="5765273" y="3749946"/>
        <a:ext cx="1356069" cy="405949"/>
      </dsp:txXfrm>
    </dsp:sp>
    <dsp:sp modelId="{32C8BFB4-62E3-4960-A953-1B5D23D0408E}">
      <dsp:nvSpPr>
        <dsp:cNvPr id="0" name=""/>
        <dsp:cNvSpPr/>
      </dsp:nvSpPr>
      <dsp:spPr>
        <a:xfrm>
          <a:off x="5319741" y="3270944"/>
          <a:ext cx="778192" cy="778261"/>
        </a:xfrm>
        <a:prstGeom prst="ellipse">
          <a:avLst/>
        </a:prstGeom>
        <a:solidFill>
          <a:schemeClr val="dk2">
            <a:tint val="50000"/>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AB3A9BC-8888-4879-9945-E471377BF385}">
      <dsp:nvSpPr>
        <dsp:cNvPr id="0" name=""/>
        <dsp:cNvSpPr/>
      </dsp:nvSpPr>
      <dsp:spPr>
        <a:xfrm>
          <a:off x="6377560" y="2841716"/>
          <a:ext cx="2318649" cy="449871"/>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262"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A Building Code for Small Municipalities 1951</a:t>
          </a:r>
          <a:endParaRPr lang="en-CA" sz="1200" kern="1200" dirty="0">
            <a:latin typeface="Arial" panose="020B0604020202020204" pitchFamily="34" charset="0"/>
            <a:cs typeface="Arial" panose="020B0604020202020204" pitchFamily="34" charset="0"/>
          </a:endParaRPr>
        </a:p>
      </dsp:txBody>
      <dsp:txXfrm>
        <a:off x="6399521" y="2863677"/>
        <a:ext cx="2274727" cy="405949"/>
      </dsp:txXfrm>
    </dsp:sp>
    <dsp:sp modelId="{90464ED4-D778-4AD9-9B90-37309E62ABB1}">
      <dsp:nvSpPr>
        <dsp:cNvPr id="0" name=""/>
        <dsp:cNvSpPr/>
      </dsp:nvSpPr>
      <dsp:spPr>
        <a:xfrm>
          <a:off x="5971905" y="2413079"/>
          <a:ext cx="778192" cy="778261"/>
        </a:xfrm>
        <a:prstGeom prst="ellipse">
          <a:avLst/>
        </a:prstGeom>
        <a:solidFill>
          <a:schemeClr val="dk2">
            <a:tint val="50000"/>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D80A0E-D91A-4EB3-B53C-E4D5805292A5}">
      <dsp:nvSpPr>
        <dsp:cNvPr id="0" name=""/>
        <dsp:cNvSpPr/>
      </dsp:nvSpPr>
      <dsp:spPr>
        <a:xfrm>
          <a:off x="6764233" y="1898722"/>
          <a:ext cx="1361942" cy="449871"/>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262"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NBCC 1953</a:t>
          </a:r>
          <a:endParaRPr lang="en-CA" sz="1200" kern="1200" dirty="0">
            <a:latin typeface="Arial" panose="020B0604020202020204" pitchFamily="34" charset="0"/>
            <a:cs typeface="Arial" panose="020B0604020202020204" pitchFamily="34" charset="0"/>
          </a:endParaRPr>
        </a:p>
      </dsp:txBody>
      <dsp:txXfrm>
        <a:off x="6786194" y="1920683"/>
        <a:ext cx="1318020" cy="405949"/>
      </dsp:txXfrm>
    </dsp:sp>
    <dsp:sp modelId="{8F656E2C-CCB4-4426-990C-15C5FB52ABFD}">
      <dsp:nvSpPr>
        <dsp:cNvPr id="0" name=""/>
        <dsp:cNvSpPr/>
      </dsp:nvSpPr>
      <dsp:spPr>
        <a:xfrm>
          <a:off x="6383172" y="1456042"/>
          <a:ext cx="778192" cy="778261"/>
        </a:xfrm>
        <a:prstGeom prst="ellipse">
          <a:avLst/>
        </a:prstGeom>
        <a:solidFill>
          <a:schemeClr val="dk2">
            <a:tint val="50000"/>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5CC86C-8C5F-4C39-B5C9-DEDE29956DDD}">
      <dsp:nvSpPr>
        <dsp:cNvPr id="0" name=""/>
        <dsp:cNvSpPr/>
      </dsp:nvSpPr>
      <dsp:spPr>
        <a:xfrm>
          <a:off x="6916067" y="936088"/>
          <a:ext cx="1407208" cy="449871"/>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262"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latin typeface="Arial" panose="020B0604020202020204" pitchFamily="34" charset="0"/>
              <a:cs typeface="Arial" panose="020B0604020202020204" pitchFamily="34" charset="0"/>
            </a:rPr>
            <a:t>NBCC 2020</a:t>
          </a:r>
          <a:endParaRPr lang="en-CA" sz="1200" kern="1200" dirty="0">
            <a:latin typeface="Arial" panose="020B0604020202020204" pitchFamily="34" charset="0"/>
            <a:cs typeface="Arial" panose="020B0604020202020204" pitchFamily="34" charset="0"/>
          </a:endParaRPr>
        </a:p>
      </dsp:txBody>
      <dsp:txXfrm>
        <a:off x="6938028" y="958049"/>
        <a:ext cx="1363286" cy="405949"/>
      </dsp:txXfrm>
    </dsp:sp>
    <dsp:sp modelId="{37BB2C05-216B-4336-860F-E731B7804243}">
      <dsp:nvSpPr>
        <dsp:cNvPr id="0" name=""/>
        <dsp:cNvSpPr/>
      </dsp:nvSpPr>
      <dsp:spPr>
        <a:xfrm>
          <a:off x="6504002" y="534228"/>
          <a:ext cx="778192" cy="778261"/>
        </a:xfrm>
        <a:prstGeom prst="ellipse">
          <a:avLst/>
        </a:prstGeom>
        <a:solidFill>
          <a:schemeClr val="dk2">
            <a:tint val="50000"/>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4002007" cy="350601"/>
          </a:xfrm>
          <a:prstGeom prst="rect">
            <a:avLst/>
          </a:prstGeom>
        </p:spPr>
        <p:txBody>
          <a:bodyPr vert="horz" lIns="100597" tIns="50298" rIns="100597" bIns="50298" rtlCol="0"/>
          <a:lstStyle>
            <a:lvl1pPr algn="l">
              <a:defRPr sz="1400"/>
            </a:lvl1pPr>
          </a:lstStyle>
          <a:p>
            <a:pPr>
              <a:defRPr/>
            </a:pPr>
            <a:endParaRPr lang="en-US" dirty="0"/>
          </a:p>
        </p:txBody>
      </p:sp>
      <p:sp>
        <p:nvSpPr>
          <p:cNvPr id="3" name="Date Placeholder 2"/>
          <p:cNvSpPr>
            <a:spLocks noGrp="1"/>
          </p:cNvSpPr>
          <p:nvPr>
            <p:ph type="dt" sz="quarter" idx="1"/>
          </p:nvPr>
        </p:nvSpPr>
        <p:spPr>
          <a:xfrm>
            <a:off x="5231142" y="2"/>
            <a:ext cx="4003470" cy="350601"/>
          </a:xfrm>
          <a:prstGeom prst="rect">
            <a:avLst/>
          </a:prstGeom>
        </p:spPr>
        <p:txBody>
          <a:bodyPr vert="horz" lIns="100597" tIns="50298" rIns="100597" bIns="50298" rtlCol="0"/>
          <a:lstStyle>
            <a:lvl1pPr algn="r">
              <a:defRPr sz="1400"/>
            </a:lvl1pPr>
          </a:lstStyle>
          <a:p>
            <a:pPr>
              <a:defRPr/>
            </a:pPr>
            <a:fld id="{B7311425-3525-45D8-90D3-204547338B6A}" type="datetimeFigureOut">
              <a:rPr lang="en-US"/>
              <a:pPr>
                <a:defRPr/>
              </a:pPr>
              <a:t>5/15/2024</a:t>
            </a:fld>
            <a:endParaRPr lang="en-US" dirty="0"/>
          </a:p>
        </p:txBody>
      </p:sp>
      <p:sp>
        <p:nvSpPr>
          <p:cNvPr id="4" name="Footer Placeholder 3"/>
          <p:cNvSpPr>
            <a:spLocks noGrp="1"/>
          </p:cNvSpPr>
          <p:nvPr>
            <p:ph type="ftr" sz="quarter" idx="2"/>
          </p:nvPr>
        </p:nvSpPr>
        <p:spPr>
          <a:xfrm>
            <a:off x="2" y="6658187"/>
            <a:ext cx="4002007" cy="350599"/>
          </a:xfrm>
          <a:prstGeom prst="rect">
            <a:avLst/>
          </a:prstGeom>
        </p:spPr>
        <p:txBody>
          <a:bodyPr vert="horz" lIns="100597" tIns="50298" rIns="100597" bIns="50298" rtlCol="0" anchor="b"/>
          <a:lstStyle>
            <a:lvl1pPr algn="l">
              <a:defRPr sz="1400"/>
            </a:lvl1pPr>
          </a:lstStyle>
          <a:p>
            <a:pPr>
              <a:defRPr/>
            </a:pPr>
            <a:endParaRPr lang="en-US" dirty="0"/>
          </a:p>
        </p:txBody>
      </p:sp>
      <p:sp>
        <p:nvSpPr>
          <p:cNvPr id="5" name="Slide Number Placeholder 4"/>
          <p:cNvSpPr>
            <a:spLocks noGrp="1"/>
          </p:cNvSpPr>
          <p:nvPr>
            <p:ph type="sldNum" sz="quarter" idx="3"/>
          </p:nvPr>
        </p:nvSpPr>
        <p:spPr>
          <a:xfrm>
            <a:off x="5231142" y="6658187"/>
            <a:ext cx="4003470" cy="350599"/>
          </a:xfrm>
          <a:prstGeom prst="rect">
            <a:avLst/>
          </a:prstGeom>
        </p:spPr>
        <p:txBody>
          <a:bodyPr vert="horz" lIns="100597" tIns="50298" rIns="100597" bIns="50298" rtlCol="0" anchor="b"/>
          <a:lstStyle>
            <a:lvl1pPr algn="r">
              <a:defRPr sz="1400"/>
            </a:lvl1pPr>
          </a:lstStyle>
          <a:p>
            <a:pPr>
              <a:defRPr/>
            </a:pPr>
            <a:fld id="{005EC127-426B-428F-954E-5A09E2E34EF8}" type="slidenum">
              <a:rPr lang="en-US"/>
              <a:pPr>
                <a:defRPr/>
              </a:pPr>
              <a:t>‹#›</a:t>
            </a:fld>
            <a:endParaRPr lang="en-US" dirty="0"/>
          </a:p>
        </p:txBody>
      </p:sp>
    </p:spTree>
    <p:extLst>
      <p:ext uri="{BB962C8B-B14F-4D97-AF65-F5344CB8AC3E}">
        <p14:creationId xmlns:p14="http://schemas.microsoft.com/office/powerpoint/2010/main" val="848229360"/>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31T06:31:26.406"/>
    </inkml:context>
    <inkml:brush xml:id="br0">
      <inkml:brushProperty name="width" value="0.35" units="cm"/>
      <inkml:brushProperty name="height" value="0.35" units="cm"/>
      <inkml:brushProperty name="color" value="#E71224"/>
    </inkml:brush>
  </inkml:definitions>
  <inkml:trace contextRef="#ctx0" brushRef="#br0">0 0 24575,'1'4'0,"0"-1"0,1 0 0,-1 1 0,0-1 0,1 0 0,0 0 0,0 0 0,0 0 0,0-1 0,0 1 0,0 0 0,1-1 0,-1 1 0,4 1 0,6 8 0,335 386 0,807 875 0,-349-482 0,697 609 0,-1252-1185 0,872 724 0,-456-434 0,-486-371 0,357 249 0,45 34 0,264 189 0,-130-136 0,-4 44 0,-174-81 0,-228-184 0,337 252 0,-252-231 0,-73-26 0,-124-91 0,-75-57-1365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1-31T06:31:29.097"/>
    </inkml:context>
    <inkml:brush xml:id="br0">
      <inkml:brushProperty name="width" value="0.35" units="cm"/>
      <inkml:brushProperty name="height" value="0.35" units="cm"/>
      <inkml:brushProperty name="color" value="#E71224"/>
    </inkml:brush>
  </inkml:definitions>
  <inkml:trace contextRef="#ctx0" brushRef="#br0">0 10706 24575,'52'-26'0,"482"-256"0,438-305 0,-493 290 0,630-441 0,-365 229 0,-280 196 0,330-275 0,-721 532 0,439-358 0,513-535 0,-481 356 0,-24-27 0,-366 433 0,310-400 0,199-233 0,-518 653 0,-7-6 0,208-347 0,53-121 0,-333 540 0,93-153 0,154-225 0,112-74 0,-288 418 131,-17 18-1627</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4002007" cy="350601"/>
          </a:xfrm>
          <a:prstGeom prst="rect">
            <a:avLst/>
          </a:prstGeom>
        </p:spPr>
        <p:txBody>
          <a:bodyPr vert="horz" lIns="100597" tIns="50298" rIns="100597" bIns="50298" rtlCol="0"/>
          <a:lstStyle>
            <a:lvl1pPr algn="l" fontAlgn="auto">
              <a:spcBef>
                <a:spcPts val="0"/>
              </a:spcBef>
              <a:spcAft>
                <a:spcPts val="0"/>
              </a:spcAft>
              <a:defRPr sz="1400">
                <a:latin typeface="+mn-lt"/>
                <a:cs typeface="+mn-cs"/>
              </a:defRPr>
            </a:lvl1pPr>
          </a:lstStyle>
          <a:p>
            <a:pPr>
              <a:defRPr/>
            </a:pPr>
            <a:endParaRPr lang="en-US" dirty="0"/>
          </a:p>
        </p:txBody>
      </p:sp>
      <p:sp>
        <p:nvSpPr>
          <p:cNvPr id="3" name="Date Placeholder 2"/>
          <p:cNvSpPr>
            <a:spLocks noGrp="1"/>
          </p:cNvSpPr>
          <p:nvPr>
            <p:ph type="dt" idx="1"/>
          </p:nvPr>
        </p:nvSpPr>
        <p:spPr>
          <a:xfrm>
            <a:off x="5231142" y="2"/>
            <a:ext cx="4003470" cy="350601"/>
          </a:xfrm>
          <a:prstGeom prst="rect">
            <a:avLst/>
          </a:prstGeom>
        </p:spPr>
        <p:txBody>
          <a:bodyPr vert="horz" lIns="100597" tIns="50298" rIns="100597" bIns="50298" rtlCol="0"/>
          <a:lstStyle>
            <a:lvl1pPr algn="r" fontAlgn="auto">
              <a:spcBef>
                <a:spcPts val="0"/>
              </a:spcBef>
              <a:spcAft>
                <a:spcPts val="0"/>
              </a:spcAft>
              <a:defRPr sz="1400">
                <a:latin typeface="+mn-lt"/>
                <a:cs typeface="+mn-cs"/>
              </a:defRPr>
            </a:lvl1pPr>
          </a:lstStyle>
          <a:p>
            <a:pPr>
              <a:defRPr/>
            </a:pPr>
            <a:fld id="{B513FE87-F9EA-4A5E-8F47-20E854D33CC3}" type="datetimeFigureOut">
              <a:rPr lang="en-US"/>
              <a:pPr>
                <a:defRPr/>
              </a:pPr>
              <a:t>5/15/2024</a:t>
            </a:fld>
            <a:endParaRPr lang="en-US" dirty="0"/>
          </a:p>
        </p:txBody>
      </p:sp>
      <p:sp>
        <p:nvSpPr>
          <p:cNvPr id="4" name="Slide Image Placeholder 3"/>
          <p:cNvSpPr>
            <a:spLocks noGrp="1" noRot="1" noChangeAspect="1"/>
          </p:cNvSpPr>
          <p:nvPr>
            <p:ph type="sldImg" idx="2"/>
          </p:nvPr>
        </p:nvSpPr>
        <p:spPr>
          <a:xfrm>
            <a:off x="2281238" y="525463"/>
            <a:ext cx="4675187" cy="2630487"/>
          </a:xfrm>
          <a:prstGeom prst="rect">
            <a:avLst/>
          </a:prstGeom>
          <a:noFill/>
          <a:ln w="12700">
            <a:solidFill>
              <a:prstClr val="black"/>
            </a:solidFill>
          </a:ln>
        </p:spPr>
        <p:txBody>
          <a:bodyPr vert="horz" lIns="100597" tIns="50298" rIns="100597" bIns="50298" rtlCol="0" anchor="ctr"/>
          <a:lstStyle/>
          <a:p>
            <a:pPr lvl="0"/>
            <a:endParaRPr lang="en-US" noProof="0" dirty="0"/>
          </a:p>
        </p:txBody>
      </p:sp>
      <p:sp>
        <p:nvSpPr>
          <p:cNvPr id="5" name="Notes Placeholder 4"/>
          <p:cNvSpPr>
            <a:spLocks noGrp="1"/>
          </p:cNvSpPr>
          <p:nvPr>
            <p:ph type="body" sz="quarter" idx="3"/>
          </p:nvPr>
        </p:nvSpPr>
        <p:spPr>
          <a:xfrm>
            <a:off x="923320" y="3329903"/>
            <a:ext cx="7389445" cy="3155406"/>
          </a:xfrm>
          <a:prstGeom prst="rect">
            <a:avLst/>
          </a:prstGeom>
        </p:spPr>
        <p:txBody>
          <a:bodyPr vert="horz" lIns="100597" tIns="50298" rIns="100597" bIns="50298"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2" y="6658187"/>
            <a:ext cx="4002007" cy="350599"/>
          </a:xfrm>
          <a:prstGeom prst="rect">
            <a:avLst/>
          </a:prstGeom>
        </p:spPr>
        <p:txBody>
          <a:bodyPr vert="horz" lIns="100597" tIns="50298" rIns="100597" bIns="50298" rtlCol="0" anchor="b"/>
          <a:lstStyle>
            <a:lvl1pPr algn="l" fontAlgn="auto">
              <a:spcBef>
                <a:spcPts val="0"/>
              </a:spcBef>
              <a:spcAft>
                <a:spcPts val="0"/>
              </a:spcAft>
              <a:defRPr sz="14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5231142" y="6658187"/>
            <a:ext cx="4003470" cy="350599"/>
          </a:xfrm>
          <a:prstGeom prst="rect">
            <a:avLst/>
          </a:prstGeom>
        </p:spPr>
        <p:txBody>
          <a:bodyPr vert="horz" lIns="100597" tIns="50298" rIns="100597" bIns="50298" rtlCol="0" anchor="b"/>
          <a:lstStyle>
            <a:lvl1pPr algn="r" fontAlgn="auto">
              <a:spcBef>
                <a:spcPts val="0"/>
              </a:spcBef>
              <a:spcAft>
                <a:spcPts val="0"/>
              </a:spcAft>
              <a:defRPr sz="1400">
                <a:latin typeface="+mn-lt"/>
                <a:cs typeface="+mn-cs"/>
              </a:defRPr>
            </a:lvl1pPr>
          </a:lstStyle>
          <a:p>
            <a:pPr>
              <a:defRPr/>
            </a:pPr>
            <a:fld id="{96CC96C6-DFE3-4213-86F4-0E099B1BCADF}" type="slidenum">
              <a:rPr lang="en-US"/>
              <a:pPr>
                <a:defRPr/>
              </a:pPr>
              <a:t>‹#›</a:t>
            </a:fld>
            <a:endParaRPr lang="en-US" dirty="0"/>
          </a:p>
        </p:txBody>
      </p:sp>
    </p:spTree>
    <p:extLst>
      <p:ext uri="{BB962C8B-B14F-4D97-AF65-F5344CB8AC3E}">
        <p14:creationId xmlns:p14="http://schemas.microsoft.com/office/powerpoint/2010/main" val="15740381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bwMode="auto">
          <a:xfrm>
            <a:off x="2281238" y="523875"/>
            <a:ext cx="4673600" cy="26304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a:p>
        </p:txBody>
      </p:sp>
    </p:spTree>
    <p:extLst>
      <p:ext uri="{BB962C8B-B14F-4D97-AF65-F5344CB8AC3E}">
        <p14:creationId xmlns:p14="http://schemas.microsoft.com/office/powerpoint/2010/main" val="1994625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14</a:t>
            </a:fld>
            <a:endParaRPr lang="en-US" dirty="0"/>
          </a:p>
        </p:txBody>
      </p:sp>
    </p:spTree>
    <p:extLst>
      <p:ext uri="{BB962C8B-B14F-4D97-AF65-F5344CB8AC3E}">
        <p14:creationId xmlns:p14="http://schemas.microsoft.com/office/powerpoint/2010/main" val="3153803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1238" y="523875"/>
            <a:ext cx="4673600" cy="26304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6CC96C6-DFE3-4213-86F4-0E099B1BCADF}" type="slidenum">
              <a:rPr lang="en-US"/>
              <a:pPr>
                <a:defRPr/>
              </a:pPr>
              <a:t>15</a:t>
            </a:fld>
            <a:endParaRPr lang="en-US" dirty="0"/>
          </a:p>
        </p:txBody>
      </p:sp>
    </p:spTree>
    <p:extLst>
      <p:ext uri="{BB962C8B-B14F-4D97-AF65-F5344CB8AC3E}">
        <p14:creationId xmlns:p14="http://schemas.microsoft.com/office/powerpoint/2010/main" val="1081947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Many Code provisions date back to early days, 2h designs, 2 exits, have they been re-considered.</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16</a:t>
            </a:fld>
            <a:endParaRPr lang="en-US" dirty="0"/>
          </a:p>
        </p:txBody>
      </p:sp>
    </p:spTree>
    <p:extLst>
      <p:ext uri="{BB962C8B-B14F-4D97-AF65-F5344CB8AC3E}">
        <p14:creationId xmlns:p14="http://schemas.microsoft.com/office/powerpoint/2010/main" val="1074775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My life, 1970’s we clearly had an unacceptable fire death rate. Father (structural engineer) involved in several fatal fire investigations.</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17</a:t>
            </a:fld>
            <a:endParaRPr lang="en-US" dirty="0"/>
          </a:p>
        </p:txBody>
      </p:sp>
    </p:spTree>
    <p:extLst>
      <p:ext uri="{BB962C8B-B14F-4D97-AF65-F5344CB8AC3E}">
        <p14:creationId xmlns:p14="http://schemas.microsoft.com/office/powerpoint/2010/main" val="11466300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18</a:t>
            </a:fld>
            <a:endParaRPr lang="en-US" dirty="0"/>
          </a:p>
        </p:txBody>
      </p:sp>
    </p:spTree>
    <p:extLst>
      <p:ext uri="{BB962C8B-B14F-4D97-AF65-F5344CB8AC3E}">
        <p14:creationId xmlns:p14="http://schemas.microsoft.com/office/powerpoint/2010/main" val="27257119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1970’s fire could occur in the room below or beside you undetected, spread into the frame of the building leading to floors collapsing under occupants.</a:t>
            </a:r>
          </a:p>
          <a:p>
            <a:r>
              <a:rPr lang="en-US" dirty="0"/>
              <a:t>Today we have fire detectors – sprinklers – in every room, fire is detected before it threatens other rooms, if not controlled in room of origin.</a:t>
            </a:r>
          </a:p>
          <a:p>
            <a:r>
              <a:rPr lang="en-US" dirty="0"/>
              <a:t>Fire department is called within minutes of significant heat, sprinklers control fire until firefighters arrive.</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20</a:t>
            </a:fld>
            <a:endParaRPr lang="en-US" dirty="0"/>
          </a:p>
        </p:txBody>
      </p:sp>
    </p:spTree>
    <p:extLst>
      <p:ext uri="{BB962C8B-B14F-4D97-AF65-F5344CB8AC3E}">
        <p14:creationId xmlns:p14="http://schemas.microsoft.com/office/powerpoint/2010/main" val="32000785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We need professionally gathered and analysed statistics showing the Canadian experience with sprinklers.  For modern sprinklered buildings adding more fire safety measures does not measurably increase safety. HOWEVER </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23</a:t>
            </a:fld>
            <a:endParaRPr lang="en-US" dirty="0"/>
          </a:p>
        </p:txBody>
      </p:sp>
    </p:spTree>
    <p:extLst>
      <p:ext uri="{BB962C8B-B14F-4D97-AF65-F5344CB8AC3E}">
        <p14:creationId xmlns:p14="http://schemas.microsoft.com/office/powerpoint/2010/main" val="40601288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6CC96C6-DFE3-4213-86F4-0E099B1BCADF}" type="slidenum">
              <a:rPr lang="en-US"/>
              <a:pPr>
                <a:defRPr/>
              </a:pPr>
              <a:t>25</a:t>
            </a:fld>
            <a:endParaRPr lang="en-US" dirty="0"/>
          </a:p>
        </p:txBody>
      </p:sp>
    </p:spTree>
    <p:extLst>
      <p:ext uri="{BB962C8B-B14F-4D97-AF65-F5344CB8AC3E}">
        <p14:creationId xmlns:p14="http://schemas.microsoft.com/office/powerpoint/2010/main" val="39123815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BC Code Changes enacted March 2024 – being forwarded to Canadian Board for Harmonization of Building and Fire Codes for 2030 Code</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26</a:t>
            </a:fld>
            <a:endParaRPr lang="en-US" dirty="0"/>
          </a:p>
        </p:txBody>
      </p:sp>
    </p:spTree>
    <p:extLst>
      <p:ext uri="{BB962C8B-B14F-4D97-AF65-F5344CB8AC3E}">
        <p14:creationId xmlns:p14="http://schemas.microsoft.com/office/powerpoint/2010/main" val="40079997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GHL retained two years ago to do study on bringing US mass timber building provisions into the NBC</a:t>
            </a:r>
          </a:p>
          <a:p>
            <a:r>
              <a:rPr lang="en-CA" dirty="0"/>
              <a:t>OMTI – Office of Mass Timber Implementation</a:t>
            </a:r>
          </a:p>
          <a:p>
            <a:r>
              <a:rPr lang="en-CA" dirty="0"/>
              <a:t>CBHCC – new name for  ‘Codes Canada’ – administrated by NRC – National Research Council</a:t>
            </a:r>
          </a:p>
          <a:p>
            <a:endParaRPr lang="en-CA" dirty="0"/>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27</a:t>
            </a:fld>
            <a:endParaRPr lang="en-US" dirty="0"/>
          </a:p>
        </p:txBody>
      </p:sp>
    </p:spTree>
    <p:extLst>
      <p:ext uri="{BB962C8B-B14F-4D97-AF65-F5344CB8AC3E}">
        <p14:creationId xmlns:p14="http://schemas.microsoft.com/office/powerpoint/2010/main" val="2237204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bwMode="auto">
          <a:xfrm>
            <a:off x="385763" y="693738"/>
            <a:ext cx="6196012"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a:p>
        </p:txBody>
      </p:sp>
    </p:spTree>
    <p:extLst>
      <p:ext uri="{BB962C8B-B14F-4D97-AF65-F5344CB8AC3E}">
        <p14:creationId xmlns:p14="http://schemas.microsoft.com/office/powerpoint/2010/main" val="39835849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BC led a committee with Ontario and Quebec involvement to review GHL’s proposal</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28</a:t>
            </a:fld>
            <a:endParaRPr lang="en-US" dirty="0"/>
          </a:p>
        </p:txBody>
      </p:sp>
    </p:spTree>
    <p:extLst>
      <p:ext uri="{BB962C8B-B14F-4D97-AF65-F5344CB8AC3E}">
        <p14:creationId xmlns:p14="http://schemas.microsoft.com/office/powerpoint/2010/main" val="30178525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0" dirty="0"/>
              <a:t>Added provisions for 18 storeys fully encapsulated, 12 storeys partially exposed and 9 storeys exposed for most occupancies, lesser limits for higher hazard buildings. </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29</a:t>
            </a:fld>
            <a:endParaRPr lang="en-US" dirty="0"/>
          </a:p>
        </p:txBody>
      </p:sp>
    </p:spTree>
    <p:extLst>
      <p:ext uri="{BB962C8B-B14F-4D97-AF65-F5344CB8AC3E}">
        <p14:creationId xmlns:p14="http://schemas.microsoft.com/office/powerpoint/2010/main" val="16465425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30</a:t>
            </a:fld>
            <a:endParaRPr lang="en-US" dirty="0"/>
          </a:p>
        </p:txBody>
      </p:sp>
    </p:spTree>
    <p:extLst>
      <p:ext uri="{BB962C8B-B14F-4D97-AF65-F5344CB8AC3E}">
        <p14:creationId xmlns:p14="http://schemas.microsoft.com/office/powerpoint/2010/main" val="42925784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Encapsulation provisions were based on tests of exposing different amounts of timber (green) and establishing where the fire had enough re-radiation and heat retention to regrow. Conditions where fire died out were considered acceptable.</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31</a:t>
            </a:fld>
            <a:endParaRPr lang="en-US" dirty="0"/>
          </a:p>
        </p:txBody>
      </p:sp>
    </p:spTree>
    <p:extLst>
      <p:ext uri="{BB962C8B-B14F-4D97-AF65-F5344CB8AC3E}">
        <p14:creationId xmlns:p14="http://schemas.microsoft.com/office/powerpoint/2010/main" val="9650648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Existing Code requires that you start encapsulating Mass Timber as soon as you reach 4 storeys</a:t>
            </a:r>
          </a:p>
          <a:p>
            <a:r>
              <a:rPr lang="en-CA" dirty="0"/>
              <a:t>New Code provides options</a:t>
            </a:r>
          </a:p>
          <a:p>
            <a:r>
              <a:rPr lang="en-CA" dirty="0"/>
              <a:t>Similar to GHL Alternative Solution </a:t>
            </a:r>
          </a:p>
          <a:p>
            <a:r>
              <a:rPr lang="en-CA" dirty="0"/>
              <a:t>Addresses concerns with moisture control during construction as detailed in Graham Finch presentation.</a:t>
            </a:r>
          </a:p>
          <a:p>
            <a:endParaRPr lang="en-CA" dirty="0"/>
          </a:p>
          <a:p>
            <a:endParaRPr lang="en-CA" dirty="0"/>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32</a:t>
            </a:fld>
            <a:endParaRPr lang="en-US" dirty="0"/>
          </a:p>
        </p:txBody>
      </p:sp>
    </p:spTree>
    <p:extLst>
      <p:ext uri="{BB962C8B-B14F-4D97-AF65-F5344CB8AC3E}">
        <p14:creationId xmlns:p14="http://schemas.microsoft.com/office/powerpoint/2010/main" val="15421718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 piece of absurdity demonstrates lack of technical analysis. </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33</a:t>
            </a:fld>
            <a:endParaRPr lang="en-US" dirty="0"/>
          </a:p>
        </p:txBody>
      </p:sp>
    </p:spTree>
    <p:extLst>
      <p:ext uri="{BB962C8B-B14F-4D97-AF65-F5344CB8AC3E}">
        <p14:creationId xmlns:p14="http://schemas.microsoft.com/office/powerpoint/2010/main" val="10660651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GHL has received conceptual agreement on a hybrid steel/mass timber/ concrete core 26 storey building in Vancouver</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34</a:t>
            </a:fld>
            <a:endParaRPr lang="en-US" dirty="0"/>
          </a:p>
        </p:txBody>
      </p:sp>
    </p:spTree>
    <p:extLst>
      <p:ext uri="{BB962C8B-B14F-4D97-AF65-F5344CB8AC3E}">
        <p14:creationId xmlns:p14="http://schemas.microsoft.com/office/powerpoint/2010/main" val="12819165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6CC96C6-DFE3-4213-86F4-0E099B1BCADF}" type="slidenum">
              <a:rPr lang="en-US"/>
              <a:pPr>
                <a:defRPr/>
              </a:pPr>
              <a:t>35</a:t>
            </a:fld>
            <a:endParaRPr lang="en-US" dirty="0"/>
          </a:p>
        </p:txBody>
      </p:sp>
    </p:spTree>
    <p:extLst>
      <p:ext uri="{BB962C8B-B14F-4D97-AF65-F5344CB8AC3E}">
        <p14:creationId xmlns:p14="http://schemas.microsoft.com/office/powerpoint/2010/main" val="39361768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Section of West 4</a:t>
            </a:r>
            <a:r>
              <a:rPr lang="en-CA" baseline="30000" dirty="0"/>
              <a:t>th</a:t>
            </a:r>
            <a:r>
              <a:rPr lang="en-CA" dirty="0"/>
              <a:t> Avenue retail area in Vancouver showing a strip of concrete, concrete block and steel  single storey buildings.  These are concrete because it he 1950, the code prescribed brick exterior walls with a limiting distance (distance to the property line or center of street) less than 4 feet. This remains in the Code today. So a small building is required to have non-combustible exterior walls on 2, if not 3 walls, front in glass. Given that, is it not simpler to keep the whole building non-combustible and make the permitting easy.   The Timber industry is losing huge numbers of buildings this way. GHL has mass timber exterior walls approved on multiple projects as alternative solutions, but that takes unnecessary time and money. This SHOULD be an easy code change.</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37</a:t>
            </a:fld>
            <a:endParaRPr lang="en-US" dirty="0"/>
          </a:p>
        </p:txBody>
      </p:sp>
    </p:spTree>
    <p:extLst>
      <p:ext uri="{BB962C8B-B14F-4D97-AF65-F5344CB8AC3E}">
        <p14:creationId xmlns:p14="http://schemas.microsoft.com/office/powerpoint/2010/main" val="38094631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Example in North Vancouver of a 7 storey building with CLT firewalls, on an alternative solution basis based on the inherent safety of CLT and wood frame wall construction as demonstrated below.</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38</a:t>
            </a:fld>
            <a:endParaRPr lang="en-US" dirty="0"/>
          </a:p>
        </p:txBody>
      </p:sp>
    </p:spTree>
    <p:extLst>
      <p:ext uri="{BB962C8B-B14F-4D97-AF65-F5344CB8AC3E}">
        <p14:creationId xmlns:p14="http://schemas.microsoft.com/office/powerpoint/2010/main" val="37141355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During my late teens surveyed 6 storey St Ann’s Academy in Victoria, 6 storey from 1905, would shake under my footsteps on the 6th floor.</a:t>
            </a:r>
          </a:p>
        </p:txBody>
      </p:sp>
      <p:sp>
        <p:nvSpPr>
          <p:cNvPr id="4" name="Slide Number Placeholder 3"/>
          <p:cNvSpPr>
            <a:spLocks noGrp="1"/>
          </p:cNvSpPr>
          <p:nvPr>
            <p:ph type="sldNum" sz="quarter" idx="10"/>
          </p:nvPr>
        </p:nvSpPr>
        <p:spPr/>
        <p:txBody>
          <a:bodyPr/>
          <a:lstStyle/>
          <a:p>
            <a:pPr>
              <a:defRPr/>
            </a:pPr>
            <a:fld id="{96CC96C6-DFE3-4213-86F4-0E099B1BCADF}" type="slidenum">
              <a:rPr lang="en-US" smtClean="0"/>
              <a:pPr>
                <a:defRPr/>
              </a:pPr>
              <a:t>3</a:t>
            </a:fld>
            <a:endParaRPr lang="en-US" dirty="0"/>
          </a:p>
        </p:txBody>
      </p:sp>
    </p:spTree>
    <p:extLst>
      <p:ext uri="{BB962C8B-B14F-4D97-AF65-F5344CB8AC3E}">
        <p14:creationId xmlns:p14="http://schemas.microsoft.com/office/powerpoint/2010/main" val="35699611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Mass Timber floors and wood walls provide a robust, fast and Much safer means of construction.  A small number of developers are adopting this but most consider this too expensive.</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39</a:t>
            </a:fld>
            <a:endParaRPr lang="en-US" dirty="0"/>
          </a:p>
        </p:txBody>
      </p:sp>
    </p:spTree>
    <p:extLst>
      <p:ext uri="{BB962C8B-B14F-4D97-AF65-F5344CB8AC3E}">
        <p14:creationId xmlns:p14="http://schemas.microsoft.com/office/powerpoint/2010/main" val="5487028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With Wood I Joists, and poor or missing fire blocking, fire spreads from walls t floor assemblies and into upper walls, creating a major a hazard. </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40</a:t>
            </a:fld>
            <a:endParaRPr lang="en-US" dirty="0"/>
          </a:p>
        </p:txBody>
      </p:sp>
    </p:spTree>
    <p:extLst>
      <p:ext uri="{BB962C8B-B14F-4D97-AF65-F5344CB8AC3E}">
        <p14:creationId xmlns:p14="http://schemas.microsoft.com/office/powerpoint/2010/main" val="33611389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With no voids in the mass timber floors, fire cannot spread.</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41</a:t>
            </a:fld>
            <a:endParaRPr lang="en-US" dirty="0"/>
          </a:p>
        </p:txBody>
      </p:sp>
    </p:spTree>
    <p:extLst>
      <p:ext uri="{BB962C8B-B14F-4D97-AF65-F5344CB8AC3E}">
        <p14:creationId xmlns:p14="http://schemas.microsoft.com/office/powerpoint/2010/main" val="8329638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bwMode="auto">
          <a:xfrm>
            <a:off x="4425950" y="400050"/>
            <a:ext cx="3586163" cy="20177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dirty="0"/>
              <a:t>Example of this construction</a:t>
            </a:r>
          </a:p>
        </p:txBody>
      </p:sp>
      <p:sp>
        <p:nvSpPr>
          <p:cNvPr id="2" name="Footer Placeholder 1">
            <a:extLst>
              <a:ext uri="{FF2B5EF4-FFF2-40B4-BE49-F238E27FC236}">
                <a16:creationId xmlns:a16="http://schemas.microsoft.com/office/drawing/2014/main" id="{0A2E34B5-71BE-A858-4E4D-A173B6479DEA}"/>
              </a:ext>
            </a:extLst>
          </p:cNvPr>
          <p:cNvSpPr>
            <a:spLocks noGrp="1"/>
          </p:cNvSpPr>
          <p:nvPr>
            <p:ph type="ftr" sz="quarter" idx="4"/>
          </p:nvPr>
        </p:nvSpPr>
        <p:spPr/>
        <p:txBody>
          <a:bodyPr/>
          <a:lstStyle/>
          <a:p>
            <a:r>
              <a:rPr lang="en-US" dirty="0"/>
              <a:t>from Ottawa presentation - AH onedrive, 7pm</a:t>
            </a:r>
          </a:p>
        </p:txBody>
      </p:sp>
    </p:spTree>
    <p:extLst>
      <p:ext uri="{BB962C8B-B14F-4D97-AF65-F5344CB8AC3E}">
        <p14:creationId xmlns:p14="http://schemas.microsoft.com/office/powerpoint/2010/main" val="10546944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With Wood I Joists, and poor or missing fire blocking, fire spreads from walls t floor assemblies and into upper walls, creating a major a hazard. </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43</a:t>
            </a:fld>
            <a:endParaRPr lang="en-US" dirty="0"/>
          </a:p>
        </p:txBody>
      </p:sp>
    </p:spTree>
    <p:extLst>
      <p:ext uri="{BB962C8B-B14F-4D97-AF65-F5344CB8AC3E}">
        <p14:creationId xmlns:p14="http://schemas.microsoft.com/office/powerpoint/2010/main" val="37798019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Example of MT F3 industrial building with two mass timbe exterior walls at the property line. </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44</a:t>
            </a:fld>
            <a:endParaRPr lang="en-US" dirty="0"/>
          </a:p>
        </p:txBody>
      </p:sp>
    </p:spTree>
    <p:extLst>
      <p:ext uri="{BB962C8B-B14F-4D97-AF65-F5344CB8AC3E}">
        <p14:creationId xmlns:p14="http://schemas.microsoft.com/office/powerpoint/2010/main" val="24998688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We have increased the height of residential buildings from 3 storeys of timber to 6 storeys, but we have not changed the limit for schools (assembly) which is still 2 storeys of timber, frame, Heavy Timber or Mass timber. BC changes bring in 2h mass timber, but still too expensive for 3 storeys.</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45</a:t>
            </a:fld>
            <a:endParaRPr lang="en-US" dirty="0"/>
          </a:p>
        </p:txBody>
      </p:sp>
    </p:spTree>
    <p:extLst>
      <p:ext uri="{BB962C8B-B14F-4D97-AF65-F5344CB8AC3E}">
        <p14:creationId xmlns:p14="http://schemas.microsoft.com/office/powerpoint/2010/main" val="13825509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 call for simple code changes to allow CLT floors and wood frame walls. </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46</a:t>
            </a:fld>
            <a:endParaRPr lang="en-US" dirty="0"/>
          </a:p>
        </p:txBody>
      </p:sp>
    </p:spTree>
    <p:extLst>
      <p:ext uri="{BB962C8B-B14F-4D97-AF65-F5344CB8AC3E}">
        <p14:creationId xmlns:p14="http://schemas.microsoft.com/office/powerpoint/2010/main" val="14448595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6CC96C6-DFE3-4213-86F4-0E099B1BCADF}" type="slidenum">
              <a:rPr lang="en-US"/>
              <a:pPr>
                <a:defRPr/>
              </a:pPr>
              <a:t>47</a:t>
            </a:fld>
            <a:endParaRPr lang="en-US" dirty="0"/>
          </a:p>
        </p:txBody>
      </p:sp>
    </p:spTree>
    <p:extLst>
      <p:ext uri="{BB962C8B-B14F-4D97-AF65-F5344CB8AC3E}">
        <p14:creationId xmlns:p14="http://schemas.microsoft.com/office/powerpoint/2010/main" val="41430361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Graphical representation of Fire Protection construction provisions showing gaps in the solution.</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49</a:t>
            </a:fld>
            <a:endParaRPr lang="en-US" dirty="0"/>
          </a:p>
        </p:txBody>
      </p:sp>
    </p:spTree>
    <p:extLst>
      <p:ext uri="{BB962C8B-B14F-4D97-AF65-F5344CB8AC3E}">
        <p14:creationId xmlns:p14="http://schemas.microsoft.com/office/powerpoint/2010/main" val="3192881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First 6 storey building in BC – demonstrated the robustness of Mass Timber as NLT elevator shafts survived the full burnout, unprotected steel connectors.</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5</a:t>
            </a:fld>
            <a:endParaRPr lang="en-US" dirty="0"/>
          </a:p>
        </p:txBody>
      </p:sp>
    </p:spTree>
    <p:extLst>
      <p:ext uri="{BB962C8B-B14F-4D97-AF65-F5344CB8AC3E}">
        <p14:creationId xmlns:p14="http://schemas.microsoft.com/office/powerpoint/2010/main" val="8804219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CA" dirty="0"/>
          </a:p>
        </p:txBody>
      </p:sp>
    </p:spTree>
    <p:extLst>
      <p:ext uri="{BB962C8B-B14F-4D97-AF65-F5344CB8AC3E}">
        <p14:creationId xmlns:p14="http://schemas.microsoft.com/office/powerpoint/2010/main" val="1994625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53</a:t>
            </a:fld>
            <a:endParaRPr lang="en-US" dirty="0"/>
          </a:p>
        </p:txBody>
      </p:sp>
    </p:spTree>
    <p:extLst>
      <p:ext uri="{BB962C8B-B14F-4D97-AF65-F5344CB8AC3E}">
        <p14:creationId xmlns:p14="http://schemas.microsoft.com/office/powerpoint/2010/main" val="272792073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55</a:t>
            </a:fld>
            <a:endParaRPr lang="en-US" dirty="0"/>
          </a:p>
        </p:txBody>
      </p:sp>
    </p:spTree>
    <p:extLst>
      <p:ext uri="{BB962C8B-B14F-4D97-AF65-F5344CB8AC3E}">
        <p14:creationId xmlns:p14="http://schemas.microsoft.com/office/powerpoint/2010/main" val="27029587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6CC96C6-DFE3-4213-86F4-0E099B1BCADF}" type="slidenum">
              <a:rPr lang="en-US"/>
              <a:pPr>
                <a:defRPr/>
              </a:pPr>
              <a:t>59</a:t>
            </a:fld>
            <a:endParaRPr lang="en-US" dirty="0"/>
          </a:p>
        </p:txBody>
      </p:sp>
    </p:spTree>
    <p:extLst>
      <p:ext uri="{BB962C8B-B14F-4D97-AF65-F5344CB8AC3E}">
        <p14:creationId xmlns:p14="http://schemas.microsoft.com/office/powerpoint/2010/main" val="35499424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E3C42F3-0100-4370-9D50-72FD1F794617}" type="slidenum">
              <a:rPr lang="en-CA" smtClean="0"/>
              <a:t>66</a:t>
            </a:fld>
            <a:endParaRPr lang="en-CA" dirty="0"/>
          </a:p>
        </p:txBody>
      </p:sp>
    </p:spTree>
    <p:extLst>
      <p:ext uri="{BB962C8B-B14F-4D97-AF65-F5344CB8AC3E}">
        <p14:creationId xmlns:p14="http://schemas.microsoft.com/office/powerpoint/2010/main" val="3061751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 GHL Mass Timber projects</a:t>
            </a:r>
          </a:p>
        </p:txBody>
      </p:sp>
      <p:sp>
        <p:nvSpPr>
          <p:cNvPr id="4" name="Slide Number Placeholder 3"/>
          <p:cNvSpPr>
            <a:spLocks noGrp="1"/>
          </p:cNvSpPr>
          <p:nvPr>
            <p:ph type="sldNum" sz="quarter" idx="10"/>
          </p:nvPr>
        </p:nvSpPr>
        <p:spPr/>
        <p:txBody>
          <a:bodyPr/>
          <a:lstStyle/>
          <a:p>
            <a:pPr>
              <a:defRPr/>
            </a:pPr>
            <a:fld id="{96CC96C6-DFE3-4213-86F4-0E099B1BCADF}" type="slidenum">
              <a:rPr lang="en-US"/>
              <a:pPr>
                <a:defRPr/>
              </a:pPr>
              <a:t>6</a:t>
            </a:fld>
            <a:endParaRPr lang="en-US" dirty="0"/>
          </a:p>
        </p:txBody>
      </p:sp>
    </p:spTree>
    <p:extLst>
      <p:ext uri="{BB962C8B-B14F-4D97-AF65-F5344CB8AC3E}">
        <p14:creationId xmlns:p14="http://schemas.microsoft.com/office/powerpoint/2010/main" val="4216679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2150 Keith Drive, last week, timber on site after 3 year Covid delay.</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9</a:t>
            </a:fld>
            <a:endParaRPr lang="en-US" dirty="0"/>
          </a:p>
        </p:txBody>
      </p:sp>
    </p:spTree>
    <p:extLst>
      <p:ext uri="{BB962C8B-B14F-4D97-AF65-F5344CB8AC3E}">
        <p14:creationId xmlns:p14="http://schemas.microsoft.com/office/powerpoint/2010/main" val="1427245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Interestingly, 2150 Keith Drive is same size as The Landing, Gastown, known as home of Steamworks Pub.</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10</a:t>
            </a:fld>
            <a:endParaRPr lang="en-US" dirty="0"/>
          </a:p>
        </p:txBody>
      </p:sp>
    </p:spTree>
    <p:extLst>
      <p:ext uri="{BB962C8B-B14F-4D97-AF65-F5344CB8AC3E}">
        <p14:creationId xmlns:p14="http://schemas.microsoft.com/office/powerpoint/2010/main" val="29501001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6CC96C6-DFE3-4213-86F4-0E099B1BCADF}" type="slidenum">
              <a:rPr lang="en-US"/>
              <a:pPr>
                <a:defRPr/>
              </a:pPr>
              <a:t>11</a:t>
            </a:fld>
            <a:endParaRPr lang="en-US" dirty="0"/>
          </a:p>
        </p:txBody>
      </p:sp>
    </p:spTree>
    <p:extLst>
      <p:ext uri="{BB962C8B-B14F-4D97-AF65-F5344CB8AC3E}">
        <p14:creationId xmlns:p14="http://schemas.microsoft.com/office/powerpoint/2010/main" val="3768289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Important that Codes balance all concerns, fire safety, structural safety, affordability, carbon and liveability</a:t>
            </a:r>
          </a:p>
        </p:txBody>
      </p:sp>
      <p:sp>
        <p:nvSpPr>
          <p:cNvPr id="4" name="Slide Number Placeholder 3"/>
          <p:cNvSpPr>
            <a:spLocks noGrp="1"/>
          </p:cNvSpPr>
          <p:nvPr>
            <p:ph type="sldNum" sz="quarter" idx="5"/>
          </p:nvPr>
        </p:nvSpPr>
        <p:spPr/>
        <p:txBody>
          <a:bodyPr/>
          <a:lstStyle/>
          <a:p>
            <a:pPr>
              <a:defRPr/>
            </a:pPr>
            <a:fld id="{96CC96C6-DFE3-4213-86F4-0E099B1BCADF}" type="slidenum">
              <a:rPr lang="en-US" smtClean="0"/>
              <a:pPr>
                <a:defRPr/>
              </a:pPr>
              <a:t>13</a:t>
            </a:fld>
            <a:endParaRPr lang="en-US" dirty="0"/>
          </a:p>
        </p:txBody>
      </p:sp>
    </p:spTree>
    <p:extLst>
      <p:ext uri="{BB962C8B-B14F-4D97-AF65-F5344CB8AC3E}">
        <p14:creationId xmlns:p14="http://schemas.microsoft.com/office/powerpoint/2010/main" val="10001520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05001"/>
            <a:ext cx="10058400" cy="2593975"/>
          </a:xfrm>
        </p:spPr>
        <p:txBody>
          <a:bodyPr anchor="b"/>
          <a:lstStyle>
            <a:lvl1pPr>
              <a:defRPr sz="6600">
                <a:ln>
                  <a:noFill/>
                </a:ln>
                <a:solidFill>
                  <a:schemeClr val="tx2"/>
                </a:solidFill>
              </a:defRPr>
            </a:lvl1pPr>
          </a:lstStyle>
          <a:p>
            <a:r>
              <a:rPr lang="en-US"/>
              <a:t>Click to edit Master title style</a:t>
            </a:r>
          </a:p>
        </p:txBody>
      </p:sp>
      <p:sp>
        <p:nvSpPr>
          <p:cNvPr id="3" name="Subtitle 2"/>
          <p:cNvSpPr>
            <a:spLocks noGrp="1"/>
          </p:cNvSpPr>
          <p:nvPr>
            <p:ph type="subTitle" idx="1"/>
          </p:nvPr>
        </p:nvSpPr>
        <p:spPr>
          <a:xfrm>
            <a:off x="914400" y="4572000"/>
            <a:ext cx="861568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Slide Number Placeholder 5">
            <a:extLst>
              <a:ext uri="{FF2B5EF4-FFF2-40B4-BE49-F238E27FC236}">
                <a16:creationId xmlns:a16="http://schemas.microsoft.com/office/drawing/2014/main" id="{1AEA545D-C4EE-2900-943C-C66640FA455C}"/>
              </a:ext>
            </a:extLst>
          </p:cNvPr>
          <p:cNvSpPr>
            <a:spLocks noGrp="1"/>
          </p:cNvSpPr>
          <p:nvPr>
            <p:ph type="sldNum" sz="quarter" idx="4"/>
          </p:nvPr>
        </p:nvSpPr>
        <p:spPr bwMode="auto">
          <a:xfrm>
            <a:off x="11352584" y="6315869"/>
            <a:ext cx="732367" cy="396875"/>
          </a:xfrm>
          <a:prstGeom prst="rect">
            <a:avLst/>
          </a:prstGeom>
          <a:noFill/>
          <a:ln w="9525">
            <a:no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1D3E3211-9D3B-476D-82AC-30160351FB88}" type="slidenum">
              <a:rPr lang="en-CA" sz="1400" smtClean="0"/>
              <a:pPr algn="ctr" eaLnBrk="1" hangingPunct="1"/>
              <a:t>‹#›</a:t>
            </a:fld>
            <a:endParaRPr lang="en-CA" sz="140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B60A2151-0955-12DA-7857-86DDB60669F3}"/>
              </a:ext>
            </a:extLst>
          </p:cNvPr>
          <p:cNvSpPr>
            <a:spLocks noGrp="1"/>
          </p:cNvSpPr>
          <p:nvPr>
            <p:ph type="sldNum" sz="quarter" idx="4"/>
          </p:nvPr>
        </p:nvSpPr>
        <p:spPr bwMode="auto">
          <a:xfrm>
            <a:off x="11352584" y="6315869"/>
            <a:ext cx="732367" cy="396875"/>
          </a:xfrm>
          <a:prstGeom prst="rect">
            <a:avLst/>
          </a:prstGeom>
          <a:noFill/>
          <a:ln w="9525">
            <a:no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1D3E3211-9D3B-476D-82AC-30160351FB88}" type="slidenum">
              <a:rPr lang="en-CA" sz="1400" smtClean="0"/>
              <a:pPr algn="ctr" eaLnBrk="1" hangingPunct="1"/>
              <a:t>‹#›</a:t>
            </a:fld>
            <a:endParaRPr lang="en-CA" sz="1400"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336800" cy="5851525"/>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07C3FE9-8C0D-25AE-0593-BA5DF46A046F}"/>
              </a:ext>
            </a:extLst>
          </p:cNvPr>
          <p:cNvSpPr>
            <a:spLocks noGrp="1"/>
          </p:cNvSpPr>
          <p:nvPr>
            <p:ph type="sldNum" sz="quarter" idx="4"/>
          </p:nvPr>
        </p:nvSpPr>
        <p:spPr bwMode="auto">
          <a:xfrm>
            <a:off x="11352584" y="6315869"/>
            <a:ext cx="732367" cy="396875"/>
          </a:xfrm>
          <a:prstGeom prst="rect">
            <a:avLst/>
          </a:prstGeom>
          <a:noFill/>
          <a:ln w="9525">
            <a:no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1D3E3211-9D3B-476D-82AC-30160351FB88}" type="slidenum">
              <a:rPr lang="en-CA" sz="1400" smtClean="0"/>
              <a:pPr algn="ctr" eaLnBrk="1" hangingPunct="1"/>
              <a:t>‹#›</a:t>
            </a:fld>
            <a:endParaRPr lang="en-CA" sz="1400"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7" name="TextBox 7"/>
          <p:cNvSpPr txBox="1">
            <a:spLocks noChangeArrowheads="1"/>
          </p:cNvSpPr>
          <p:nvPr userDrawn="1"/>
        </p:nvSpPr>
        <p:spPr bwMode="auto">
          <a:xfrm>
            <a:off x="4064000" y="6399214"/>
            <a:ext cx="72136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r">
              <a:defRPr/>
            </a:pPr>
            <a:r>
              <a:rPr lang="en-CA" sz="900" i="1" dirty="0">
                <a:solidFill>
                  <a:schemeClr val="tx1"/>
                </a:solidFill>
              </a:rPr>
              <a:t>©</a:t>
            </a:r>
            <a:r>
              <a:rPr lang="en-CA" sz="900" dirty="0">
                <a:solidFill>
                  <a:schemeClr val="tx1"/>
                </a:solidFill>
              </a:rPr>
              <a:t> Copyright GHL Consultants Ltd.   Distribution and reproduction by permission only.</a:t>
            </a:r>
          </a:p>
        </p:txBody>
      </p:sp>
      <p:sp>
        <p:nvSpPr>
          <p:cNvPr id="8" name="Slide Number Placeholder 5"/>
          <p:cNvSpPr>
            <a:spLocks noGrp="1"/>
          </p:cNvSpPr>
          <p:nvPr>
            <p:ph type="sldNum" sz="quarter" idx="4"/>
          </p:nvPr>
        </p:nvSpPr>
        <p:spPr bwMode="auto">
          <a:xfrm>
            <a:off x="11352584" y="6315869"/>
            <a:ext cx="732367" cy="396875"/>
          </a:xfrm>
          <a:prstGeom prst="rect">
            <a:avLst/>
          </a:prstGeom>
          <a:noFill/>
          <a:ln w="9525">
            <a:no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1D3E3211-9D3B-476D-82AC-30160351FB88}" type="slidenum">
              <a:rPr lang="en-CA" sz="1400" smtClean="0"/>
              <a:pPr algn="ctr" eaLnBrk="1" hangingPunct="1"/>
              <a:t>‹#›</a:t>
            </a:fld>
            <a:endParaRPr lang="en-CA" sz="1400" dirty="0"/>
          </a:p>
        </p:txBody>
      </p:sp>
      <p:sp>
        <p:nvSpPr>
          <p:cNvPr id="9"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lvl1pPr>
              <a:defRPr sz="4400">
                <a:latin typeface="+mn-lt"/>
              </a:defRPr>
            </a:lvl1pPr>
          </a:lstStyle>
          <a:p>
            <a:r>
              <a:rPr lang="en-US"/>
              <a:t>Click to edit Master title style</a:t>
            </a:r>
          </a:p>
        </p:txBody>
      </p:sp>
      <p:sp>
        <p:nvSpPr>
          <p:cNvPr id="10" name="Content Placeholder 2"/>
          <p:cNvSpPr>
            <a:spLocks noGrp="1"/>
          </p:cNvSpPr>
          <p:nvPr>
            <p:ph idx="1"/>
          </p:nvPr>
        </p:nvSpPr>
        <p:spPr>
          <a:xfrm>
            <a:off x="609600" y="1600200"/>
            <a:ext cx="10160000" cy="4205064"/>
          </a:xfrm>
        </p:spPr>
        <p:txBody>
          <a:bodyPr/>
          <a:lstStyle>
            <a:lvl1pPr marL="363538" indent="-363538">
              <a:buFont typeface="Wingdings" pitchFamily="2" charset="2"/>
              <a:buChar char="§"/>
              <a:defRPr sz="2400"/>
            </a:lvl1pPr>
            <a:lvl2pPr marL="715963" indent="-352425">
              <a:buClr>
                <a:schemeClr val="accent1"/>
              </a:buClr>
              <a:buFont typeface="Wingdings" pitchFamily="2" charset="2"/>
              <a:buChar char="§"/>
              <a:defRPr sz="24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9712837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bwMode="auto">
          <a:xfrm>
            <a:off x="11392552" y="6316542"/>
            <a:ext cx="732367"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1D3E3211-9D3B-476D-82AC-30160351FB88}" type="slidenum">
              <a:rPr lang="en-CA" sz="1400" smtClean="0"/>
              <a:pPr algn="ctr" eaLnBrk="1" hangingPunct="1"/>
              <a:t>‹#›</a:t>
            </a:fld>
            <a:endParaRPr lang="en-CA" sz="1400" dirty="0"/>
          </a:p>
        </p:txBody>
      </p:sp>
    </p:spTree>
    <p:extLst>
      <p:ext uri="{BB962C8B-B14F-4D97-AF65-F5344CB8AC3E}">
        <p14:creationId xmlns:p14="http://schemas.microsoft.com/office/powerpoint/2010/main" val="3187834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363538" indent="-363538">
              <a:buFont typeface="Wingdings" pitchFamily="2" charset="2"/>
              <a:buChar char="§"/>
              <a:defRPr sz="2400"/>
            </a:lvl1pPr>
            <a:lvl2pPr marL="715963" indent="-352425">
              <a:buClr>
                <a:schemeClr val="accent1"/>
              </a:buClr>
              <a:buFont typeface="Wingdings" pitchFamily="2" charset="2"/>
              <a:buChar char="§"/>
              <a:defRPr sz="2400"/>
            </a:lvl2pPr>
          </a:lstStyle>
          <a:p>
            <a:pPr lvl="0"/>
            <a:r>
              <a:rPr lang="en-US"/>
              <a:t>Click to edit Master text styles</a:t>
            </a:r>
          </a:p>
          <a:p>
            <a:pPr lvl="1"/>
            <a:r>
              <a:rPr lang="en-US"/>
              <a:t>Second level</a:t>
            </a:r>
          </a:p>
        </p:txBody>
      </p:sp>
      <p:sp>
        <p:nvSpPr>
          <p:cNvPr id="9" name="TextBox 8"/>
          <p:cNvSpPr txBox="1">
            <a:spLocks noChangeArrowheads="1"/>
          </p:cNvSpPr>
          <p:nvPr userDrawn="1"/>
        </p:nvSpPr>
        <p:spPr bwMode="auto">
          <a:xfrm>
            <a:off x="4064000" y="6399214"/>
            <a:ext cx="72136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r">
              <a:defRPr/>
            </a:pPr>
            <a:r>
              <a:rPr lang="en-CA" sz="900" i="1" dirty="0">
                <a:solidFill>
                  <a:schemeClr val="tx1"/>
                </a:solidFill>
              </a:rPr>
              <a:t>©</a:t>
            </a:r>
            <a:r>
              <a:rPr lang="en-CA" sz="900" dirty="0">
                <a:solidFill>
                  <a:schemeClr val="tx1"/>
                </a:solidFill>
              </a:rPr>
              <a:t> Copyright GHL Consultants Ltd.   Distribution and reproduction by permission only.</a:t>
            </a:r>
          </a:p>
        </p:txBody>
      </p:sp>
      <p:sp>
        <p:nvSpPr>
          <p:cNvPr id="10"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lvl1pPr>
              <a:defRPr sz="4400">
                <a:latin typeface="+mn-lt"/>
              </a:defRPr>
            </a:lvl1pPr>
          </a:lstStyle>
          <a:p>
            <a:r>
              <a:rPr lang="en-US"/>
              <a:t>Click to edit Master title style</a:t>
            </a:r>
          </a:p>
        </p:txBody>
      </p:sp>
      <p:sp>
        <p:nvSpPr>
          <p:cNvPr id="11" name="Slide Number Placeholder 5"/>
          <p:cNvSpPr>
            <a:spLocks noGrp="1"/>
          </p:cNvSpPr>
          <p:nvPr>
            <p:ph type="sldNum" sz="quarter" idx="4"/>
          </p:nvPr>
        </p:nvSpPr>
        <p:spPr bwMode="auto">
          <a:xfrm>
            <a:off x="11363526" y="6315869"/>
            <a:ext cx="732367" cy="396875"/>
          </a:xfrm>
          <a:prstGeom prst="rect">
            <a:avLst/>
          </a:prstGeom>
          <a:noFill/>
          <a:ln w="9525">
            <a:no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1D3E3211-9D3B-476D-82AC-30160351FB88}" type="slidenum">
              <a:rPr lang="en-CA" sz="1400" smtClean="0"/>
              <a:pPr algn="ctr" eaLnBrk="1" hangingPunct="1"/>
              <a:t>‹#›</a:t>
            </a:fld>
            <a:endParaRPr lang="en-CA" sz="14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5486400"/>
            <a:ext cx="10212916" cy="1168400"/>
          </a:xfrm>
        </p:spPr>
        <p:txBody>
          <a:bodyPr anchor="t"/>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963085" y="3852863"/>
            <a:ext cx="8180916"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Slide Number Placeholder 5">
            <a:extLst>
              <a:ext uri="{FF2B5EF4-FFF2-40B4-BE49-F238E27FC236}">
                <a16:creationId xmlns:a16="http://schemas.microsoft.com/office/drawing/2014/main" id="{74E08292-8DCB-E3AC-E95E-D7434A40AB89}"/>
              </a:ext>
            </a:extLst>
          </p:cNvPr>
          <p:cNvSpPr>
            <a:spLocks noGrp="1"/>
          </p:cNvSpPr>
          <p:nvPr>
            <p:ph type="sldNum" sz="quarter" idx="4"/>
          </p:nvPr>
        </p:nvSpPr>
        <p:spPr bwMode="auto">
          <a:xfrm>
            <a:off x="11352584" y="6315869"/>
            <a:ext cx="732367" cy="396875"/>
          </a:xfrm>
          <a:prstGeom prst="rect">
            <a:avLst/>
          </a:prstGeom>
          <a:noFill/>
          <a:ln w="9525">
            <a:no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1D3E3211-9D3B-476D-82AC-30160351FB88}" type="slidenum">
              <a:rPr lang="en-CA" sz="1400" smtClean="0"/>
              <a:pPr algn="ctr" eaLnBrk="1" hangingPunct="1"/>
              <a:t>‹#›</a:t>
            </a:fld>
            <a:endParaRPr lang="en-CA" sz="14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92800" y="1536192"/>
            <a:ext cx="48768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15CCD50D-BF2C-9D7C-B8AC-6C6618ED61B1}"/>
              </a:ext>
            </a:extLst>
          </p:cNvPr>
          <p:cNvSpPr>
            <a:spLocks noGrp="1"/>
          </p:cNvSpPr>
          <p:nvPr>
            <p:ph type="sldNum" sz="quarter" idx="4"/>
          </p:nvPr>
        </p:nvSpPr>
        <p:spPr bwMode="auto">
          <a:xfrm>
            <a:off x="11352584" y="6315869"/>
            <a:ext cx="732367" cy="396875"/>
          </a:xfrm>
          <a:prstGeom prst="rect">
            <a:avLst/>
          </a:prstGeom>
          <a:noFill/>
          <a:ln w="9525">
            <a:no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1D3E3211-9D3B-476D-82AC-30160351FB88}" type="slidenum">
              <a:rPr lang="en-CA" sz="1400" smtClean="0"/>
              <a:pPr algn="ctr" eaLnBrk="1" hangingPunct="1"/>
              <a:t>‹#›</a:t>
            </a:fld>
            <a:endParaRPr lang="en-CA" sz="140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928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D5A11FB9-13E0-FE1C-DEA1-674C697E3C2B}"/>
              </a:ext>
            </a:extLst>
          </p:cNvPr>
          <p:cNvSpPr>
            <a:spLocks noGrp="1"/>
          </p:cNvSpPr>
          <p:nvPr>
            <p:ph type="sldNum" sz="quarter" idx="10"/>
          </p:nvPr>
        </p:nvSpPr>
        <p:spPr bwMode="auto">
          <a:xfrm>
            <a:off x="11352584" y="6315869"/>
            <a:ext cx="732367" cy="396875"/>
          </a:xfrm>
          <a:prstGeom prst="rect">
            <a:avLst/>
          </a:prstGeom>
          <a:noFill/>
          <a:ln w="9525">
            <a:no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1D3E3211-9D3B-476D-82AC-30160351FB88}" type="slidenum">
              <a:rPr lang="en-CA" sz="1400" smtClean="0"/>
              <a:pPr algn="ctr" eaLnBrk="1" hangingPunct="1"/>
              <a:t>‹#›</a:t>
            </a:fld>
            <a:endParaRPr lang="en-CA" sz="140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Slide Number Placeholder 5"/>
          <p:cNvSpPr>
            <a:spLocks noGrp="1"/>
          </p:cNvSpPr>
          <p:nvPr>
            <p:ph type="sldNum" sz="quarter" idx="4"/>
          </p:nvPr>
        </p:nvSpPr>
        <p:spPr bwMode="auto">
          <a:xfrm>
            <a:off x="11352584" y="6315869"/>
            <a:ext cx="732367" cy="396875"/>
          </a:xfrm>
          <a:prstGeom prst="rect">
            <a:avLst/>
          </a:prstGeom>
          <a:noFill/>
          <a:ln w="9525">
            <a:no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1D3E3211-9D3B-476D-82AC-30160351FB88}" type="slidenum">
              <a:rPr lang="en-CA" sz="1400" smtClean="0"/>
              <a:pPr algn="ctr" eaLnBrk="1" hangingPunct="1"/>
              <a:t>‹#›</a:t>
            </a:fld>
            <a:endParaRPr lang="en-CA" sz="1400" dirty="0"/>
          </a:p>
        </p:txBody>
      </p:sp>
      <p:sp>
        <p:nvSpPr>
          <p:cNvPr id="9" name="TextBox 8"/>
          <p:cNvSpPr txBox="1">
            <a:spLocks noChangeArrowheads="1"/>
          </p:cNvSpPr>
          <p:nvPr userDrawn="1"/>
        </p:nvSpPr>
        <p:spPr bwMode="auto">
          <a:xfrm>
            <a:off x="4064000" y="6399214"/>
            <a:ext cx="72136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r">
              <a:defRPr/>
            </a:pPr>
            <a:r>
              <a:rPr lang="en-CA" sz="900" i="1" dirty="0">
                <a:solidFill>
                  <a:schemeClr val="tx1"/>
                </a:solidFill>
              </a:rPr>
              <a:t>©</a:t>
            </a:r>
            <a:r>
              <a:rPr lang="en-CA" sz="900" dirty="0">
                <a:solidFill>
                  <a:schemeClr val="tx1"/>
                </a:solidFill>
              </a:rPr>
              <a:t> Copyright GHL Consultants Ltd.   Distribution and reproduction by permission only.</a:t>
            </a:r>
          </a:p>
        </p:txBody>
      </p:sp>
      <p:sp>
        <p:nvSpPr>
          <p:cNvPr id="10" name="Content Placeholder 2"/>
          <p:cNvSpPr>
            <a:spLocks noGrp="1"/>
          </p:cNvSpPr>
          <p:nvPr>
            <p:ph idx="1"/>
          </p:nvPr>
        </p:nvSpPr>
        <p:spPr>
          <a:xfrm>
            <a:off x="609600" y="1600200"/>
            <a:ext cx="10160000" cy="4205064"/>
          </a:xfrm>
        </p:spPr>
        <p:txBody>
          <a:bodyPr/>
          <a:lstStyle>
            <a:lvl1pPr marL="363538" indent="-363538">
              <a:buFont typeface="Wingdings" pitchFamily="2" charset="2"/>
              <a:buChar char="§"/>
              <a:defRPr sz="2400"/>
            </a:lvl1pPr>
            <a:lvl2pPr marL="715963" indent="-352425">
              <a:buClr>
                <a:schemeClr val="accent1"/>
              </a:buClr>
              <a:buFont typeface="Wingdings" pitchFamily="2" charset="2"/>
              <a:buChar char="§"/>
              <a:defRPr sz="2400"/>
            </a:lvl2pPr>
          </a:lstStyle>
          <a:p>
            <a:pPr lvl="0"/>
            <a:r>
              <a:rPr lang="en-US"/>
              <a:t>Click to edit Master text styles</a:t>
            </a:r>
          </a:p>
          <a:p>
            <a:pPr lvl="1"/>
            <a:r>
              <a:rPr lang="en-US"/>
              <a:t>Second level</a:t>
            </a:r>
          </a:p>
        </p:txBody>
      </p:sp>
      <p:sp>
        <p:nvSpPr>
          <p:cNvPr id="11"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lvl1pPr>
              <a:defRPr sz="4400">
                <a:latin typeface="Calibri" panose="020F0502020204030204" pitchFamily="34" charset="0"/>
                <a:cs typeface="Calibri" panose="020F0502020204030204" pitchFamily="34" charset="0"/>
              </a:defRPr>
            </a:lvl1p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TextBox 7"/>
          <p:cNvSpPr txBox="1">
            <a:spLocks noChangeArrowheads="1"/>
          </p:cNvSpPr>
          <p:nvPr userDrawn="1"/>
        </p:nvSpPr>
        <p:spPr bwMode="auto">
          <a:xfrm>
            <a:off x="4064000" y="6399214"/>
            <a:ext cx="72136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r">
              <a:defRPr/>
            </a:pPr>
            <a:r>
              <a:rPr lang="en-CA" sz="900" i="1" dirty="0">
                <a:solidFill>
                  <a:schemeClr val="tx1"/>
                </a:solidFill>
              </a:rPr>
              <a:t>©</a:t>
            </a:r>
            <a:r>
              <a:rPr lang="en-CA" sz="900" dirty="0">
                <a:solidFill>
                  <a:schemeClr val="tx1"/>
                </a:solidFill>
              </a:rPr>
              <a:t> Copyright GHL Consultants Ltd.   Distribution and reproduction by permission only.</a:t>
            </a:r>
          </a:p>
        </p:txBody>
      </p:sp>
      <p:sp>
        <p:nvSpPr>
          <p:cNvPr id="9"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lvl1pPr>
              <a:defRPr sz="4400">
                <a:latin typeface="+mn-lt"/>
              </a:defRPr>
            </a:lvl1pPr>
          </a:lstStyle>
          <a:p>
            <a:r>
              <a:rPr lang="en-US"/>
              <a:t>Click to edit Master title style</a:t>
            </a:r>
          </a:p>
        </p:txBody>
      </p:sp>
      <p:sp>
        <p:nvSpPr>
          <p:cNvPr id="10" name="Content Placeholder 2"/>
          <p:cNvSpPr>
            <a:spLocks noGrp="1"/>
          </p:cNvSpPr>
          <p:nvPr>
            <p:ph idx="1"/>
          </p:nvPr>
        </p:nvSpPr>
        <p:spPr>
          <a:xfrm>
            <a:off x="609600" y="1600200"/>
            <a:ext cx="10160000" cy="4205064"/>
          </a:xfrm>
        </p:spPr>
        <p:txBody>
          <a:bodyPr/>
          <a:lstStyle>
            <a:lvl1pPr marL="363538" indent="-363538">
              <a:buFont typeface="Wingdings" pitchFamily="2" charset="2"/>
              <a:buChar char="§"/>
              <a:defRPr sz="2400"/>
            </a:lvl1pPr>
            <a:lvl2pPr marL="715963" indent="-352425">
              <a:buClr>
                <a:schemeClr val="accent1"/>
              </a:buClr>
              <a:buFont typeface="Wingdings" pitchFamily="2" charset="2"/>
              <a:buChar char="§"/>
              <a:defRPr sz="2400"/>
            </a:lvl2pPr>
          </a:lstStyle>
          <a:p>
            <a:pPr lvl="0"/>
            <a:r>
              <a:rPr lang="en-US"/>
              <a:t>Click to edit Master text styles</a:t>
            </a:r>
          </a:p>
          <a:p>
            <a:pPr lvl="1"/>
            <a:r>
              <a:rPr lang="en-US"/>
              <a:t>Second level</a:t>
            </a:r>
          </a:p>
        </p:txBody>
      </p:sp>
      <p:sp>
        <p:nvSpPr>
          <p:cNvPr id="12" name="Slide Number Placeholder 5">
            <a:extLst>
              <a:ext uri="{FF2B5EF4-FFF2-40B4-BE49-F238E27FC236}">
                <a16:creationId xmlns:a16="http://schemas.microsoft.com/office/drawing/2014/main" id="{10A605D8-D0DE-5768-BCC6-E27F313B471C}"/>
              </a:ext>
            </a:extLst>
          </p:cNvPr>
          <p:cNvSpPr>
            <a:spLocks noGrp="1"/>
          </p:cNvSpPr>
          <p:nvPr>
            <p:ph type="sldNum" sz="quarter" idx="4"/>
          </p:nvPr>
        </p:nvSpPr>
        <p:spPr bwMode="auto">
          <a:xfrm>
            <a:off x="11352584" y="6315869"/>
            <a:ext cx="732367" cy="396875"/>
          </a:xfrm>
          <a:prstGeom prst="rect">
            <a:avLst/>
          </a:prstGeom>
          <a:noFill/>
          <a:ln w="9525">
            <a:no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1D3E3211-9D3B-476D-82AC-30160351FB88}" type="slidenum">
              <a:rPr lang="en-CA" sz="1400" smtClean="0"/>
              <a:pPr algn="ctr" eaLnBrk="1" hangingPunct="1"/>
              <a:t>‹#›</a:t>
            </a:fld>
            <a:endParaRPr lang="en-CA" sz="1400"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401" y="5495544"/>
            <a:ext cx="10363200" cy="594360"/>
          </a:xfrm>
        </p:spPr>
        <p:txBody>
          <a:bodyPr anchor="b"/>
          <a:lstStyle>
            <a:lvl1pPr algn="ctr">
              <a:defRPr sz="2200" b="1"/>
            </a:lvl1pPr>
          </a:lstStyle>
          <a:p>
            <a:r>
              <a:rPr lang="en-US"/>
              <a:t>Click to edit Master title style</a:t>
            </a:r>
          </a:p>
        </p:txBody>
      </p:sp>
      <p:sp>
        <p:nvSpPr>
          <p:cNvPr id="4" name="Text Placeholder 3"/>
          <p:cNvSpPr>
            <a:spLocks noGrp="1"/>
          </p:cNvSpPr>
          <p:nvPr>
            <p:ph type="body" sz="half" idx="2"/>
          </p:nvPr>
        </p:nvSpPr>
        <p:spPr>
          <a:xfrm>
            <a:off x="406400" y="6096000"/>
            <a:ext cx="103632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Content Placeholder 8"/>
          <p:cNvSpPr>
            <a:spLocks noGrp="1"/>
          </p:cNvSpPr>
          <p:nvPr>
            <p:ph sz="quarter" idx="13"/>
          </p:nvPr>
        </p:nvSpPr>
        <p:spPr>
          <a:xfrm>
            <a:off x="406400" y="381000"/>
            <a:ext cx="103632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5">
            <a:extLst>
              <a:ext uri="{FF2B5EF4-FFF2-40B4-BE49-F238E27FC236}">
                <a16:creationId xmlns:a16="http://schemas.microsoft.com/office/drawing/2014/main" id="{34E70762-2422-7CD1-084B-8A208E21FC15}"/>
              </a:ext>
            </a:extLst>
          </p:cNvPr>
          <p:cNvSpPr>
            <a:spLocks noGrp="1"/>
          </p:cNvSpPr>
          <p:nvPr>
            <p:ph type="sldNum" sz="quarter" idx="4"/>
          </p:nvPr>
        </p:nvSpPr>
        <p:spPr bwMode="auto">
          <a:xfrm>
            <a:off x="11352584" y="6315869"/>
            <a:ext cx="732367" cy="396875"/>
          </a:xfrm>
          <a:prstGeom prst="rect">
            <a:avLst/>
          </a:prstGeom>
          <a:noFill/>
          <a:ln w="9525">
            <a:no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1D3E3211-9D3B-476D-82AC-30160351FB88}" type="slidenum">
              <a:rPr lang="en-CA" sz="1400" smtClean="0"/>
              <a:pPr algn="ctr" eaLnBrk="1" hangingPunct="1"/>
              <a:t>‹#›</a:t>
            </a:fld>
            <a:endParaRPr lang="en-CA" sz="140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2336" y="5495278"/>
            <a:ext cx="10363200" cy="594626"/>
          </a:xfrm>
        </p:spPr>
        <p:txBody>
          <a:bodyPr anchor="b"/>
          <a:lstStyle>
            <a:lvl1pPr algn="ctr">
              <a:defRPr sz="2200" b="1">
                <a:ln>
                  <a:noFill/>
                </a:ln>
                <a:solidFill>
                  <a:schemeClr val="tx2"/>
                </a:solidFill>
              </a:defRPr>
            </a:lvl1pPr>
          </a:lstStyle>
          <a:p>
            <a:r>
              <a:rPr lang="en-US"/>
              <a:t>Click to edit Master title style</a:t>
            </a:r>
          </a:p>
        </p:txBody>
      </p:sp>
      <p:sp>
        <p:nvSpPr>
          <p:cNvPr id="3" name="Picture Placeholder 2"/>
          <p:cNvSpPr>
            <a:spLocks noGrp="1"/>
          </p:cNvSpPr>
          <p:nvPr>
            <p:ph type="pic" idx="1"/>
          </p:nvPr>
        </p:nvSpPr>
        <p:spPr>
          <a:xfrm>
            <a:off x="0" y="0"/>
            <a:ext cx="112776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402336" y="6096000"/>
            <a:ext cx="103632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a:extLst>
              <a:ext uri="{FF2B5EF4-FFF2-40B4-BE49-F238E27FC236}">
                <a16:creationId xmlns:a16="http://schemas.microsoft.com/office/drawing/2014/main" id="{A8D943E3-FCA6-6130-1564-C86236411900}"/>
              </a:ext>
            </a:extLst>
          </p:cNvPr>
          <p:cNvSpPr>
            <a:spLocks noGrp="1"/>
          </p:cNvSpPr>
          <p:nvPr>
            <p:ph type="sldNum" sz="quarter" idx="4"/>
          </p:nvPr>
        </p:nvSpPr>
        <p:spPr bwMode="auto">
          <a:xfrm>
            <a:off x="11352584" y="6315869"/>
            <a:ext cx="732367" cy="396875"/>
          </a:xfrm>
          <a:prstGeom prst="rect">
            <a:avLst/>
          </a:prstGeom>
          <a:noFill/>
          <a:ln w="9525">
            <a:no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1D3E3211-9D3B-476D-82AC-30160351FB88}" type="slidenum">
              <a:rPr lang="en-CA" sz="1400" smtClean="0"/>
              <a:pPr algn="ctr" eaLnBrk="1" hangingPunct="1"/>
              <a:t>‹#›</a:t>
            </a:fld>
            <a:endParaRPr lang="en-CA" sz="1400"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160000" cy="114300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609600" y="1600200"/>
            <a:ext cx="1016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userDrawn="1"/>
        </p:nvSpPr>
        <p:spPr>
          <a:xfrm>
            <a:off x="1127760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a:xfrm>
            <a:off x="11284277" y="6172200"/>
            <a:ext cx="9144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ooter Placeholder 4">
            <a:extLst>
              <a:ext uri="{FF2B5EF4-FFF2-40B4-BE49-F238E27FC236}">
                <a16:creationId xmlns:a16="http://schemas.microsoft.com/office/drawing/2014/main" id="{E67A98C3-7229-FB7A-4426-244EB4F7A927}"/>
              </a:ext>
            </a:extLst>
          </p:cNvPr>
          <p:cNvSpPr txBox="1">
            <a:spLocks/>
          </p:cNvSpPr>
          <p:nvPr userDrawn="1"/>
        </p:nvSpPr>
        <p:spPr bwMode="auto">
          <a:xfrm rot="16200000">
            <a:off x="10423291" y="3827317"/>
            <a:ext cx="2562046" cy="792493"/>
          </a:xfrm>
          <a:prstGeom prst="rect">
            <a:avLst/>
          </a:prstGeom>
          <a:noFill/>
        </p:spPr>
        <p:txBody>
          <a:bodyPr/>
          <a:lstStyle>
            <a:defPPr>
              <a:defRPr lang="en-US"/>
            </a:defPPr>
            <a:lvl1pPr algn="l" rtl="0" fontAlgn="base">
              <a:spcBef>
                <a:spcPct val="0"/>
              </a:spcBef>
              <a:spcAft>
                <a:spcPct val="0"/>
              </a:spcAft>
              <a:defRPr sz="2000" kern="1200">
                <a:solidFill>
                  <a:schemeClr val="tx1"/>
                </a:solidFill>
                <a:latin typeface="Arial" charset="0"/>
                <a:ea typeface="+mn-ea"/>
                <a:cs typeface="Arial" charset="0"/>
              </a:defRPr>
            </a:lvl1pPr>
            <a:lvl2pPr marL="742950" indent="-285750" algn="l" rtl="0" fontAlgn="base">
              <a:spcBef>
                <a:spcPct val="0"/>
              </a:spcBef>
              <a:spcAft>
                <a:spcPct val="0"/>
              </a:spcAft>
              <a:defRPr sz="2000" kern="1200">
                <a:solidFill>
                  <a:schemeClr val="tx1"/>
                </a:solidFill>
                <a:latin typeface="Arial" charset="0"/>
                <a:ea typeface="+mn-ea"/>
                <a:cs typeface="Arial" charset="0"/>
              </a:defRPr>
            </a:lvl2pPr>
            <a:lvl3pPr marL="1143000" indent="-228600" algn="l" rtl="0" fontAlgn="base">
              <a:spcBef>
                <a:spcPct val="0"/>
              </a:spcBef>
              <a:spcAft>
                <a:spcPct val="0"/>
              </a:spcAft>
              <a:defRPr sz="2000" kern="1200">
                <a:solidFill>
                  <a:schemeClr val="tx1"/>
                </a:solidFill>
                <a:latin typeface="Arial" charset="0"/>
                <a:ea typeface="+mn-ea"/>
                <a:cs typeface="Arial" charset="0"/>
              </a:defRPr>
            </a:lvl3pPr>
            <a:lvl4pPr marL="1600200" indent="-228600" algn="l" rtl="0" fontAlgn="base">
              <a:spcBef>
                <a:spcPct val="0"/>
              </a:spcBef>
              <a:spcAft>
                <a:spcPct val="0"/>
              </a:spcAft>
              <a:defRPr sz="2000" kern="1200">
                <a:solidFill>
                  <a:schemeClr val="tx1"/>
                </a:solidFill>
                <a:latin typeface="Arial" charset="0"/>
                <a:ea typeface="+mn-ea"/>
                <a:cs typeface="Arial" charset="0"/>
              </a:defRPr>
            </a:lvl4pPr>
            <a:lvl5pPr marL="2057400" indent="-228600" algn="l" rtl="0" fontAlgn="base">
              <a:spcBef>
                <a:spcPct val="0"/>
              </a:spcBef>
              <a:spcAft>
                <a:spcPct val="0"/>
              </a:spcAft>
              <a:defRPr sz="2000"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sz="2000"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sz="2000"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sz="2000"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sz="2000" kern="1200">
                <a:solidFill>
                  <a:schemeClr val="tx1"/>
                </a:solidFill>
                <a:latin typeface="Arial" charset="0"/>
                <a:ea typeface="+mn-ea"/>
                <a:cs typeface="Arial" charset="0"/>
              </a:defRPr>
            </a:lvl9pPr>
          </a:lstStyle>
          <a:p>
            <a:pPr>
              <a:defRPr/>
            </a:pPr>
            <a:r>
              <a:rPr lang="en-US" sz="5000" b="1" dirty="0">
                <a:solidFill>
                  <a:srgbClr val="FFFFFF"/>
                </a:solidFill>
              </a:rPr>
              <a:t>GHL</a:t>
            </a:r>
            <a:endParaRPr lang="en-CA" sz="5000" b="1" dirty="0">
              <a:solidFill>
                <a:srgbClr val="FFFFFF"/>
              </a:solidFill>
            </a:endParaRPr>
          </a:p>
        </p:txBody>
      </p:sp>
      <p:sp>
        <p:nvSpPr>
          <p:cNvPr id="5" name="Slide Number Placeholder 5">
            <a:extLst>
              <a:ext uri="{FF2B5EF4-FFF2-40B4-BE49-F238E27FC236}">
                <a16:creationId xmlns:a16="http://schemas.microsoft.com/office/drawing/2014/main" id="{2321833C-802B-DE80-1EC5-68F96D19B288}"/>
              </a:ext>
            </a:extLst>
          </p:cNvPr>
          <p:cNvSpPr>
            <a:spLocks noGrp="1"/>
          </p:cNvSpPr>
          <p:nvPr>
            <p:ph type="sldNum" sz="quarter" idx="4"/>
          </p:nvPr>
        </p:nvSpPr>
        <p:spPr bwMode="auto">
          <a:xfrm>
            <a:off x="11352584" y="6315869"/>
            <a:ext cx="732367" cy="396875"/>
          </a:xfrm>
          <a:prstGeom prst="rect">
            <a:avLst/>
          </a:prstGeom>
          <a:noFill/>
          <a:ln w="9525">
            <a:noFill/>
            <a:round/>
            <a:headEnd/>
            <a:tailEnd/>
          </a:ln>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1D3E3211-9D3B-476D-82AC-30160351FB88}" type="slidenum">
              <a:rPr lang="en-CA" sz="1400" smtClean="0"/>
              <a:pPr algn="ctr" eaLnBrk="1" hangingPunct="1"/>
              <a:t>‹#›</a:t>
            </a:fld>
            <a:endParaRPr lang="en-CA" sz="1400" dirty="0"/>
          </a:p>
        </p:txBody>
      </p:sp>
    </p:spTree>
  </p:cSld>
  <p:clrMap bg1="lt1" tx1="dk1" bg2="lt2" tx2="dk2" accent1="accent1" accent2="accent2" accent3="accent3" accent4="accent4" accent5="accent5" accent6="accent6" hlink="hlink" folHlink="folHlink"/>
  <p:sldLayoutIdLst>
    <p:sldLayoutId id="2147483992" r:id="rId1"/>
    <p:sldLayoutId id="2147483993" r:id="rId2"/>
    <p:sldLayoutId id="2147483994" r:id="rId3"/>
    <p:sldLayoutId id="2147483995" r:id="rId4"/>
    <p:sldLayoutId id="2147483996" r:id="rId5"/>
    <p:sldLayoutId id="2147483997" r:id="rId6"/>
    <p:sldLayoutId id="2147483998" r:id="rId7"/>
    <p:sldLayoutId id="2147483999" r:id="rId8"/>
    <p:sldLayoutId id="2147484000" r:id="rId9"/>
    <p:sldLayoutId id="2147484001" r:id="rId10"/>
    <p:sldLayoutId id="2147484002" r:id="rId11"/>
    <p:sldLayoutId id="2147484005" r:id="rId12"/>
    <p:sldLayoutId id="2147484006" r:id="rId13"/>
  </p:sldLayoutIdLst>
  <p:hf hdr="0" dt="0"/>
  <p:txStyles>
    <p:titleStyle>
      <a:lvl1pPr algn="l" defTabSz="914400" rtl="0" eaLnBrk="1" latinLnBrk="0" hangingPunct="1">
        <a:spcBef>
          <a:spcPct val="0"/>
        </a:spcBef>
        <a:buNone/>
        <a:defRPr sz="4600" kern="1200" cap="none" spc="-100" baseline="0">
          <a:ln>
            <a:noFill/>
          </a:ln>
          <a:solidFill>
            <a:schemeClr val="tx2"/>
          </a:solidFill>
          <a:effectLst/>
          <a:latin typeface="Calibri" panose="020F0502020204030204" pitchFamily="34" charset="0"/>
          <a:ea typeface="+mj-ea"/>
          <a:cs typeface="Calibri" panose="020F0502020204030204" pitchFamily="34" charset="0"/>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ah@ghl.ca"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130.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120.png"/><Relationship Id="rId4" Type="http://schemas.openxmlformats.org/officeDocument/2006/relationships/customXml" Target="../ink/ink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33.jpeg"/></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7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utdoor, floor&#10;&#10;Description automatically generated">
            <a:extLst>
              <a:ext uri="{FF2B5EF4-FFF2-40B4-BE49-F238E27FC236}">
                <a16:creationId xmlns:a16="http://schemas.microsoft.com/office/drawing/2014/main" id="{AC26D81D-D811-4863-ABC8-3CFB0B1632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1342" y="-58232"/>
            <a:ext cx="13053342" cy="6916232"/>
          </a:xfrm>
          <a:prstGeom prst="rect">
            <a:avLst/>
          </a:prstGeom>
        </p:spPr>
      </p:pic>
      <p:sp>
        <p:nvSpPr>
          <p:cNvPr id="3074" name="Rectangle 3"/>
          <p:cNvSpPr>
            <a:spLocks/>
          </p:cNvSpPr>
          <p:nvPr/>
        </p:nvSpPr>
        <p:spPr bwMode="auto">
          <a:xfrm>
            <a:off x="1497167" y="2185409"/>
            <a:ext cx="8642289" cy="33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CA" sz="2800" b="1" i="0" u="none" strike="noStrike" kern="1200" cap="none" spc="0" normalizeH="0" baseline="0" noProof="0" dirty="0">
              <a:ln>
                <a:noFill/>
              </a:ln>
              <a:solidFill>
                <a:srgbClr val="2F2B20"/>
              </a:solidFill>
              <a:effectLst/>
              <a:uLnTx/>
              <a:uFillTx/>
              <a:latin typeface="Arial" charset="0"/>
              <a:ea typeface="+mn-ea"/>
              <a:cs typeface="Arial" charset="0"/>
            </a:endParaRPr>
          </a:p>
          <a:p>
            <a:pPr marL="609600" marR="0" lvl="0" indent="-609600" algn="ctr" defTabSz="914400" rtl="0" eaLnBrk="0" fontAlgn="base" latinLnBrk="0" hangingPunct="0">
              <a:lnSpc>
                <a:spcPct val="100000"/>
              </a:lnSpc>
              <a:spcBef>
                <a:spcPct val="20000"/>
              </a:spcBef>
              <a:spcAft>
                <a:spcPct val="0"/>
              </a:spcAft>
              <a:buClrTx/>
              <a:buSzTx/>
              <a:buFontTx/>
              <a:buNone/>
              <a:tabLst/>
              <a:defRPr/>
            </a:pPr>
            <a:endParaRPr kumimoji="0" lang="en-CA" sz="800" b="0" i="0" u="none" strike="noStrike" kern="0" cap="none" spc="0" normalizeH="0" baseline="0" noProof="0" dirty="0">
              <a:ln>
                <a:noFill/>
              </a:ln>
              <a:solidFill>
                <a:srgbClr val="2F2B20"/>
              </a:solidFill>
              <a:effectLst/>
              <a:uLnTx/>
              <a:uFillTx/>
              <a:latin typeface="Arial"/>
              <a:ea typeface="+mn-ea"/>
              <a:cs typeface="Arial" charset="0"/>
            </a:endParaRPr>
          </a:p>
          <a:p>
            <a:pPr marL="180975" marR="0" lvl="0" defTabSz="914400" rtl="0" eaLnBrk="0" fontAlgn="base" latinLnBrk="0" hangingPunct="0">
              <a:lnSpc>
                <a:spcPct val="100000"/>
              </a:lnSpc>
              <a:spcBef>
                <a:spcPct val="20000"/>
              </a:spcBef>
              <a:spcAft>
                <a:spcPct val="0"/>
              </a:spcAft>
              <a:buClrTx/>
              <a:buSzTx/>
              <a:buFontTx/>
              <a:buNone/>
              <a:tabLst>
                <a:tab pos="7799388" algn="r"/>
              </a:tabLst>
              <a:defRPr/>
            </a:pPr>
            <a:r>
              <a:rPr kumimoji="0" lang="en-CA" sz="20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Andrew Harmsworth, </a:t>
            </a:r>
            <a:r>
              <a:rPr kumimoji="0" lang="en-CA" sz="14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M Eng, P Eng, PE, CP, FEC                   	</a:t>
            </a:r>
            <a:endParaRPr kumimoji="0" lang="en-CA" sz="20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endParaRPr>
          </a:p>
          <a:p>
            <a:pPr marL="609600" marR="0" lvl="0" indent="-428625" algn="l" defTabSz="914400" rtl="0" eaLnBrk="0" fontAlgn="base" latinLnBrk="0" hangingPunct="0">
              <a:lnSpc>
                <a:spcPct val="100000"/>
              </a:lnSpc>
              <a:spcBef>
                <a:spcPct val="20000"/>
              </a:spcBef>
              <a:spcAft>
                <a:spcPct val="0"/>
              </a:spcAft>
              <a:buClrTx/>
              <a:buSzTx/>
              <a:buFontTx/>
              <a:buNone/>
              <a:tabLst>
                <a:tab pos="7799388" algn="r"/>
              </a:tabLst>
              <a:defRPr/>
            </a:pPr>
            <a:r>
              <a:rPr kumimoji="0" lang="en-US" sz="20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Email: ah@ghl.</a:t>
            </a:r>
            <a:r>
              <a:rPr lang="en-US" sz="2000" kern="0" dirty="0">
                <a:solidFill>
                  <a:srgbClr val="FFFFFF"/>
                </a:solidFill>
                <a:latin typeface="Calibri" panose="020F0502020204030204" pitchFamily="34" charset="0"/>
                <a:cs typeface="Calibri" panose="020F0502020204030204" pitchFamily="34" charset="0"/>
              </a:rPr>
              <a:t>ca                                                      </a:t>
            </a:r>
          </a:p>
          <a:p>
            <a:pPr marL="609600" marR="0" lvl="0" indent="-428625" algn="l" defTabSz="914400" rtl="0" eaLnBrk="0" fontAlgn="base" latinLnBrk="0" hangingPunct="0">
              <a:lnSpc>
                <a:spcPct val="100000"/>
              </a:lnSpc>
              <a:spcBef>
                <a:spcPct val="20000"/>
              </a:spcBef>
              <a:spcAft>
                <a:spcPct val="0"/>
              </a:spcAft>
              <a:buClrTx/>
              <a:buSzTx/>
              <a:buFontTx/>
              <a:buNone/>
              <a:tabLst>
                <a:tab pos="7799388" algn="r"/>
              </a:tabLst>
              <a:defRPr/>
            </a:pPr>
            <a:r>
              <a:rPr kumimoji="0" lang="en-US" sz="2000" b="0"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Web:  www.ghl.</a:t>
            </a:r>
            <a:r>
              <a:rPr kumimoji="0" lang="en-US" sz="2000" b="0" i="0" u="none" strike="noStrike" kern="0" cap="none" spc="0" normalizeH="0" baseline="0" noProof="0" dirty="0">
                <a:ln>
                  <a:noFill/>
                </a:ln>
                <a:solidFill>
                  <a:srgbClr val="FFFFFF"/>
                </a:solidFill>
                <a:effectLst/>
                <a:uLnTx/>
                <a:uFillTx/>
                <a:latin typeface="Arial"/>
                <a:ea typeface="+mn-ea"/>
                <a:cs typeface="Arial" charset="0"/>
              </a:rPr>
              <a:t>ca  </a:t>
            </a:r>
            <a:endParaRPr kumimoji="0" lang="en-CA" sz="2000" b="0" i="0" u="none" strike="noStrike" kern="0" cap="none" spc="0" normalizeH="0" baseline="0" noProof="0" dirty="0">
              <a:ln>
                <a:noFill/>
              </a:ln>
              <a:solidFill>
                <a:srgbClr val="FFFFFF"/>
              </a:solidFill>
              <a:effectLst/>
              <a:uLnTx/>
              <a:uFillTx/>
              <a:latin typeface="Arial"/>
              <a:ea typeface="+mn-ea"/>
              <a:cs typeface="Arial" charset="0"/>
            </a:endParaRPr>
          </a:p>
        </p:txBody>
      </p:sp>
      <p:sp>
        <p:nvSpPr>
          <p:cNvPr id="30723" name="Rectangle 3"/>
          <p:cNvSpPr>
            <a:spLocks/>
          </p:cNvSpPr>
          <p:nvPr/>
        </p:nvSpPr>
        <p:spPr bwMode="auto">
          <a:xfrm>
            <a:off x="1620894" y="1325206"/>
            <a:ext cx="8088869" cy="1496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CA" sz="4800" b="1" i="0" u="none" strike="noStrike" kern="1200" cap="none" spc="0" normalizeH="0" baseline="0" noProof="0" dirty="0">
              <a:ln>
                <a:noFill/>
              </a:ln>
              <a:solidFill>
                <a:srgbClr val="2F2B20"/>
              </a:solidFill>
              <a:effectLst/>
              <a:uLnTx/>
              <a:uFillTx/>
              <a:latin typeface="Arial"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 typeface="Wingdings" pitchFamily="2" charset="2"/>
              <a:buNone/>
              <a:tabLst/>
              <a:defRPr/>
            </a:pPr>
            <a:endParaRPr kumimoji="0" lang="en-CA" sz="4800" b="1" i="0" u="none" strike="noStrike" kern="1200" cap="none" spc="0" normalizeH="0" baseline="0" noProof="0" dirty="0">
              <a:ln>
                <a:noFill/>
              </a:ln>
              <a:solidFill>
                <a:srgbClr val="2F2B20"/>
              </a:solidFill>
              <a:effectLst/>
              <a:uLnTx/>
              <a:uFillTx/>
              <a:latin typeface="Arial" charset="0"/>
              <a:ea typeface="+mn-ea"/>
              <a:cs typeface="Arial" charset="0"/>
            </a:endParaRPr>
          </a:p>
          <a:p>
            <a:pPr lvl="0" algn="ctr" fontAlgn="base">
              <a:spcBef>
                <a:spcPct val="0"/>
              </a:spcBef>
              <a:spcAft>
                <a:spcPct val="0"/>
              </a:spcAft>
              <a:defRPr/>
            </a:pPr>
            <a:r>
              <a:rPr lang="en-CA" sz="4400" b="1" dirty="0">
                <a:solidFill>
                  <a:schemeClr val="bg1"/>
                </a:solidFill>
                <a:latin typeface="Calibri" panose="020F0502020204030204" pitchFamily="34" charset="0"/>
                <a:cs typeface="Calibri" panose="020F0502020204030204" pitchFamily="34" charset="0"/>
              </a:rPr>
              <a:t>BC Code Changes</a:t>
            </a:r>
          </a:p>
          <a:p>
            <a:pPr lvl="0" algn="ctr" fontAlgn="base">
              <a:spcBef>
                <a:spcPct val="0"/>
              </a:spcBef>
              <a:spcAft>
                <a:spcPct val="0"/>
              </a:spcAft>
              <a:defRPr/>
            </a:pPr>
            <a:r>
              <a:rPr lang="en-CA" sz="4000" kern="0" dirty="0">
                <a:solidFill>
                  <a:schemeClr val="bg1"/>
                </a:solidFill>
                <a:effectLst/>
                <a:latin typeface="Aptos" panose="020B0004020202020204" pitchFamily="34" charset="0"/>
                <a:ea typeface="Aptos" panose="020B0004020202020204" pitchFamily="34" charset="0"/>
                <a:cs typeface="Aptos" panose="020B0004020202020204" pitchFamily="34" charset="0"/>
              </a:rPr>
              <a:t> </a:t>
            </a:r>
            <a:r>
              <a:rPr lang="en-CA" sz="4400" b="1" dirty="0">
                <a:solidFill>
                  <a:schemeClr val="bg1"/>
                </a:solidFill>
                <a:latin typeface="Calibri" panose="020F0502020204030204" pitchFamily="34" charset="0"/>
                <a:cs typeface="Calibri" panose="020F0502020204030204" pitchFamily="34" charset="0"/>
              </a:rPr>
              <a:t>Experience with Mass Timber</a:t>
            </a:r>
            <a:endParaRPr lang="en-US" sz="4400" b="1" dirty="0">
              <a:solidFill>
                <a:schemeClr val="bg1"/>
              </a:solidFill>
              <a:latin typeface="Calibri" panose="020F0502020204030204" pitchFamily="34" charset="0"/>
              <a:cs typeface="Calibri" panose="020F0502020204030204" pitchFamily="34" charset="0"/>
            </a:endParaRPr>
          </a:p>
        </p:txBody>
      </p:sp>
      <p:sp>
        <p:nvSpPr>
          <p:cNvPr id="5" name="Line 7"/>
          <p:cNvSpPr>
            <a:spLocks noChangeShapeType="1"/>
          </p:cNvSpPr>
          <p:nvPr/>
        </p:nvSpPr>
        <p:spPr bwMode="auto">
          <a:xfrm>
            <a:off x="1779128" y="2890975"/>
            <a:ext cx="7772400" cy="0"/>
          </a:xfrm>
          <a:prstGeom prst="line">
            <a:avLst/>
          </a:prstGeom>
          <a:noFill/>
          <a:ln w="76200">
            <a:solidFill>
              <a:srgbClr val="C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CA" sz="1800" b="0" i="0" u="none" strike="noStrike" kern="1200" cap="none" spc="0" normalizeH="0" baseline="0" noProof="0" dirty="0">
              <a:ln>
                <a:noFill/>
              </a:ln>
              <a:solidFill>
                <a:srgbClr val="2F2B20"/>
              </a:solidFill>
              <a:effectLst/>
              <a:uLnTx/>
              <a:uFillTx/>
              <a:latin typeface="Verdana" pitchFamily="34" charset="0"/>
              <a:ea typeface="+mn-ea"/>
              <a:cs typeface="Arial" charset="0"/>
            </a:endParaRPr>
          </a:p>
        </p:txBody>
      </p:sp>
      <p:sp>
        <p:nvSpPr>
          <p:cNvPr id="2" name="Date Placeholder 1">
            <a:extLst>
              <a:ext uri="{FF2B5EF4-FFF2-40B4-BE49-F238E27FC236}">
                <a16:creationId xmlns:a16="http://schemas.microsoft.com/office/drawing/2014/main" id="{927A2126-B587-4BF8-A572-C2D9D259D6F9}"/>
              </a:ext>
            </a:extLst>
          </p:cNvPr>
          <p:cNvSpPr>
            <a:spLocks noGrp="1"/>
          </p:cNvSpPr>
          <p:nvPr>
            <p:ph type="dt" sz="half" idx="10"/>
          </p:nvPr>
        </p:nvSpPr>
        <p:spPr>
          <a:xfrm>
            <a:off x="3756896" y="3246437"/>
            <a:ext cx="4430557" cy="365125"/>
          </a:xfrm>
        </p:spPr>
        <p:txBody>
          <a:bodyPr/>
          <a:lstStyle/>
          <a:p>
            <a:r>
              <a:rPr lang="en-US" sz="3600" b="1" dirty="0">
                <a:solidFill>
                  <a:srgbClr val="FFFFFF"/>
                </a:solidFill>
                <a:latin typeface="Calibri" panose="020F0502020204030204" pitchFamily="34" charset="0"/>
                <a:cs typeface="Calibri" panose="020F0502020204030204" pitchFamily="34" charset="0"/>
              </a:rPr>
              <a:t>February 14, 2024</a:t>
            </a:r>
          </a:p>
        </p:txBody>
      </p:sp>
    </p:spTree>
    <p:extLst>
      <p:ext uri="{BB962C8B-B14F-4D97-AF65-F5344CB8AC3E}">
        <p14:creationId xmlns:p14="http://schemas.microsoft.com/office/powerpoint/2010/main" val="9407999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A972C8-E3F3-4295-B35F-25714C1A7454}"/>
              </a:ext>
            </a:extLst>
          </p:cNvPr>
          <p:cNvSpPr>
            <a:spLocks noGrp="1"/>
          </p:cNvSpPr>
          <p:nvPr>
            <p:ph type="title"/>
          </p:nvPr>
        </p:nvSpPr>
        <p:spPr/>
        <p:txBody>
          <a:bodyPr/>
          <a:lstStyle/>
          <a:p>
            <a:r>
              <a:rPr lang="en-US" sz="4400" dirty="0"/>
              <a:t>The</a:t>
            </a:r>
            <a:r>
              <a:rPr lang="en-US" sz="4000" dirty="0">
                <a:latin typeface="Arial" panose="020B0604020202020204" pitchFamily="34" charset="0"/>
                <a:cs typeface="Arial" panose="020B0604020202020204" pitchFamily="34" charset="0"/>
              </a:rPr>
              <a:t> </a:t>
            </a:r>
            <a:r>
              <a:rPr lang="en-US" sz="4400" dirty="0"/>
              <a:t>Landing - Gastown</a:t>
            </a:r>
            <a:endParaRPr lang="en-CA" sz="4400" dirty="0"/>
          </a:p>
        </p:txBody>
      </p:sp>
      <p:sp>
        <p:nvSpPr>
          <p:cNvPr id="7" name="Content Placeholder 6">
            <a:extLst>
              <a:ext uri="{FF2B5EF4-FFF2-40B4-BE49-F238E27FC236}">
                <a16:creationId xmlns:a16="http://schemas.microsoft.com/office/drawing/2014/main" id="{D838AFEE-1348-4FFD-ADA9-A735984B6DC0}"/>
              </a:ext>
            </a:extLst>
          </p:cNvPr>
          <p:cNvSpPr>
            <a:spLocks noGrp="1"/>
          </p:cNvSpPr>
          <p:nvPr>
            <p:ph sz="half" idx="2"/>
          </p:nvPr>
        </p:nvSpPr>
        <p:spPr/>
        <p:txBody>
          <a:bodyPr>
            <a:normAutofit/>
          </a:bodyPr>
          <a:lstStyle/>
          <a:p>
            <a:pPr marL="461963" indent="-461963">
              <a:buClr>
                <a:schemeClr val="tx1"/>
              </a:buClr>
              <a:buFont typeface="Wingdings" panose="05000000000000000000" pitchFamily="2" charset="2"/>
              <a:buChar char="§"/>
            </a:pPr>
            <a:r>
              <a:rPr lang="en-US" sz="2200" dirty="0">
                <a:latin typeface="Arial" panose="020B0604020202020204" pitchFamily="34" charset="0"/>
                <a:cs typeface="Arial" panose="020B0604020202020204" pitchFamily="34" charset="0"/>
              </a:rPr>
              <a:t>Constructed 1905</a:t>
            </a:r>
          </a:p>
          <a:p>
            <a:pPr marL="461963" indent="-461963">
              <a:buClr>
                <a:schemeClr val="tx1"/>
              </a:buClr>
              <a:buFont typeface="Wingdings" panose="05000000000000000000" pitchFamily="2" charset="2"/>
              <a:buChar char="§"/>
            </a:pPr>
            <a:r>
              <a:rPr lang="en-US" sz="2200" dirty="0">
                <a:latin typeface="Arial" panose="020B0604020202020204" pitchFamily="34" charset="0"/>
                <a:cs typeface="Arial" panose="020B0604020202020204" pitchFamily="34" charset="0"/>
              </a:rPr>
              <a:t>Upgraded ~ 1980</a:t>
            </a:r>
          </a:p>
          <a:p>
            <a:pPr marL="461963" indent="-461963">
              <a:buClr>
                <a:schemeClr val="tx1"/>
              </a:buClr>
              <a:buFont typeface="Wingdings" panose="05000000000000000000" pitchFamily="2" charset="2"/>
              <a:buChar char="§"/>
            </a:pPr>
            <a:r>
              <a:rPr lang="en-US" sz="2200" dirty="0">
                <a:latin typeface="Arial" panose="020B0604020202020204" pitchFamily="34" charset="0"/>
                <a:cs typeface="Arial" panose="020B0604020202020204" pitchFamily="34" charset="0"/>
              </a:rPr>
              <a:t>9 Storeys </a:t>
            </a:r>
          </a:p>
          <a:p>
            <a:pPr marL="461963" indent="-461963">
              <a:buClr>
                <a:schemeClr val="tx1"/>
              </a:buClr>
              <a:buFont typeface="Wingdings" panose="05000000000000000000" pitchFamily="2" charset="2"/>
              <a:buChar char="§"/>
            </a:pPr>
            <a:r>
              <a:rPr lang="en-US" sz="2200" dirty="0">
                <a:latin typeface="Arial" panose="020B0604020202020204" pitchFamily="34" charset="0"/>
                <a:cs typeface="Arial" panose="020B0604020202020204" pitchFamily="34" charset="0"/>
              </a:rPr>
              <a:t>2100m²</a:t>
            </a:r>
          </a:p>
          <a:p>
            <a:pPr marL="461963" indent="-461963">
              <a:buClr>
                <a:schemeClr val="tx1"/>
              </a:buClr>
              <a:buFont typeface="Wingdings" panose="05000000000000000000" pitchFamily="2" charset="2"/>
              <a:buChar char="§"/>
            </a:pPr>
            <a:endParaRPr lang="en-US" sz="2200" dirty="0">
              <a:latin typeface="Arial" panose="020B0604020202020204" pitchFamily="34" charset="0"/>
              <a:cs typeface="Arial" panose="020B0604020202020204" pitchFamily="34" charset="0"/>
            </a:endParaRPr>
          </a:p>
          <a:p>
            <a:pPr marL="461963" indent="-461963">
              <a:buClr>
                <a:schemeClr val="tx1"/>
              </a:buClr>
              <a:buFont typeface="Wingdings" panose="05000000000000000000" pitchFamily="2" charset="2"/>
              <a:buChar char="§"/>
            </a:pPr>
            <a:r>
              <a:rPr lang="en-US" sz="2200" dirty="0">
                <a:latin typeface="Arial" panose="020B0604020202020204" pitchFamily="34" charset="0"/>
                <a:cs typeface="Arial" panose="020B0604020202020204" pitchFamily="34" charset="0"/>
              </a:rPr>
              <a:t>Keith Drive: </a:t>
            </a:r>
          </a:p>
          <a:p>
            <a:pPr marL="461963" lvl="1" indent="-461963">
              <a:buClr>
                <a:schemeClr val="tx1"/>
              </a:buClr>
              <a:buFont typeface="Wingdings" panose="05000000000000000000" pitchFamily="2" charset="2"/>
              <a:buChar char="§"/>
            </a:pPr>
            <a:r>
              <a:rPr lang="en-US" sz="2200" dirty="0">
                <a:latin typeface="Arial" panose="020B0604020202020204" pitchFamily="34" charset="0"/>
                <a:cs typeface="Arial" panose="020B0604020202020204" pitchFamily="34" charset="0"/>
              </a:rPr>
              <a:t>10 Storeys </a:t>
            </a:r>
          </a:p>
          <a:p>
            <a:pPr marL="461963" lvl="1" indent="-461963">
              <a:buClr>
                <a:schemeClr val="tx1"/>
              </a:buClr>
              <a:buFont typeface="Wingdings" panose="05000000000000000000" pitchFamily="2" charset="2"/>
              <a:buChar char="§"/>
            </a:pPr>
            <a:r>
              <a:rPr lang="en-US" sz="2200" dirty="0">
                <a:latin typeface="Arial" panose="020B0604020202020204" pitchFamily="34" charset="0"/>
                <a:cs typeface="Arial" panose="020B0604020202020204" pitchFamily="34" charset="0"/>
              </a:rPr>
              <a:t>1675m²</a:t>
            </a:r>
            <a:endParaRPr lang="en-CA" sz="22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FA0E36C-1C5B-4A9E-9364-E4F7A07EC23B}"/>
              </a:ext>
            </a:extLst>
          </p:cNvPr>
          <p:cNvSpPr>
            <a:spLocks noGrp="1"/>
          </p:cNvSpPr>
          <p:nvPr>
            <p:ph type="sldNum" sz="quarter" idx="12"/>
          </p:nvPr>
        </p:nvSpPr>
        <p:spPr bwMode="auto">
          <a:xfrm>
            <a:off x="8531225" y="5648325"/>
            <a:ext cx="549275"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742950" indent="-285750" algn="l" rtl="0" eaLnBrk="0" fontAlgn="base" hangingPunct="0">
              <a:spcBef>
                <a:spcPct val="0"/>
              </a:spcBef>
              <a:spcAft>
                <a:spcPct val="0"/>
              </a:spcAft>
              <a:defRPr kern="1200">
                <a:solidFill>
                  <a:schemeClr val="tx1"/>
                </a:solidFill>
                <a:latin typeface="Arial" charset="0"/>
                <a:ea typeface="+mn-ea"/>
                <a:cs typeface="Arial" charset="0"/>
              </a:defRPr>
            </a:lvl2pPr>
            <a:lvl3pPr marL="1143000" indent="-228600" algn="l" rtl="0" eaLnBrk="0" fontAlgn="base" hangingPunct="0">
              <a:spcBef>
                <a:spcPct val="0"/>
              </a:spcBef>
              <a:spcAft>
                <a:spcPct val="0"/>
              </a:spcAft>
              <a:defRPr kern="1200">
                <a:solidFill>
                  <a:schemeClr val="tx1"/>
                </a:solidFill>
                <a:latin typeface="Arial" charset="0"/>
                <a:ea typeface="+mn-ea"/>
                <a:cs typeface="Arial" charset="0"/>
              </a:defRPr>
            </a:lvl3pPr>
            <a:lvl4pPr marL="1600200" indent="-228600" algn="l" rtl="0" eaLnBrk="0" fontAlgn="base" hangingPunct="0">
              <a:spcBef>
                <a:spcPct val="0"/>
              </a:spcBef>
              <a:spcAft>
                <a:spcPct val="0"/>
              </a:spcAft>
              <a:defRPr kern="1200">
                <a:solidFill>
                  <a:schemeClr val="tx1"/>
                </a:solidFill>
                <a:latin typeface="Arial" charset="0"/>
                <a:ea typeface="+mn-ea"/>
                <a:cs typeface="Arial" charset="0"/>
              </a:defRPr>
            </a:lvl4pPr>
            <a:lvl5pPr marL="2057400" indent="-228600" algn="l" rtl="0" eaLnBrk="0" fontAlgn="base" hangingPunct="0">
              <a:spcBef>
                <a:spcPct val="0"/>
              </a:spcBef>
              <a:spcAft>
                <a:spcPct val="0"/>
              </a:spcAft>
              <a:defRPr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10</a:t>
            </a:fld>
            <a:endParaRPr lang="en-CA" sz="1400" dirty="0"/>
          </a:p>
        </p:txBody>
      </p:sp>
      <p:pic>
        <p:nvPicPr>
          <p:cNvPr id="10" name="Picture 2">
            <a:extLst>
              <a:ext uri="{FF2B5EF4-FFF2-40B4-BE49-F238E27FC236}">
                <a16:creationId xmlns:a16="http://schemas.microsoft.com/office/drawing/2014/main" id="{28AC9F88-F590-4139-BA30-A67D9E6E48A3}"/>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5943600" y="2310163"/>
            <a:ext cx="3657600" cy="368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3">
            <a:extLst>
              <a:ext uri="{FF2B5EF4-FFF2-40B4-BE49-F238E27FC236}">
                <a16:creationId xmlns:a16="http://schemas.microsoft.com/office/drawing/2014/main" id="{5E069486-7EAA-933F-DE32-77F98317E2ED}"/>
              </a:ext>
            </a:extLst>
          </p:cNvPr>
          <p:cNvSpPr txBox="1">
            <a:spLocks/>
          </p:cNvSpPr>
          <p:nvPr/>
        </p:nvSpPr>
        <p:spPr>
          <a:xfrm>
            <a:off x="11420475" y="6315869"/>
            <a:ext cx="495300" cy="396875"/>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4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6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9pPr>
          </a:lstStyle>
          <a:p>
            <a:pPr marL="114300" indent="0" algn="ctr" fontAlgn="auto">
              <a:spcAft>
                <a:spcPts val="0"/>
              </a:spcAft>
              <a:buNone/>
            </a:pPr>
            <a:fld id="{1D3E3211-9D3B-476D-82AC-30160351FB88}" type="slidenum">
              <a:rPr lang="en-CA" sz="1400">
                <a:latin typeface="Arial" panose="020B0604020202020204" pitchFamily="34" charset="0"/>
                <a:cs typeface="Arial" panose="020B0604020202020204" pitchFamily="34" charset="0"/>
              </a:rPr>
              <a:pPr marL="114300" indent="0" algn="ctr" fontAlgn="auto">
                <a:spcAft>
                  <a:spcPts val="0"/>
                </a:spcAft>
                <a:buNone/>
              </a:pPr>
              <a:t>10</a:t>
            </a:fld>
            <a:endParaRPr lang="en-CA"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1487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bwMode="auto">
          <a:xfrm>
            <a:off x="8531225" y="5648325"/>
            <a:ext cx="549275"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nchorCtr="0"/>
          <a:ls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742950" indent="-285750" algn="l" rtl="0" eaLnBrk="0" fontAlgn="base" hangingPunct="0">
              <a:spcBef>
                <a:spcPct val="0"/>
              </a:spcBef>
              <a:spcAft>
                <a:spcPct val="0"/>
              </a:spcAft>
              <a:defRPr kern="1200">
                <a:solidFill>
                  <a:schemeClr val="tx1"/>
                </a:solidFill>
                <a:latin typeface="Arial" charset="0"/>
                <a:ea typeface="+mn-ea"/>
                <a:cs typeface="Arial" charset="0"/>
              </a:defRPr>
            </a:lvl2pPr>
            <a:lvl3pPr marL="1143000" indent="-228600" algn="l" rtl="0" eaLnBrk="0" fontAlgn="base" hangingPunct="0">
              <a:spcBef>
                <a:spcPct val="0"/>
              </a:spcBef>
              <a:spcAft>
                <a:spcPct val="0"/>
              </a:spcAft>
              <a:defRPr kern="1200">
                <a:solidFill>
                  <a:schemeClr val="tx1"/>
                </a:solidFill>
                <a:latin typeface="Arial" charset="0"/>
                <a:ea typeface="+mn-ea"/>
                <a:cs typeface="Arial" charset="0"/>
              </a:defRPr>
            </a:lvl3pPr>
            <a:lvl4pPr marL="1600200" indent="-228600" algn="l" rtl="0" eaLnBrk="0" fontAlgn="base" hangingPunct="0">
              <a:spcBef>
                <a:spcPct val="0"/>
              </a:spcBef>
              <a:spcAft>
                <a:spcPct val="0"/>
              </a:spcAft>
              <a:defRPr kern="1200">
                <a:solidFill>
                  <a:schemeClr val="tx1"/>
                </a:solidFill>
                <a:latin typeface="Arial" charset="0"/>
                <a:ea typeface="+mn-ea"/>
                <a:cs typeface="Arial" charset="0"/>
              </a:defRPr>
            </a:lvl4pPr>
            <a:lvl5pPr marL="2057400" indent="-228600" algn="l" rtl="0" eaLnBrk="0" fontAlgn="base" hangingPunct="0">
              <a:spcBef>
                <a:spcPct val="0"/>
              </a:spcBef>
              <a:spcAft>
                <a:spcPct val="0"/>
              </a:spcAft>
              <a:defRPr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11</a:t>
            </a:fld>
            <a:endParaRPr lang="en-CA" sz="1400" dirty="0"/>
          </a:p>
        </p:txBody>
      </p:sp>
      <p:pic>
        <p:nvPicPr>
          <p:cNvPr id="5" name="Picture 2" descr="http://www.ghl.ca/images/earthsciences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69" y="0"/>
            <a:ext cx="12206269"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Line 7"/>
          <p:cNvSpPr>
            <a:spLocks noChangeShapeType="1"/>
          </p:cNvSpPr>
          <p:nvPr/>
        </p:nvSpPr>
        <p:spPr bwMode="auto">
          <a:xfrm>
            <a:off x="2701925" y="3023107"/>
            <a:ext cx="5829300" cy="0"/>
          </a:xfrm>
          <a:prstGeom prst="line">
            <a:avLst/>
          </a:prstGeom>
          <a:noFill/>
          <a:ln w="76200">
            <a:solidFill>
              <a:srgbClr val="C00000"/>
            </a:solidFill>
            <a:round/>
            <a:headEnd/>
            <a:tailEnd/>
          </a:ln>
          <a:extLst>
            <a:ext uri="{909E8E84-426E-40DD-AFC4-6F175D3DCCD1}">
              <a14:hiddenFill xmlns:a14="http://schemas.microsoft.com/office/drawing/2010/main">
                <a:noFill/>
              </a14:hiddenFill>
            </a:ext>
          </a:extLst>
        </p:spPr>
        <p:txBody>
          <a:bodyPr/>
          <a:lstStyle/>
          <a:p>
            <a:endParaRPr lang="en-CA" dirty="0"/>
          </a:p>
        </p:txBody>
      </p:sp>
      <p:sp>
        <p:nvSpPr>
          <p:cNvPr id="8" name="Rectangle 3"/>
          <p:cNvSpPr>
            <a:spLocks/>
          </p:cNvSpPr>
          <p:nvPr/>
        </p:nvSpPr>
        <p:spPr bwMode="auto">
          <a:xfrm>
            <a:off x="2569029" y="1365794"/>
            <a:ext cx="6229519" cy="2182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buFont typeface="Wingdings" pitchFamily="2" charset="2"/>
              <a:buNone/>
              <a:defRPr/>
            </a:pPr>
            <a:r>
              <a:rPr lang="en-CA" sz="4050" b="1" dirty="0">
                <a:solidFill>
                  <a:schemeClr val="bg1"/>
                </a:solidFill>
                <a:latin typeface="Arial" charset="0"/>
                <a:cs typeface="+mn-cs"/>
              </a:rPr>
              <a:t> </a:t>
            </a:r>
          </a:p>
          <a:p>
            <a:pPr>
              <a:buFont typeface="Wingdings" pitchFamily="2" charset="2"/>
              <a:buNone/>
              <a:defRPr/>
            </a:pPr>
            <a:r>
              <a:rPr lang="en-CA" sz="3600" b="1" dirty="0">
                <a:solidFill>
                  <a:srgbClr val="FFFFFF"/>
                </a:solidFill>
                <a:latin typeface="Calibri" panose="020F0502020204030204" pitchFamily="34" charset="0"/>
                <a:cs typeface="Calibri" panose="020F0502020204030204" pitchFamily="34" charset="0"/>
              </a:rPr>
              <a:t>BACKGROUND</a:t>
            </a:r>
            <a:r>
              <a:rPr lang="en-CA" sz="3000" b="1" dirty="0">
                <a:solidFill>
                  <a:schemeClr val="bg1">
                    <a:lumMod val="95000"/>
                  </a:schemeClr>
                </a:solidFill>
                <a:latin typeface="Arial" panose="020B0604020202020204" pitchFamily="34" charset="0"/>
                <a:cs typeface="Arial" panose="020B0604020202020204" pitchFamily="34" charset="0"/>
              </a:rPr>
              <a:t> </a:t>
            </a:r>
            <a:r>
              <a:rPr lang="en-CA" sz="3600" b="1" dirty="0">
                <a:solidFill>
                  <a:srgbClr val="FFFFFF"/>
                </a:solidFill>
                <a:latin typeface="Calibri" panose="020F0502020204030204" pitchFamily="34" charset="0"/>
                <a:cs typeface="Calibri" panose="020F0502020204030204" pitchFamily="34" charset="0"/>
              </a:rPr>
              <a:t>ON</a:t>
            </a:r>
            <a:r>
              <a:rPr lang="en-CA" sz="3000" b="1" dirty="0">
                <a:solidFill>
                  <a:schemeClr val="bg1">
                    <a:lumMod val="95000"/>
                  </a:schemeClr>
                </a:solidFill>
                <a:latin typeface="Arial" panose="020B0604020202020204" pitchFamily="34" charset="0"/>
                <a:cs typeface="Arial" panose="020B0604020202020204" pitchFamily="34" charset="0"/>
              </a:rPr>
              <a:t> </a:t>
            </a:r>
            <a:r>
              <a:rPr lang="en-CA" sz="3600" b="1" dirty="0">
                <a:solidFill>
                  <a:srgbClr val="FFFFFF"/>
                </a:solidFill>
                <a:latin typeface="Calibri" panose="020F0502020204030204" pitchFamily="34" charset="0"/>
                <a:cs typeface="Calibri" panose="020F0502020204030204" pitchFamily="34" charset="0"/>
              </a:rPr>
              <a:t>CODES-FIRE</a:t>
            </a:r>
          </a:p>
          <a:p>
            <a:pPr algn="ctr">
              <a:buFont typeface="Wingdings" pitchFamily="2" charset="2"/>
              <a:buNone/>
              <a:defRPr/>
            </a:pPr>
            <a:endParaRPr lang="en-CA" sz="1500" dirty="0">
              <a:latin typeface="Arial"/>
              <a:cs typeface="+mn-cs"/>
            </a:endParaRPr>
          </a:p>
          <a:p>
            <a:pPr>
              <a:buFont typeface="Wingdings" pitchFamily="2" charset="2"/>
              <a:buNone/>
              <a:defRPr/>
            </a:pPr>
            <a:endParaRPr lang="en-CA" dirty="0">
              <a:solidFill>
                <a:schemeClr val="bg1">
                  <a:lumMod val="95000"/>
                </a:schemeClr>
              </a:solidFill>
              <a:latin typeface="Arial"/>
              <a:cs typeface="+mn-cs"/>
            </a:endParaRPr>
          </a:p>
          <a:p>
            <a:pPr marL="457200" indent="-457200" eaLnBrk="0" hangingPunct="0">
              <a:spcBef>
                <a:spcPct val="20000"/>
              </a:spcBef>
              <a:defRPr/>
            </a:pPr>
            <a:endParaRPr lang="en-CA" sz="600" kern="0" dirty="0">
              <a:latin typeface="Arial"/>
              <a:cs typeface="+mn-cs"/>
            </a:endParaRPr>
          </a:p>
        </p:txBody>
      </p:sp>
    </p:spTree>
    <p:extLst>
      <p:ext uri="{BB962C8B-B14F-4D97-AF65-F5344CB8AC3E}">
        <p14:creationId xmlns:p14="http://schemas.microsoft.com/office/powerpoint/2010/main" val="273203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9575" y="297000"/>
            <a:ext cx="7620000" cy="1143000"/>
          </a:xfrm>
        </p:spPr>
        <p:txBody>
          <a:bodyPr/>
          <a:lstStyle/>
          <a:p>
            <a:r>
              <a:rPr lang="en-CA" dirty="0">
                <a:latin typeface="Calibri" panose="020F0502020204030204" pitchFamily="34" charset="0"/>
              </a:rPr>
              <a:t>Why</a:t>
            </a:r>
            <a:r>
              <a:rPr lang="en-CA" sz="4000" dirty="0">
                <a:latin typeface="Arial" panose="020B0604020202020204" pitchFamily="34" charset="0"/>
                <a:cs typeface="Arial" panose="020B0604020202020204" pitchFamily="34" charset="0"/>
              </a:rPr>
              <a:t> </a:t>
            </a:r>
            <a:r>
              <a:rPr lang="en-CA" dirty="0">
                <a:latin typeface="Calibri" panose="020F0502020204030204" pitchFamily="34" charset="0"/>
              </a:rPr>
              <a:t>Discuss Codes / Fire</a:t>
            </a:r>
          </a:p>
        </p:txBody>
      </p:sp>
      <p:sp>
        <p:nvSpPr>
          <p:cNvPr id="3" name="Content Placeholder 2"/>
          <p:cNvSpPr>
            <a:spLocks noGrp="1"/>
          </p:cNvSpPr>
          <p:nvPr>
            <p:ph idx="1"/>
          </p:nvPr>
        </p:nvSpPr>
        <p:spPr>
          <a:xfrm>
            <a:off x="1016250" y="1441725"/>
            <a:ext cx="7704000" cy="4320000"/>
          </a:xfrm>
        </p:spPr>
        <p:txBody>
          <a:bodyPr>
            <a:normAutofit lnSpcReduction="10000"/>
          </a:bodyPr>
          <a:lstStyle/>
          <a:p>
            <a:pPr marL="360000" indent="-360000" algn="just">
              <a:spcAft>
                <a:spcPts val="600"/>
              </a:spcAft>
              <a:buClr>
                <a:schemeClr val="tx1"/>
              </a:buClr>
              <a:tabLst>
                <a:tab pos="361950" algn="l"/>
              </a:tabLst>
              <a:defRPr/>
            </a:pPr>
            <a:r>
              <a:rPr lang="en-CA" dirty="0">
                <a:cs typeface="Arial" pitchFamily="34" charset="0"/>
              </a:rPr>
              <a:t>Fire Concerns – Biggest Impediment to new materials and methods</a:t>
            </a:r>
          </a:p>
          <a:p>
            <a:pPr marL="360000" indent="-360000" algn="just">
              <a:spcAft>
                <a:spcPts val="600"/>
              </a:spcAft>
              <a:buClr>
                <a:schemeClr val="tx1"/>
              </a:buClr>
              <a:tabLst>
                <a:tab pos="361950" algn="l"/>
              </a:tabLst>
              <a:defRPr/>
            </a:pPr>
            <a:endParaRPr lang="en-CA" dirty="0">
              <a:cs typeface="Arial" pitchFamily="34" charset="0"/>
            </a:endParaRPr>
          </a:p>
          <a:p>
            <a:pPr marL="360000" indent="-360000" algn="just">
              <a:spcAft>
                <a:spcPts val="600"/>
              </a:spcAft>
              <a:buClr>
                <a:schemeClr val="tx1"/>
              </a:buClr>
              <a:tabLst>
                <a:tab pos="361950" algn="l"/>
              </a:tabLst>
              <a:defRPr/>
            </a:pPr>
            <a:r>
              <a:rPr lang="en-CA" dirty="0">
                <a:cs typeface="Arial" pitchFamily="34" charset="0"/>
              </a:rPr>
              <a:t>Fire concerns, in my opinion, outdated</a:t>
            </a:r>
          </a:p>
          <a:p>
            <a:pPr marL="360000" indent="-360000" algn="just">
              <a:spcAft>
                <a:spcPts val="600"/>
              </a:spcAft>
              <a:buClr>
                <a:schemeClr val="tx1"/>
              </a:buClr>
              <a:tabLst>
                <a:tab pos="361950" algn="l"/>
              </a:tabLst>
              <a:defRPr/>
            </a:pPr>
            <a:endParaRPr lang="en-CA" dirty="0">
              <a:cs typeface="Arial" pitchFamily="34" charset="0"/>
            </a:endParaRPr>
          </a:p>
          <a:p>
            <a:pPr marL="360000" indent="-360000" algn="just">
              <a:spcAft>
                <a:spcPts val="600"/>
              </a:spcAft>
              <a:buClr>
                <a:schemeClr val="tx1"/>
              </a:buClr>
              <a:tabLst>
                <a:tab pos="361950" algn="l"/>
              </a:tabLst>
              <a:defRPr/>
            </a:pPr>
            <a:r>
              <a:rPr lang="en-CA" dirty="0">
                <a:cs typeface="Arial" pitchFamily="34" charset="0"/>
              </a:rPr>
              <a:t>Alarms, Sprinklers, have reduced fire death rates to in my opinion ‘de-minimus’ levels</a:t>
            </a:r>
          </a:p>
          <a:p>
            <a:pPr marL="360000" indent="-360000" algn="just">
              <a:spcAft>
                <a:spcPts val="600"/>
              </a:spcAft>
              <a:buClr>
                <a:schemeClr val="tx1"/>
              </a:buClr>
              <a:tabLst>
                <a:tab pos="361950" algn="l"/>
              </a:tabLst>
              <a:defRPr/>
            </a:pPr>
            <a:endParaRPr lang="en-CA" dirty="0">
              <a:cs typeface="Arial" pitchFamily="34" charset="0"/>
            </a:endParaRPr>
          </a:p>
          <a:p>
            <a:pPr marL="360000" indent="-360000" algn="just">
              <a:spcAft>
                <a:spcPts val="600"/>
              </a:spcAft>
              <a:buClr>
                <a:schemeClr val="tx1"/>
              </a:buClr>
              <a:tabLst>
                <a:tab pos="361950" algn="l"/>
              </a:tabLst>
              <a:defRPr/>
            </a:pPr>
            <a:r>
              <a:rPr lang="en-CA" dirty="0">
                <a:cs typeface="Arial" pitchFamily="34" charset="0"/>
              </a:rPr>
              <a:t>Statistics still bad due to old housing stock, SFD</a:t>
            </a:r>
          </a:p>
          <a:p>
            <a:pPr marL="114300" indent="0">
              <a:buNone/>
            </a:pPr>
            <a:endParaRPr lang="en-CA" dirty="0"/>
          </a:p>
          <a:p>
            <a:pPr marL="114300" indent="0">
              <a:buNone/>
            </a:pPr>
            <a:endParaRPr lang="en-CA" dirty="0"/>
          </a:p>
          <a:p>
            <a:endParaRPr lang="en-CA" dirty="0"/>
          </a:p>
          <a:p>
            <a:endParaRPr lang="en-CA" dirty="0"/>
          </a:p>
        </p:txBody>
      </p:sp>
      <p:sp>
        <p:nvSpPr>
          <p:cNvPr id="5" name="Slide Number Placeholder 3">
            <a:extLst>
              <a:ext uri="{FF2B5EF4-FFF2-40B4-BE49-F238E27FC236}">
                <a16:creationId xmlns:a16="http://schemas.microsoft.com/office/drawing/2014/main" id="{293F00EC-6EB9-DC17-01F4-3E5F1B0142B9}"/>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12</a:t>
            </a:fld>
            <a:endParaRPr lang="en-CA" sz="1400" dirty="0"/>
          </a:p>
        </p:txBody>
      </p:sp>
    </p:spTree>
    <p:extLst>
      <p:ext uri="{BB962C8B-B14F-4D97-AF65-F5344CB8AC3E}">
        <p14:creationId xmlns:p14="http://schemas.microsoft.com/office/powerpoint/2010/main" val="42308982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1475" y="297000"/>
            <a:ext cx="7620000" cy="1143000"/>
          </a:xfrm>
        </p:spPr>
        <p:txBody>
          <a:bodyPr/>
          <a:lstStyle/>
          <a:p>
            <a:r>
              <a:rPr lang="en-CA" dirty="0">
                <a:latin typeface="Calibri" panose="020F0502020204030204" pitchFamily="34" charset="0"/>
              </a:rPr>
              <a:t>Why</a:t>
            </a:r>
            <a:r>
              <a:rPr lang="en-CA" sz="4000" dirty="0">
                <a:latin typeface="Arial" panose="020B0604020202020204" pitchFamily="34" charset="0"/>
                <a:cs typeface="Arial" panose="020B0604020202020204" pitchFamily="34" charset="0"/>
              </a:rPr>
              <a:t> </a:t>
            </a:r>
            <a:r>
              <a:rPr lang="en-CA" dirty="0">
                <a:latin typeface="Calibri" panose="020F0502020204030204" pitchFamily="34" charset="0"/>
              </a:rPr>
              <a:t>Codes</a:t>
            </a:r>
            <a:r>
              <a:rPr lang="en-CA" sz="4000" dirty="0">
                <a:latin typeface="Arial" panose="020B0604020202020204" pitchFamily="34" charset="0"/>
                <a:cs typeface="Arial" panose="020B0604020202020204" pitchFamily="34" charset="0"/>
              </a:rPr>
              <a:t>?</a:t>
            </a:r>
          </a:p>
        </p:txBody>
      </p:sp>
      <p:sp>
        <p:nvSpPr>
          <p:cNvPr id="3" name="Content Placeholder 2"/>
          <p:cNvSpPr>
            <a:spLocks noGrp="1"/>
          </p:cNvSpPr>
          <p:nvPr>
            <p:ph idx="1"/>
          </p:nvPr>
        </p:nvSpPr>
        <p:spPr>
          <a:xfrm>
            <a:off x="1016250" y="1462362"/>
            <a:ext cx="7704000" cy="4320000"/>
          </a:xfrm>
        </p:spPr>
        <p:txBody>
          <a:bodyPr/>
          <a:lstStyle/>
          <a:p>
            <a:pPr marL="360000" indent="-360000" algn="just">
              <a:spcAft>
                <a:spcPts val="600"/>
              </a:spcAft>
              <a:buClr>
                <a:schemeClr val="tx1"/>
              </a:buClr>
              <a:tabLst>
                <a:tab pos="361950" algn="l"/>
              </a:tabLst>
              <a:defRPr/>
            </a:pPr>
            <a:r>
              <a:rPr lang="en-CA" dirty="0">
                <a:cs typeface="Arial" pitchFamily="34" charset="0"/>
              </a:rPr>
              <a:t>To provide the public with consistent levels of safety acceptable to the public</a:t>
            </a:r>
          </a:p>
          <a:p>
            <a:pPr marL="360000" indent="-360000" algn="just">
              <a:spcBef>
                <a:spcPts val="0"/>
              </a:spcBef>
              <a:buClr>
                <a:schemeClr val="tx1"/>
              </a:buClr>
              <a:tabLst>
                <a:tab pos="361950" algn="l"/>
              </a:tabLst>
              <a:defRPr/>
            </a:pPr>
            <a:endParaRPr lang="en-CA" dirty="0">
              <a:cs typeface="Arial" pitchFamily="34" charset="0"/>
            </a:endParaRPr>
          </a:p>
          <a:p>
            <a:pPr marL="360000" indent="-360000" algn="just">
              <a:spcAft>
                <a:spcPts val="600"/>
              </a:spcAft>
              <a:buClr>
                <a:schemeClr val="tx1"/>
              </a:buClr>
              <a:tabLst>
                <a:tab pos="361950" algn="l"/>
              </a:tabLst>
              <a:defRPr/>
            </a:pPr>
            <a:r>
              <a:rPr lang="en-CA" dirty="0">
                <a:cs typeface="Arial" pitchFamily="34" charset="0"/>
              </a:rPr>
              <a:t>So we do not have to do a safety check of every building we enter</a:t>
            </a:r>
          </a:p>
          <a:p>
            <a:pPr marL="114300" indent="0">
              <a:buNone/>
            </a:pPr>
            <a:endParaRPr lang="en-CA" dirty="0"/>
          </a:p>
          <a:p>
            <a:pPr marL="114300" indent="0">
              <a:buNone/>
            </a:pPr>
            <a:endParaRPr lang="en-CA" dirty="0"/>
          </a:p>
          <a:p>
            <a:endParaRPr lang="en-CA" dirty="0"/>
          </a:p>
          <a:p>
            <a:endParaRPr lang="en-CA" dirty="0"/>
          </a:p>
        </p:txBody>
      </p:sp>
      <p:pic>
        <p:nvPicPr>
          <p:cNvPr id="5" name="Picture 4"/>
          <p:cNvPicPr>
            <a:picLocks noChangeAspect="1"/>
          </p:cNvPicPr>
          <p:nvPr/>
        </p:nvPicPr>
        <p:blipFill>
          <a:blip r:embed="rId3"/>
          <a:stretch>
            <a:fillRect/>
          </a:stretch>
        </p:blipFill>
        <p:spPr>
          <a:xfrm>
            <a:off x="6096000" y="3181554"/>
            <a:ext cx="4099634" cy="2600808"/>
          </a:xfrm>
          <a:prstGeom prst="rect">
            <a:avLst/>
          </a:prstGeom>
        </p:spPr>
      </p:pic>
      <p:sp>
        <p:nvSpPr>
          <p:cNvPr id="6" name="Slide Number Placeholder 3">
            <a:extLst>
              <a:ext uri="{FF2B5EF4-FFF2-40B4-BE49-F238E27FC236}">
                <a16:creationId xmlns:a16="http://schemas.microsoft.com/office/drawing/2014/main" id="{873703EF-20A0-0051-E35A-8A645830CC7B}"/>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13</a:t>
            </a:fld>
            <a:endParaRPr lang="en-CA" sz="1400" dirty="0"/>
          </a:p>
        </p:txBody>
      </p:sp>
    </p:spTree>
    <p:extLst>
      <p:ext uri="{BB962C8B-B14F-4D97-AF65-F5344CB8AC3E}">
        <p14:creationId xmlns:p14="http://schemas.microsoft.com/office/powerpoint/2010/main" val="2450287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5DB346C-A51F-075E-B39A-38AFFA89B563}"/>
              </a:ext>
            </a:extLst>
          </p:cNvPr>
          <p:cNvSpPr>
            <a:spLocks noGrp="1"/>
          </p:cNvSpPr>
          <p:nvPr>
            <p:ph idx="1"/>
          </p:nvPr>
        </p:nvSpPr>
        <p:spPr/>
        <p:txBody>
          <a:bodyPr/>
          <a:lstStyle/>
          <a:p>
            <a:pPr marL="0" indent="0">
              <a:buNone/>
            </a:pPr>
            <a:r>
              <a:rPr lang="en-CA" dirty="0"/>
              <a:t>Paul Fast raised this question yesterday</a:t>
            </a:r>
          </a:p>
          <a:p>
            <a:pPr marL="0" indent="0">
              <a:buNone/>
            </a:pPr>
            <a:endParaRPr lang="en-CA" dirty="0"/>
          </a:p>
          <a:p>
            <a:pPr>
              <a:buClrTx/>
            </a:pPr>
            <a:r>
              <a:rPr lang="en-CA" dirty="0"/>
              <a:t>Do we need 1:2500 year  probability for Seismic, or is 1:500 acceptable and better meet the needs of affordability and liveability</a:t>
            </a:r>
          </a:p>
          <a:p>
            <a:pPr marL="0" indent="0">
              <a:buNone/>
            </a:pPr>
            <a:endParaRPr lang="en-CA" dirty="0"/>
          </a:p>
          <a:p>
            <a:pPr marL="0" indent="0">
              <a:buNone/>
            </a:pPr>
            <a:r>
              <a:rPr lang="en-CA" dirty="0"/>
              <a:t>I believe it is time to ask the same question with Fire. Is the level of fire safety provided, appropriate, too low or higher than needed. </a:t>
            </a:r>
          </a:p>
          <a:p>
            <a:pPr marL="0" indent="0">
              <a:buNone/>
            </a:pPr>
            <a:endParaRPr lang="en-CA" dirty="0"/>
          </a:p>
          <a:p>
            <a:pPr marL="0" indent="0">
              <a:buNone/>
            </a:pPr>
            <a:endParaRPr lang="en-CA" dirty="0"/>
          </a:p>
          <a:p>
            <a:endParaRPr lang="en-CA" dirty="0"/>
          </a:p>
        </p:txBody>
      </p:sp>
      <p:sp>
        <p:nvSpPr>
          <p:cNvPr id="3" name="Title 2">
            <a:extLst>
              <a:ext uri="{FF2B5EF4-FFF2-40B4-BE49-F238E27FC236}">
                <a16:creationId xmlns:a16="http://schemas.microsoft.com/office/drawing/2014/main" id="{4A485234-FF2E-8BD7-5484-36D14B7D3158}"/>
              </a:ext>
            </a:extLst>
          </p:cNvPr>
          <p:cNvSpPr>
            <a:spLocks noGrp="1"/>
          </p:cNvSpPr>
          <p:nvPr>
            <p:ph type="title"/>
          </p:nvPr>
        </p:nvSpPr>
        <p:spPr/>
        <p:txBody>
          <a:bodyPr/>
          <a:lstStyle/>
          <a:p>
            <a:r>
              <a:rPr lang="en-CA" dirty="0">
                <a:latin typeface="Calibri" panose="020F0502020204030204" pitchFamily="34" charset="0"/>
              </a:rPr>
              <a:t>Balance</a:t>
            </a:r>
          </a:p>
        </p:txBody>
      </p:sp>
      <p:sp>
        <p:nvSpPr>
          <p:cNvPr id="5" name="Slide Number Placeholder 3">
            <a:extLst>
              <a:ext uri="{FF2B5EF4-FFF2-40B4-BE49-F238E27FC236}">
                <a16:creationId xmlns:a16="http://schemas.microsoft.com/office/drawing/2014/main" id="{8D3FADD4-5B50-FEC8-66B5-0CEE0C0D4A96}"/>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14</a:t>
            </a:fld>
            <a:endParaRPr lang="en-CA" sz="1400" dirty="0"/>
          </a:p>
        </p:txBody>
      </p:sp>
    </p:spTree>
    <p:extLst>
      <p:ext uri="{BB962C8B-B14F-4D97-AF65-F5344CB8AC3E}">
        <p14:creationId xmlns:p14="http://schemas.microsoft.com/office/powerpoint/2010/main" val="2618393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bwMode="auto">
          <a:xfrm>
            <a:off x="11335726" y="6286501"/>
            <a:ext cx="732367"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nchorCtr="0"/>
          <a:lstStyle>
            <a:defPPr>
              <a:defRPr lang="en-US"/>
            </a:defPPr>
            <a:lvl1pPr marL="0" algn="l" defTabSz="914400" rtl="0" eaLnBrk="0" latinLnBrk="0" hangingPunct="0">
              <a:defRPr sz="1800" kern="1200">
                <a:solidFill>
                  <a:schemeClr val="tx1"/>
                </a:solidFill>
                <a:latin typeface="Arial" charset="0"/>
                <a:ea typeface="+mn-ea"/>
                <a:cs typeface="Arial" charset="0"/>
              </a:defRPr>
            </a:lvl1pPr>
            <a:lvl2pPr marL="742950" indent="-285750" algn="l" defTabSz="914400" rtl="0" eaLnBrk="0" latinLnBrk="0" hangingPunct="0">
              <a:defRPr sz="1800" kern="1200">
                <a:solidFill>
                  <a:schemeClr val="tx1"/>
                </a:solidFill>
                <a:latin typeface="Arial" charset="0"/>
                <a:ea typeface="+mn-ea"/>
                <a:cs typeface="Arial" charset="0"/>
              </a:defRPr>
            </a:lvl2pPr>
            <a:lvl3pPr marL="1143000" indent="-228600" algn="l" defTabSz="914400" rtl="0" eaLnBrk="0" latinLnBrk="0" hangingPunct="0">
              <a:defRPr sz="1800" kern="1200">
                <a:solidFill>
                  <a:schemeClr val="tx1"/>
                </a:solidFill>
                <a:latin typeface="Arial" charset="0"/>
                <a:ea typeface="+mn-ea"/>
                <a:cs typeface="Arial" charset="0"/>
              </a:defRPr>
            </a:lvl3pPr>
            <a:lvl4pPr marL="1600200" indent="-228600" algn="l" defTabSz="914400" rtl="0" eaLnBrk="0" latinLnBrk="0" hangingPunct="0">
              <a:defRPr sz="1800" kern="1200">
                <a:solidFill>
                  <a:schemeClr val="tx1"/>
                </a:solidFill>
                <a:latin typeface="Arial" charset="0"/>
                <a:ea typeface="+mn-ea"/>
                <a:cs typeface="Arial" charset="0"/>
              </a:defRPr>
            </a:lvl4pPr>
            <a:lvl5pPr marL="2057400" indent="-228600" algn="l" defTabSz="914400" rtl="0" eaLnBrk="0" latinLnBrk="0" hangingPunct="0">
              <a:defRPr sz="1800"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15</a:t>
            </a:fld>
            <a:endParaRPr lang="en-CA" sz="1400" dirty="0"/>
          </a:p>
        </p:txBody>
      </p:sp>
      <p:pic>
        <p:nvPicPr>
          <p:cNvPr id="5" name="Picture 2" descr="http://www.ghl.ca/images/earthsciences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Line 7"/>
          <p:cNvSpPr>
            <a:spLocks noChangeShapeType="1"/>
          </p:cNvSpPr>
          <p:nvPr/>
        </p:nvSpPr>
        <p:spPr bwMode="auto">
          <a:xfrm>
            <a:off x="3054309" y="2994532"/>
            <a:ext cx="5829300" cy="0"/>
          </a:xfrm>
          <a:prstGeom prst="line">
            <a:avLst/>
          </a:prstGeom>
          <a:noFill/>
          <a:ln w="76200">
            <a:solidFill>
              <a:srgbClr val="C00000"/>
            </a:solidFill>
            <a:round/>
            <a:headEnd/>
            <a:tailEnd/>
          </a:ln>
          <a:extLst>
            <a:ext uri="{909E8E84-426E-40DD-AFC4-6F175D3DCCD1}">
              <a14:hiddenFill xmlns:a14="http://schemas.microsoft.com/office/drawing/2010/main">
                <a:noFill/>
              </a14:hiddenFill>
            </a:ext>
          </a:extLst>
        </p:spPr>
        <p:txBody>
          <a:bodyPr/>
          <a:lstStyle/>
          <a:p>
            <a:endParaRPr lang="en-CA" dirty="0"/>
          </a:p>
        </p:txBody>
      </p:sp>
      <p:sp>
        <p:nvSpPr>
          <p:cNvPr id="8" name="Rectangle 3"/>
          <p:cNvSpPr>
            <a:spLocks/>
          </p:cNvSpPr>
          <p:nvPr/>
        </p:nvSpPr>
        <p:spPr bwMode="auto">
          <a:xfrm>
            <a:off x="2946514" y="1365794"/>
            <a:ext cx="5852034" cy="2182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buFont typeface="Wingdings" pitchFamily="2" charset="2"/>
              <a:buNone/>
              <a:defRPr/>
            </a:pPr>
            <a:r>
              <a:rPr lang="en-CA" sz="4050" b="1" dirty="0">
                <a:solidFill>
                  <a:schemeClr val="bg1"/>
                </a:solidFill>
                <a:latin typeface="Arial" charset="0"/>
                <a:cs typeface="+mn-cs"/>
              </a:rPr>
              <a:t> </a:t>
            </a:r>
          </a:p>
          <a:p>
            <a:pPr>
              <a:buFont typeface="Wingdings" pitchFamily="2" charset="2"/>
              <a:buNone/>
              <a:defRPr/>
            </a:pPr>
            <a:r>
              <a:rPr lang="en-CA" sz="3600" b="1" dirty="0">
                <a:solidFill>
                  <a:srgbClr val="FFFFFF"/>
                </a:solidFill>
                <a:latin typeface="Calibri" panose="020F0502020204030204" pitchFamily="34" charset="0"/>
                <a:cs typeface="Calibri" panose="020F0502020204030204" pitchFamily="34" charset="0"/>
              </a:rPr>
              <a:t>FIRE</a:t>
            </a:r>
            <a:r>
              <a:rPr lang="en-CA" sz="3000" b="1" dirty="0">
                <a:solidFill>
                  <a:schemeClr val="bg1">
                    <a:lumMod val="95000"/>
                  </a:schemeClr>
                </a:solidFill>
                <a:latin typeface="Arial" panose="020B0604020202020204" pitchFamily="34" charset="0"/>
                <a:cs typeface="Arial" panose="020B0604020202020204" pitchFamily="34" charset="0"/>
              </a:rPr>
              <a:t> </a:t>
            </a:r>
            <a:r>
              <a:rPr lang="en-CA" sz="3600" b="1" dirty="0">
                <a:solidFill>
                  <a:srgbClr val="FFFFFF"/>
                </a:solidFill>
                <a:latin typeface="Calibri" panose="020F0502020204030204" pitchFamily="34" charset="0"/>
                <a:cs typeface="Calibri" panose="020F0502020204030204" pitchFamily="34" charset="0"/>
              </a:rPr>
              <a:t>SAFETY</a:t>
            </a:r>
          </a:p>
          <a:p>
            <a:pPr algn="ctr">
              <a:buFont typeface="Wingdings" pitchFamily="2" charset="2"/>
              <a:buNone/>
              <a:defRPr/>
            </a:pPr>
            <a:endParaRPr lang="en-CA" sz="1500" dirty="0">
              <a:latin typeface="Arial"/>
              <a:cs typeface="+mn-cs"/>
            </a:endParaRPr>
          </a:p>
          <a:p>
            <a:pPr marL="457200" indent="-457200" eaLnBrk="0" hangingPunct="0">
              <a:spcBef>
                <a:spcPct val="20000"/>
              </a:spcBef>
              <a:defRPr/>
            </a:pPr>
            <a:endParaRPr lang="en-CA" sz="600" kern="0" dirty="0">
              <a:latin typeface="Arial"/>
              <a:cs typeface="+mn-cs"/>
            </a:endParaRPr>
          </a:p>
          <a:p>
            <a:pPr marL="457200" indent="-457200" eaLnBrk="0" hangingPunct="0">
              <a:spcBef>
                <a:spcPct val="20000"/>
              </a:spcBef>
              <a:defRPr/>
            </a:pPr>
            <a:endParaRPr lang="en-CA" sz="600" kern="0" dirty="0">
              <a:latin typeface="Arial"/>
              <a:cs typeface="+mn-cs"/>
            </a:endParaRPr>
          </a:p>
          <a:p>
            <a:pPr marL="457200" indent="-457200" eaLnBrk="0" hangingPunct="0">
              <a:spcBef>
                <a:spcPct val="20000"/>
              </a:spcBef>
              <a:defRPr/>
            </a:pPr>
            <a:endParaRPr lang="en-CA" sz="600" kern="0" dirty="0">
              <a:latin typeface="Arial"/>
              <a:cs typeface="+mn-cs"/>
            </a:endParaRPr>
          </a:p>
        </p:txBody>
      </p:sp>
      <p:sp>
        <p:nvSpPr>
          <p:cNvPr id="6" name="Content Placeholder 5"/>
          <p:cNvSpPr>
            <a:spLocks noGrp="1"/>
          </p:cNvSpPr>
          <p:nvPr>
            <p:ph idx="1"/>
          </p:nvPr>
        </p:nvSpPr>
        <p:spPr>
          <a:xfrm>
            <a:off x="2983516" y="2994533"/>
            <a:ext cx="6284892" cy="3773023"/>
          </a:xfrm>
        </p:spPr>
        <p:txBody>
          <a:bodyPr>
            <a:normAutofit/>
          </a:bodyPr>
          <a:lstStyle/>
          <a:p>
            <a:pPr marL="360000" indent="-360000">
              <a:spcBef>
                <a:spcPts val="300"/>
              </a:spcBef>
              <a:spcAft>
                <a:spcPts val="300"/>
              </a:spcAft>
              <a:buClrTx/>
              <a:buFont typeface="Wingdings" panose="05000000000000000000" pitchFamily="2" charset="2"/>
              <a:buChar char="§"/>
            </a:pPr>
            <a:r>
              <a:rPr lang="en-US" sz="2400" dirty="0">
                <a:solidFill>
                  <a:schemeClr val="bg1"/>
                </a:solidFill>
                <a:latin typeface="Calibri" panose="020F0502020204030204" pitchFamily="34" charset="0"/>
                <a:cs typeface="Calibri" panose="020F0502020204030204" pitchFamily="34" charset="0"/>
              </a:rPr>
              <a:t>Improved safer buildings permit advanced construction methods</a:t>
            </a:r>
          </a:p>
        </p:txBody>
      </p:sp>
    </p:spTree>
    <p:extLst>
      <p:ext uri="{BB962C8B-B14F-4D97-AF65-F5344CB8AC3E}">
        <p14:creationId xmlns:p14="http://schemas.microsoft.com/office/powerpoint/2010/main" val="10394170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dirty="0"/>
              <a:t>Brief History of Building Code</a:t>
            </a:r>
          </a:p>
        </p:txBody>
      </p:sp>
      <p:graphicFrame>
        <p:nvGraphicFramePr>
          <p:cNvPr id="12" name="Diagram 11">
            <a:extLst>
              <a:ext uri="{FF2B5EF4-FFF2-40B4-BE49-F238E27FC236}">
                <a16:creationId xmlns:a16="http://schemas.microsoft.com/office/drawing/2014/main" id="{ACA4BEF9-D4FF-EE00-4621-BEC1F17D404A}"/>
              </a:ext>
            </a:extLst>
          </p:cNvPr>
          <p:cNvGraphicFramePr/>
          <p:nvPr>
            <p:extLst>
              <p:ext uri="{D42A27DB-BD31-4B8C-83A1-F6EECF244321}">
                <p14:modId xmlns:p14="http://schemas.microsoft.com/office/powerpoint/2010/main" val="1866234807"/>
              </p:ext>
            </p:extLst>
          </p:nvPr>
        </p:nvGraphicFramePr>
        <p:xfrm>
          <a:off x="2031998" y="560187"/>
          <a:ext cx="10160001" cy="55471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7" name="Oval 46">
            <a:extLst>
              <a:ext uri="{FF2B5EF4-FFF2-40B4-BE49-F238E27FC236}">
                <a16:creationId xmlns:a16="http://schemas.microsoft.com/office/drawing/2014/main" id="{36D4E4A5-81C8-278A-D3D7-90CE04DD154E}"/>
              </a:ext>
            </a:extLst>
          </p:cNvPr>
          <p:cNvSpPr/>
          <p:nvPr/>
        </p:nvSpPr>
        <p:spPr>
          <a:xfrm>
            <a:off x="7034180" y="4856283"/>
            <a:ext cx="77819" cy="77819"/>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CA" dirty="0"/>
          </a:p>
        </p:txBody>
      </p:sp>
      <p:sp>
        <p:nvSpPr>
          <p:cNvPr id="48" name="Oval 47">
            <a:extLst>
              <a:ext uri="{FF2B5EF4-FFF2-40B4-BE49-F238E27FC236}">
                <a16:creationId xmlns:a16="http://schemas.microsoft.com/office/drawing/2014/main" id="{3CE499C2-B52D-B539-D092-72668C068E7B}"/>
              </a:ext>
            </a:extLst>
          </p:cNvPr>
          <p:cNvSpPr/>
          <p:nvPr/>
        </p:nvSpPr>
        <p:spPr>
          <a:xfrm>
            <a:off x="5678717" y="5485850"/>
            <a:ext cx="77819" cy="77819"/>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CA" dirty="0"/>
          </a:p>
        </p:txBody>
      </p:sp>
      <p:sp>
        <p:nvSpPr>
          <p:cNvPr id="49" name="Oval 48">
            <a:extLst>
              <a:ext uri="{FF2B5EF4-FFF2-40B4-BE49-F238E27FC236}">
                <a16:creationId xmlns:a16="http://schemas.microsoft.com/office/drawing/2014/main" id="{501F9B70-5427-FABE-F7EA-78CE9FDAE930}"/>
              </a:ext>
            </a:extLst>
          </p:cNvPr>
          <p:cNvSpPr/>
          <p:nvPr/>
        </p:nvSpPr>
        <p:spPr>
          <a:xfrm>
            <a:off x="8140394" y="3793762"/>
            <a:ext cx="77819" cy="77819"/>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CA" dirty="0"/>
          </a:p>
        </p:txBody>
      </p:sp>
      <p:cxnSp>
        <p:nvCxnSpPr>
          <p:cNvPr id="50" name="Connector: Curved 49">
            <a:extLst>
              <a:ext uri="{FF2B5EF4-FFF2-40B4-BE49-F238E27FC236}">
                <a16:creationId xmlns:a16="http://schemas.microsoft.com/office/drawing/2014/main" id="{4B4F3BF6-2503-BFF1-4630-4F089CFF2F60}"/>
              </a:ext>
            </a:extLst>
          </p:cNvPr>
          <p:cNvCxnSpPr>
            <a:cxnSpLocks/>
          </p:cNvCxnSpPr>
          <p:nvPr/>
        </p:nvCxnSpPr>
        <p:spPr>
          <a:xfrm rot="10800000">
            <a:off x="4265307" y="4256748"/>
            <a:ext cx="1490804" cy="1166591"/>
          </a:xfrm>
          <a:prstGeom prst="curvedConnector3">
            <a:avLst>
              <a:gd name="adj1" fmla="val 46299"/>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C3770DEF-BAC2-D4FC-EEB2-1B25D25FC91A}"/>
              </a:ext>
            </a:extLst>
          </p:cNvPr>
          <p:cNvSpPr/>
          <p:nvPr/>
        </p:nvSpPr>
        <p:spPr>
          <a:xfrm>
            <a:off x="2867341" y="3429000"/>
            <a:ext cx="1116654" cy="1116753"/>
          </a:xfrm>
          <a:prstGeom prst="ellipse">
            <a:avLst/>
          </a:prstGeom>
          <a:solidFill>
            <a:schemeClr val="accent1">
              <a:lumMod val="50000"/>
            </a:schemeClr>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algn="ctr"/>
            <a:r>
              <a:rPr lang="en-US" sz="1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Great Fire of Rome (64AD)</a:t>
            </a:r>
            <a:endParaRPr lang="en-CA" sz="1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5" name="Oval 54">
            <a:extLst>
              <a:ext uri="{FF2B5EF4-FFF2-40B4-BE49-F238E27FC236}">
                <a16:creationId xmlns:a16="http://schemas.microsoft.com/office/drawing/2014/main" id="{71266FDC-37B0-84B8-099D-E91B9B56005D}"/>
              </a:ext>
            </a:extLst>
          </p:cNvPr>
          <p:cNvSpPr/>
          <p:nvPr/>
        </p:nvSpPr>
        <p:spPr>
          <a:xfrm>
            <a:off x="1333016" y="2341403"/>
            <a:ext cx="1116654" cy="1116753"/>
          </a:xfrm>
          <a:prstGeom prst="ellipse">
            <a:avLst/>
          </a:prstGeom>
          <a:solidFill>
            <a:schemeClr val="accent1">
              <a:lumMod val="50000"/>
            </a:schemeClr>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algn="ctr"/>
            <a:r>
              <a:rPr lang="en-US" sz="1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Great London Fire (1666)</a:t>
            </a:r>
            <a:endParaRPr lang="en-CA" sz="1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6" name="Oval 55">
            <a:extLst>
              <a:ext uri="{FF2B5EF4-FFF2-40B4-BE49-F238E27FC236}">
                <a16:creationId xmlns:a16="http://schemas.microsoft.com/office/drawing/2014/main" id="{E717F79B-5271-7139-6AA6-B169C38A8D79}"/>
              </a:ext>
            </a:extLst>
          </p:cNvPr>
          <p:cNvSpPr/>
          <p:nvPr/>
        </p:nvSpPr>
        <p:spPr>
          <a:xfrm>
            <a:off x="3148653" y="1576055"/>
            <a:ext cx="1116654" cy="1116753"/>
          </a:xfrm>
          <a:prstGeom prst="ellipse">
            <a:avLst/>
          </a:prstGeom>
          <a:solidFill>
            <a:schemeClr val="accent1">
              <a:lumMod val="50000"/>
            </a:schemeClr>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algn="ctr"/>
            <a:r>
              <a:rPr lang="en-US" sz="11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Great Chicago Fire (1871)</a:t>
            </a:r>
            <a:endParaRPr lang="en-CA" sz="11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7" name="Oval 56">
            <a:extLst>
              <a:ext uri="{FF2B5EF4-FFF2-40B4-BE49-F238E27FC236}">
                <a16:creationId xmlns:a16="http://schemas.microsoft.com/office/drawing/2014/main" id="{54CCADED-132B-C84F-804C-EABB89A280E7}"/>
              </a:ext>
            </a:extLst>
          </p:cNvPr>
          <p:cNvSpPr/>
          <p:nvPr/>
        </p:nvSpPr>
        <p:spPr>
          <a:xfrm>
            <a:off x="1065883" y="4253540"/>
            <a:ext cx="1202054" cy="1089410"/>
          </a:xfrm>
          <a:prstGeom prst="ellipse">
            <a:avLst/>
          </a:prstGeom>
          <a:solidFill>
            <a:schemeClr val="accent1">
              <a:lumMod val="50000"/>
            </a:schemeClr>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algn="ctr"/>
            <a:r>
              <a:rPr lang="en-US" sz="11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Great Baltimore Fire (1904)</a:t>
            </a:r>
            <a:endParaRPr lang="en-CA" sz="11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cxnSp>
        <p:nvCxnSpPr>
          <p:cNvPr id="72" name="Connector: Curved 71">
            <a:extLst>
              <a:ext uri="{FF2B5EF4-FFF2-40B4-BE49-F238E27FC236}">
                <a16:creationId xmlns:a16="http://schemas.microsoft.com/office/drawing/2014/main" id="{C09E4955-5C1C-0AA9-120C-431C6E25F379}"/>
              </a:ext>
            </a:extLst>
          </p:cNvPr>
          <p:cNvCxnSpPr>
            <a:cxnSpLocks/>
          </p:cNvCxnSpPr>
          <p:nvPr/>
        </p:nvCxnSpPr>
        <p:spPr>
          <a:xfrm rot="10800000">
            <a:off x="2403253" y="4934102"/>
            <a:ext cx="2673245" cy="12700"/>
          </a:xfrm>
          <a:prstGeom prst="curvedConnector3">
            <a:avLst>
              <a:gd name="adj1" fmla="val 32013"/>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7" name="Connector: Curved 76">
            <a:extLst>
              <a:ext uri="{FF2B5EF4-FFF2-40B4-BE49-F238E27FC236}">
                <a16:creationId xmlns:a16="http://schemas.microsoft.com/office/drawing/2014/main" id="{2FB57737-E8D6-56BD-AA9C-1DA052C518D5}"/>
              </a:ext>
            </a:extLst>
          </p:cNvPr>
          <p:cNvCxnSpPr>
            <a:cxnSpLocks/>
          </p:cNvCxnSpPr>
          <p:nvPr/>
        </p:nvCxnSpPr>
        <p:spPr>
          <a:xfrm rot="16200000" flipV="1">
            <a:off x="3550997" y="3369691"/>
            <a:ext cx="2014559" cy="1036444"/>
          </a:xfrm>
          <a:prstGeom prst="curvedConnector3">
            <a:avLst>
              <a:gd name="adj1" fmla="val 50000"/>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82887349-C714-403F-4853-37AB81924196}"/>
              </a:ext>
            </a:extLst>
          </p:cNvPr>
          <p:cNvSpPr/>
          <p:nvPr/>
        </p:nvSpPr>
        <p:spPr>
          <a:xfrm>
            <a:off x="5159299" y="3014624"/>
            <a:ext cx="1116654" cy="1116753"/>
          </a:xfrm>
          <a:prstGeom prst="ellipse">
            <a:avLst/>
          </a:prstGeom>
          <a:solidFill>
            <a:schemeClr val="accent1">
              <a:lumMod val="50000"/>
            </a:schemeClr>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algn="ctr"/>
            <a:endParaRPr lang="en-CA" sz="1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6923A04C-4C08-0168-BF99-AC3D7322D359}"/>
              </a:ext>
            </a:extLst>
          </p:cNvPr>
          <p:cNvSpPr txBox="1"/>
          <p:nvPr/>
        </p:nvSpPr>
        <p:spPr>
          <a:xfrm>
            <a:off x="5117899" y="3153192"/>
            <a:ext cx="1199454" cy="830997"/>
          </a:xfrm>
          <a:prstGeom prst="rect">
            <a:avLst/>
          </a:prstGeom>
          <a:noFill/>
        </p:spPr>
        <p:txBody>
          <a:bodyPr wrap="square" rtlCol="0">
            <a:spAutoFit/>
          </a:bodyPr>
          <a:lstStyle/>
          <a:p>
            <a:pPr algn="ctr"/>
            <a:r>
              <a:rPr lang="en-US" sz="1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San Francisco Conflagration (1906)</a:t>
            </a:r>
            <a:endParaRPr lang="en-CA" sz="1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cxnSp>
        <p:nvCxnSpPr>
          <p:cNvPr id="7" name="Connector: Curved 6">
            <a:extLst>
              <a:ext uri="{FF2B5EF4-FFF2-40B4-BE49-F238E27FC236}">
                <a16:creationId xmlns:a16="http://schemas.microsoft.com/office/drawing/2014/main" id="{9861B747-8B58-B49E-6414-2C2BF9D924B8}"/>
              </a:ext>
            </a:extLst>
          </p:cNvPr>
          <p:cNvCxnSpPr>
            <a:cxnSpLocks/>
          </p:cNvCxnSpPr>
          <p:nvPr/>
        </p:nvCxnSpPr>
        <p:spPr>
          <a:xfrm rot="10800000">
            <a:off x="6217303" y="3871582"/>
            <a:ext cx="952219" cy="821275"/>
          </a:xfrm>
          <a:prstGeom prst="curvedConnector3">
            <a:avLst>
              <a:gd name="adj1" fmla="val 50000"/>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9D63007D-440E-F450-14B9-AA02BC4C7EE9}"/>
              </a:ext>
            </a:extLst>
          </p:cNvPr>
          <p:cNvSpPr/>
          <p:nvPr/>
        </p:nvSpPr>
        <p:spPr>
          <a:xfrm>
            <a:off x="6312822" y="1324042"/>
            <a:ext cx="1116654" cy="1116753"/>
          </a:xfrm>
          <a:prstGeom prst="ellipse">
            <a:avLst/>
          </a:prstGeom>
          <a:solidFill>
            <a:schemeClr val="accent1">
              <a:lumMod val="50000"/>
            </a:schemeClr>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algn="ctr"/>
            <a:endParaRPr lang="en-CA" sz="1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D62C77C3-3D38-D372-C5C1-9BB846BF92B3}"/>
              </a:ext>
            </a:extLst>
          </p:cNvPr>
          <p:cNvSpPr txBox="1"/>
          <p:nvPr/>
        </p:nvSpPr>
        <p:spPr>
          <a:xfrm>
            <a:off x="6271422" y="1581151"/>
            <a:ext cx="1199454" cy="646331"/>
          </a:xfrm>
          <a:prstGeom prst="rect">
            <a:avLst/>
          </a:prstGeom>
          <a:noFill/>
        </p:spPr>
        <p:txBody>
          <a:bodyPr wrap="square" rtlCol="0">
            <a:spAutoFit/>
          </a:bodyPr>
          <a:lstStyle/>
          <a:p>
            <a:pPr algn="ctr"/>
            <a:r>
              <a:rPr lang="en-US" sz="1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 – Year Update Interval</a:t>
            </a:r>
            <a:endParaRPr lang="en-CA" sz="12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cxnSp>
        <p:nvCxnSpPr>
          <p:cNvPr id="14" name="Connector: Curved 13">
            <a:extLst>
              <a:ext uri="{FF2B5EF4-FFF2-40B4-BE49-F238E27FC236}">
                <a16:creationId xmlns:a16="http://schemas.microsoft.com/office/drawing/2014/main" id="{B5865448-348E-2AC2-4812-E87E7A55EE9C}"/>
              </a:ext>
            </a:extLst>
          </p:cNvPr>
          <p:cNvCxnSpPr>
            <a:cxnSpLocks/>
          </p:cNvCxnSpPr>
          <p:nvPr/>
        </p:nvCxnSpPr>
        <p:spPr>
          <a:xfrm rot="10800000">
            <a:off x="7470877" y="1986693"/>
            <a:ext cx="1294837" cy="1"/>
          </a:xfrm>
          <a:prstGeom prst="curvedConnector3">
            <a:avLst>
              <a:gd name="adj1" fmla="val 50000"/>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CFB7436B-8E0D-041A-3891-EF5C2674F0BA}"/>
              </a:ext>
            </a:extLst>
          </p:cNvPr>
          <p:cNvSpPr txBox="1"/>
          <p:nvPr/>
        </p:nvSpPr>
        <p:spPr>
          <a:xfrm>
            <a:off x="7817555" y="4808303"/>
            <a:ext cx="3619321" cy="276999"/>
          </a:xfrm>
          <a:prstGeom prst="rect">
            <a:avLst/>
          </a:prstGeom>
          <a:noFill/>
        </p:spPr>
        <p:txBody>
          <a:bodyPr wrap="square" rtlCol="0">
            <a:spAutoFit/>
          </a:bodyPr>
          <a:lstStyle/>
          <a:p>
            <a:pPr algn="ctr"/>
            <a:r>
              <a:rPr lang="en-US" sz="1200" dirty="0">
                <a:latin typeface="Arial" panose="020B0604020202020204" pitchFamily="34" charset="0"/>
                <a:ea typeface="Verdana" panose="020B0604030504040204" pitchFamily="34" charset="0"/>
                <a:cs typeface="Arial" panose="020B0604020202020204" pitchFamily="34" charset="0"/>
              </a:rPr>
              <a:t>National Building Code of Canada - NBCC</a:t>
            </a:r>
          </a:p>
        </p:txBody>
      </p:sp>
      <p:sp>
        <p:nvSpPr>
          <p:cNvPr id="5" name="Slide Number Placeholder 3">
            <a:extLst>
              <a:ext uri="{FF2B5EF4-FFF2-40B4-BE49-F238E27FC236}">
                <a16:creationId xmlns:a16="http://schemas.microsoft.com/office/drawing/2014/main" id="{CB137264-E80E-C063-F856-0DF505999441}"/>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16</a:t>
            </a:fld>
            <a:endParaRPr lang="en-CA" sz="1400" dirty="0"/>
          </a:p>
        </p:txBody>
      </p:sp>
    </p:spTree>
    <p:extLst>
      <p:ext uri="{BB962C8B-B14F-4D97-AF65-F5344CB8AC3E}">
        <p14:creationId xmlns:p14="http://schemas.microsoft.com/office/powerpoint/2010/main" val="3410770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F49889-9278-8B13-2C72-6AE912491BB0}"/>
              </a:ext>
            </a:extLst>
          </p:cNvPr>
          <p:cNvSpPr>
            <a:spLocks noGrp="1"/>
          </p:cNvSpPr>
          <p:nvPr>
            <p:ph idx="1"/>
          </p:nvPr>
        </p:nvSpPr>
        <p:spPr>
          <a:xfrm>
            <a:off x="609600" y="1600200"/>
            <a:ext cx="4702629" cy="4800600"/>
          </a:xfrm>
        </p:spPr>
        <p:txBody>
          <a:bodyPr/>
          <a:lstStyle/>
          <a:p>
            <a:pPr>
              <a:buClrTx/>
            </a:pPr>
            <a:r>
              <a:rPr lang="en-CA" dirty="0"/>
              <a:t>Unacceptable level of fire deaths</a:t>
            </a:r>
          </a:p>
          <a:p>
            <a:pPr>
              <a:buClrTx/>
            </a:pPr>
            <a:endParaRPr lang="en-CA" dirty="0"/>
          </a:p>
          <a:p>
            <a:pPr>
              <a:buClrTx/>
            </a:pPr>
            <a:r>
              <a:rPr lang="en-CA" dirty="0"/>
              <a:t>1973 US Report</a:t>
            </a:r>
          </a:p>
          <a:p>
            <a:pPr>
              <a:buClrTx/>
            </a:pPr>
            <a:endParaRPr lang="en-CA" dirty="0"/>
          </a:p>
          <a:p>
            <a:pPr>
              <a:buClrTx/>
            </a:pPr>
            <a:r>
              <a:rPr lang="en-CA" dirty="0"/>
              <a:t>Maximum Allowable Residential Building Height – 3 storeys</a:t>
            </a:r>
          </a:p>
          <a:p>
            <a:pPr>
              <a:buClrTx/>
            </a:pPr>
            <a:endParaRPr lang="en-CA" dirty="0"/>
          </a:p>
          <a:p>
            <a:pPr>
              <a:buClrTx/>
            </a:pPr>
            <a:r>
              <a:rPr lang="en-CA" dirty="0"/>
              <a:t>No Mass Timber</a:t>
            </a:r>
          </a:p>
          <a:p>
            <a:pPr>
              <a:buClrTx/>
            </a:pPr>
            <a:endParaRPr lang="en-CA" dirty="0"/>
          </a:p>
          <a:p>
            <a:pPr>
              <a:buClrTx/>
            </a:pPr>
            <a:r>
              <a:rPr lang="en-CA" dirty="0"/>
              <a:t>Start of my awareness of the issue</a:t>
            </a:r>
          </a:p>
          <a:p>
            <a:endParaRPr lang="en-CA" dirty="0"/>
          </a:p>
          <a:p>
            <a:endParaRPr lang="en-CA" dirty="0"/>
          </a:p>
        </p:txBody>
      </p:sp>
      <p:sp>
        <p:nvSpPr>
          <p:cNvPr id="3" name="Title 2">
            <a:extLst>
              <a:ext uri="{FF2B5EF4-FFF2-40B4-BE49-F238E27FC236}">
                <a16:creationId xmlns:a16="http://schemas.microsoft.com/office/drawing/2014/main" id="{8FFDF797-5065-1974-291A-DC776345A1CF}"/>
              </a:ext>
            </a:extLst>
          </p:cNvPr>
          <p:cNvSpPr>
            <a:spLocks noGrp="1"/>
          </p:cNvSpPr>
          <p:nvPr>
            <p:ph type="title"/>
          </p:nvPr>
        </p:nvSpPr>
        <p:spPr/>
        <p:txBody>
          <a:bodyPr/>
          <a:lstStyle/>
          <a:p>
            <a:r>
              <a:rPr lang="en-CA" dirty="0">
                <a:latin typeface="Calibri" panose="020F0502020204030204" pitchFamily="34" charset="0"/>
              </a:rPr>
              <a:t>1970’s and before</a:t>
            </a:r>
          </a:p>
        </p:txBody>
      </p:sp>
      <p:sp>
        <p:nvSpPr>
          <p:cNvPr id="4" name="Slide Number Placeholder 3">
            <a:extLst>
              <a:ext uri="{FF2B5EF4-FFF2-40B4-BE49-F238E27FC236}">
                <a16:creationId xmlns:a16="http://schemas.microsoft.com/office/drawing/2014/main" id="{907BC1A0-19D3-272F-7446-F4906749700B}"/>
              </a:ext>
            </a:extLst>
          </p:cNvPr>
          <p:cNvSpPr>
            <a:spLocks noGrp="1"/>
          </p:cNvSpPr>
          <p:nvPr>
            <p:ph type="sldNum" sz="quarter" idx="4"/>
          </p:nvPr>
        </p:nvSpPr>
        <p:spPr/>
        <p:txBody>
          <a:bodyPr/>
          <a:lstStyle/>
          <a:p>
            <a:pPr algn="ctr" eaLnBrk="1" hangingPunct="1"/>
            <a:fld id="{1D3E3211-9D3B-476D-82AC-30160351FB88}" type="slidenum">
              <a:rPr lang="en-CA" sz="1400" smtClean="0"/>
              <a:pPr algn="ctr" eaLnBrk="1" hangingPunct="1"/>
              <a:t>17</a:t>
            </a:fld>
            <a:endParaRPr lang="en-CA" sz="1400" dirty="0"/>
          </a:p>
        </p:txBody>
      </p:sp>
      <p:pic>
        <p:nvPicPr>
          <p:cNvPr id="6" name="Picture 5">
            <a:extLst>
              <a:ext uri="{FF2B5EF4-FFF2-40B4-BE49-F238E27FC236}">
                <a16:creationId xmlns:a16="http://schemas.microsoft.com/office/drawing/2014/main" id="{3993F190-3D36-154A-AA1B-021E7A5B9B56}"/>
              </a:ext>
            </a:extLst>
          </p:cNvPr>
          <p:cNvPicPr>
            <a:picLocks noChangeAspect="1"/>
          </p:cNvPicPr>
          <p:nvPr/>
        </p:nvPicPr>
        <p:blipFill>
          <a:blip r:embed="rId3"/>
          <a:stretch>
            <a:fillRect/>
          </a:stretch>
        </p:blipFill>
        <p:spPr>
          <a:xfrm>
            <a:off x="5869125" y="370633"/>
            <a:ext cx="4525006" cy="6030167"/>
          </a:xfrm>
          <a:prstGeom prst="rect">
            <a:avLst/>
          </a:prstGeom>
        </p:spPr>
      </p:pic>
    </p:spTree>
    <p:extLst>
      <p:ext uri="{BB962C8B-B14F-4D97-AF65-F5344CB8AC3E}">
        <p14:creationId xmlns:p14="http://schemas.microsoft.com/office/powerpoint/2010/main" val="15635598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5975"/>
            <a:ext cx="7620000" cy="1143000"/>
          </a:xfrm>
        </p:spPr>
        <p:txBody>
          <a:bodyPr/>
          <a:lstStyle/>
          <a:p>
            <a:r>
              <a:rPr lang="en-US" dirty="0">
                <a:latin typeface="Calibri" panose="020F0502020204030204" pitchFamily="34" charset="0"/>
              </a:rPr>
              <a:t>Response</a:t>
            </a:r>
            <a:r>
              <a:rPr lang="en-US" sz="4000" dirty="0">
                <a:latin typeface="Arial" panose="020B0604020202020204" pitchFamily="34" charset="0"/>
                <a:cs typeface="Arial" panose="020B0604020202020204" pitchFamily="34" charset="0"/>
              </a:rPr>
              <a:t> </a:t>
            </a:r>
            <a:r>
              <a:rPr lang="en-US" dirty="0">
                <a:latin typeface="Calibri" panose="020F0502020204030204" pitchFamily="34" charset="0"/>
              </a:rPr>
              <a:t>Times</a:t>
            </a:r>
            <a:r>
              <a:rPr lang="en-US" sz="4000" dirty="0">
                <a:latin typeface="Arial" panose="020B0604020202020204" pitchFamily="34" charset="0"/>
                <a:cs typeface="Arial" panose="020B0604020202020204" pitchFamily="34" charset="0"/>
              </a:rPr>
              <a:t> </a:t>
            </a:r>
            <a:r>
              <a:rPr lang="en-US" dirty="0">
                <a:latin typeface="Calibri" panose="020F0502020204030204" pitchFamily="34" charset="0"/>
              </a:rPr>
              <a:t>- 1920</a:t>
            </a:r>
          </a:p>
        </p:txBody>
      </p:sp>
      <p:sp>
        <p:nvSpPr>
          <p:cNvPr id="7" name="Content Placeholder 6"/>
          <p:cNvSpPr>
            <a:spLocks noGrp="1"/>
          </p:cNvSpPr>
          <p:nvPr>
            <p:ph idx="1"/>
          </p:nvPr>
        </p:nvSpPr>
        <p:spPr>
          <a:xfrm>
            <a:off x="1014849" y="1143988"/>
            <a:ext cx="8921631" cy="2501421"/>
          </a:xfrm>
        </p:spPr>
        <p:txBody>
          <a:bodyPr>
            <a:normAutofit fontScale="92500" lnSpcReduction="10000"/>
          </a:bodyPr>
          <a:lstStyle/>
          <a:p>
            <a:pPr marL="461963" indent="-461963">
              <a:spcAft>
                <a:spcPts val="600"/>
              </a:spcAft>
              <a:buClr>
                <a:schemeClr val="accent6">
                  <a:lumMod val="25000"/>
                </a:schemeClr>
              </a:buClr>
              <a:buSzPct val="75000"/>
              <a:buFont typeface="Wingdings" panose="05000000000000000000" pitchFamily="2" charset="2"/>
              <a:buChar char="§"/>
            </a:pPr>
            <a:r>
              <a:rPr lang="en-US" dirty="0">
                <a:cs typeface="Arial" panose="020B0604020202020204" pitchFamily="34" charset="0"/>
              </a:rPr>
              <a:t>1920 – Human detection could be delayed, not unreasonable to say 10 to 30 minutes if fire starts in an unoccupied room.</a:t>
            </a:r>
          </a:p>
          <a:p>
            <a:pPr marL="461963" indent="-461963">
              <a:spcAft>
                <a:spcPts val="600"/>
              </a:spcAft>
              <a:buClr>
                <a:schemeClr val="accent6">
                  <a:lumMod val="25000"/>
                </a:schemeClr>
              </a:buClr>
              <a:buSzPct val="75000"/>
              <a:buFont typeface="Wingdings" panose="05000000000000000000" pitchFamily="2" charset="2"/>
              <a:buChar char="§"/>
            </a:pPr>
            <a:r>
              <a:rPr lang="en-US" dirty="0">
                <a:cs typeface="Arial" panose="020B0604020202020204" pitchFamily="34" charset="0"/>
              </a:rPr>
              <a:t>Fire often fully developed when Fire Department called.</a:t>
            </a:r>
          </a:p>
          <a:p>
            <a:pPr marL="461963" indent="-461963">
              <a:spcAft>
                <a:spcPts val="600"/>
              </a:spcAft>
              <a:buClr>
                <a:schemeClr val="accent6">
                  <a:lumMod val="25000"/>
                </a:schemeClr>
              </a:buClr>
              <a:buSzPct val="75000"/>
              <a:buFont typeface="Wingdings" panose="05000000000000000000" pitchFamily="2" charset="2"/>
              <a:buChar char="§"/>
            </a:pPr>
            <a:r>
              <a:rPr lang="en-US" dirty="0">
                <a:cs typeface="Arial" panose="020B0604020202020204" pitchFamily="34" charset="0"/>
              </a:rPr>
              <a:t>Occupants notified by Fire Department.</a:t>
            </a:r>
          </a:p>
          <a:p>
            <a:pPr marL="461963" indent="-461963">
              <a:spcAft>
                <a:spcPts val="600"/>
              </a:spcAft>
              <a:buClr>
                <a:schemeClr val="accent6">
                  <a:lumMod val="25000"/>
                </a:schemeClr>
              </a:buClr>
              <a:buSzPct val="75000"/>
              <a:buFont typeface="Wingdings" panose="05000000000000000000" pitchFamily="2" charset="2"/>
              <a:buChar char="§"/>
            </a:pPr>
            <a:r>
              <a:rPr lang="en-US" dirty="0">
                <a:cs typeface="Arial" panose="020B0604020202020204" pitchFamily="34" charset="0"/>
              </a:rPr>
              <a:t>Minimal sprinklers.(Coal furnace room)</a:t>
            </a:r>
          </a:p>
          <a:p>
            <a:pPr marL="461963" indent="-461963">
              <a:buClr>
                <a:schemeClr val="accent6">
                  <a:lumMod val="25000"/>
                </a:schemeClr>
              </a:buClr>
              <a:buSzPct val="75000"/>
              <a:buFont typeface="Wingdings" panose="05000000000000000000" pitchFamily="2" charset="2"/>
              <a:buChar char="§"/>
            </a:pPr>
            <a:r>
              <a:rPr lang="en-US" dirty="0">
                <a:cs typeface="Arial" panose="020B0604020202020204" pitchFamily="34" charset="0"/>
              </a:rPr>
              <a:t>Slow response, occupants may still be in building.</a:t>
            </a:r>
          </a:p>
        </p:txBody>
      </p:sp>
      <p:pic>
        <p:nvPicPr>
          <p:cNvPr id="3" name="Picture 2">
            <a:extLst>
              <a:ext uri="{FF2B5EF4-FFF2-40B4-BE49-F238E27FC236}">
                <a16:creationId xmlns:a16="http://schemas.microsoft.com/office/drawing/2014/main" id="{9B29BFBA-EDEF-4005-89CB-CD7F74002320}"/>
              </a:ext>
            </a:extLst>
          </p:cNvPr>
          <p:cNvPicPr>
            <a:picLocks noChangeAspect="1"/>
          </p:cNvPicPr>
          <p:nvPr/>
        </p:nvPicPr>
        <p:blipFill>
          <a:blip r:embed="rId3"/>
          <a:stretch>
            <a:fillRect/>
          </a:stretch>
        </p:blipFill>
        <p:spPr>
          <a:xfrm>
            <a:off x="1014849" y="3920498"/>
            <a:ext cx="3204171" cy="2183440"/>
          </a:xfrm>
          <a:prstGeom prst="rect">
            <a:avLst/>
          </a:prstGeom>
        </p:spPr>
      </p:pic>
      <p:pic>
        <p:nvPicPr>
          <p:cNvPr id="6" name="Picture 5">
            <a:extLst>
              <a:ext uri="{FF2B5EF4-FFF2-40B4-BE49-F238E27FC236}">
                <a16:creationId xmlns:a16="http://schemas.microsoft.com/office/drawing/2014/main" id="{A70B3823-AE8D-979D-6C1A-9E2F9304CEC4}"/>
              </a:ext>
            </a:extLst>
          </p:cNvPr>
          <p:cNvPicPr>
            <a:picLocks noChangeAspect="1"/>
          </p:cNvPicPr>
          <p:nvPr/>
        </p:nvPicPr>
        <p:blipFill>
          <a:blip r:embed="rId4"/>
          <a:stretch>
            <a:fillRect/>
          </a:stretch>
        </p:blipFill>
        <p:spPr>
          <a:xfrm>
            <a:off x="8192445" y="1879432"/>
            <a:ext cx="2625478" cy="3834580"/>
          </a:xfrm>
          <a:prstGeom prst="rect">
            <a:avLst/>
          </a:prstGeom>
        </p:spPr>
      </p:pic>
      <p:sp>
        <p:nvSpPr>
          <p:cNvPr id="4" name="Slide Number Placeholder 3">
            <a:extLst>
              <a:ext uri="{FF2B5EF4-FFF2-40B4-BE49-F238E27FC236}">
                <a16:creationId xmlns:a16="http://schemas.microsoft.com/office/drawing/2014/main" id="{9298AA37-9C37-6507-1012-C01DAD321023}"/>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18</a:t>
            </a:fld>
            <a:endParaRPr lang="en-CA" sz="1400" dirty="0"/>
          </a:p>
        </p:txBody>
      </p:sp>
    </p:spTree>
    <p:extLst>
      <p:ext uri="{BB962C8B-B14F-4D97-AF65-F5344CB8AC3E}">
        <p14:creationId xmlns:p14="http://schemas.microsoft.com/office/powerpoint/2010/main" val="369541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3F746E9-F6F5-084A-A16C-699B80FCA534}"/>
              </a:ext>
            </a:extLst>
          </p:cNvPr>
          <p:cNvSpPr>
            <a:spLocks noGrp="1"/>
          </p:cNvSpPr>
          <p:nvPr>
            <p:ph idx="1"/>
          </p:nvPr>
        </p:nvSpPr>
        <p:spPr>
          <a:xfrm>
            <a:off x="609600" y="1417638"/>
            <a:ext cx="10160000" cy="4800600"/>
          </a:xfrm>
        </p:spPr>
        <p:txBody>
          <a:bodyPr>
            <a:normAutofit/>
          </a:bodyPr>
          <a:lstStyle/>
          <a:p>
            <a:pPr>
              <a:buClrTx/>
            </a:pPr>
            <a:r>
              <a:rPr lang="en-CA" dirty="0"/>
              <a:t>Fireblocking of cavities in frame construction</a:t>
            </a:r>
          </a:p>
          <a:p>
            <a:pPr>
              <a:buClrTx/>
            </a:pPr>
            <a:endParaRPr lang="en-CA" sz="1400" dirty="0"/>
          </a:p>
          <a:p>
            <a:pPr>
              <a:buClrTx/>
            </a:pPr>
            <a:r>
              <a:rPr lang="en-CA" dirty="0"/>
              <a:t>Smoke Alarms</a:t>
            </a:r>
          </a:p>
          <a:p>
            <a:pPr>
              <a:buClrTx/>
            </a:pPr>
            <a:endParaRPr lang="en-CA" sz="1600" dirty="0"/>
          </a:p>
          <a:p>
            <a:pPr>
              <a:buClrTx/>
            </a:pPr>
            <a:r>
              <a:rPr lang="en-CA" dirty="0"/>
              <a:t>Enhanced fire alarm systems</a:t>
            </a:r>
          </a:p>
          <a:p>
            <a:pPr>
              <a:buClrTx/>
            </a:pPr>
            <a:endParaRPr lang="en-CA" sz="1400" dirty="0"/>
          </a:p>
          <a:p>
            <a:pPr>
              <a:buClrTx/>
            </a:pPr>
            <a:r>
              <a:rPr lang="en-CA" dirty="0"/>
              <a:t>Sprinklers – to protect occupants outside the compartment of origins (slow response)</a:t>
            </a:r>
          </a:p>
          <a:p>
            <a:pPr>
              <a:buClrTx/>
            </a:pPr>
            <a:endParaRPr lang="en-CA" sz="1050" dirty="0"/>
          </a:p>
          <a:p>
            <a:pPr>
              <a:buClrTx/>
            </a:pPr>
            <a:r>
              <a:rPr lang="en-CA" dirty="0"/>
              <a:t>Better sprinklers – residential and fast response to protect occupants INSIDE the compartment of fire origin</a:t>
            </a:r>
          </a:p>
          <a:p>
            <a:pPr>
              <a:buClrTx/>
            </a:pPr>
            <a:endParaRPr lang="en-CA" sz="1800" dirty="0"/>
          </a:p>
          <a:p>
            <a:pPr>
              <a:buClrTx/>
            </a:pPr>
            <a:r>
              <a:rPr lang="en-CA" dirty="0"/>
              <a:t>Enhanced reliability via monitoring and supervision</a:t>
            </a:r>
          </a:p>
          <a:p>
            <a:endParaRPr lang="en-CA" dirty="0"/>
          </a:p>
          <a:p>
            <a:endParaRPr lang="en-CA" dirty="0"/>
          </a:p>
        </p:txBody>
      </p:sp>
      <p:sp>
        <p:nvSpPr>
          <p:cNvPr id="3" name="Title 2">
            <a:extLst>
              <a:ext uri="{FF2B5EF4-FFF2-40B4-BE49-F238E27FC236}">
                <a16:creationId xmlns:a16="http://schemas.microsoft.com/office/drawing/2014/main" id="{E6C2F56F-E96D-34A7-9733-4424BB4BBEC7}"/>
              </a:ext>
            </a:extLst>
          </p:cNvPr>
          <p:cNvSpPr>
            <a:spLocks noGrp="1"/>
          </p:cNvSpPr>
          <p:nvPr>
            <p:ph type="title"/>
          </p:nvPr>
        </p:nvSpPr>
        <p:spPr/>
        <p:txBody>
          <a:bodyPr/>
          <a:lstStyle/>
          <a:p>
            <a:r>
              <a:rPr lang="en-CA" dirty="0">
                <a:latin typeface="Calibri" panose="020F0502020204030204" pitchFamily="34" charset="0"/>
              </a:rPr>
              <a:t>Fire Safety Measures Added since 1980</a:t>
            </a:r>
          </a:p>
        </p:txBody>
      </p:sp>
      <p:sp>
        <p:nvSpPr>
          <p:cNvPr id="5" name="Slide Number Placeholder 3">
            <a:extLst>
              <a:ext uri="{FF2B5EF4-FFF2-40B4-BE49-F238E27FC236}">
                <a16:creationId xmlns:a16="http://schemas.microsoft.com/office/drawing/2014/main" id="{AE1307E3-1D81-925E-64D4-169BB6680B84}"/>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19</a:t>
            </a:fld>
            <a:endParaRPr lang="en-CA" sz="1400" dirty="0"/>
          </a:p>
        </p:txBody>
      </p:sp>
    </p:spTree>
    <p:extLst>
      <p:ext uri="{BB962C8B-B14F-4D97-AF65-F5344CB8AC3E}">
        <p14:creationId xmlns:p14="http://schemas.microsoft.com/office/powerpoint/2010/main" val="215073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idx="4294967295"/>
          </p:nvPr>
        </p:nvSpPr>
        <p:spPr>
          <a:xfrm>
            <a:off x="758757" y="758757"/>
            <a:ext cx="9081243" cy="5001243"/>
          </a:xfrm>
        </p:spPr>
        <p:txBody>
          <a:bodyPr>
            <a:normAutofit/>
          </a:bodyPr>
          <a:lstStyle/>
          <a:p>
            <a:pPr marL="609600" indent="-609600">
              <a:buNone/>
              <a:defRPr/>
            </a:pPr>
            <a:r>
              <a:rPr lang="en-CA" sz="2400" b="1" dirty="0">
                <a:solidFill>
                  <a:schemeClr val="tx2"/>
                </a:solidFill>
                <a:latin typeface="Calibri" panose="020F0502020204030204" pitchFamily="34" charset="0"/>
                <a:cs typeface="Calibri" panose="020F0502020204030204" pitchFamily="34" charset="0"/>
              </a:rPr>
              <a:t>Andrew Harmsworth</a:t>
            </a:r>
            <a:r>
              <a:rPr lang="en-CA" sz="2400" dirty="0">
                <a:latin typeface="Calibri" panose="020F0502020204030204" pitchFamily="34" charset="0"/>
                <a:cs typeface="Calibri" panose="020F0502020204030204" pitchFamily="34" charset="0"/>
              </a:rPr>
              <a:t>, </a:t>
            </a:r>
            <a:r>
              <a:rPr lang="en-CA" sz="2000" dirty="0">
                <a:latin typeface="Calibri" panose="020F0502020204030204" pitchFamily="34" charset="0"/>
                <a:cs typeface="Calibri" panose="020F0502020204030204" pitchFamily="34" charset="0"/>
              </a:rPr>
              <a:t>M Eng, P Eng, PE, CP, FEC</a:t>
            </a:r>
          </a:p>
          <a:p>
            <a:pPr marL="609600" indent="-609600">
              <a:buNone/>
              <a:tabLst>
                <a:tab pos="7710488" algn="r"/>
              </a:tabLst>
              <a:defRPr/>
            </a:pPr>
            <a:r>
              <a:rPr lang="en-CA" sz="2400" dirty="0">
                <a:cs typeface="Arial" panose="020B0604020202020204" pitchFamily="34" charset="0"/>
              </a:rPr>
              <a:t>Founding Principal, GHL Consultants Ltd  </a:t>
            </a:r>
            <a:r>
              <a:rPr lang="en-CA" sz="2400" dirty="0"/>
              <a:t>	</a:t>
            </a:r>
            <a:r>
              <a:rPr lang="en-CA" sz="2400" dirty="0">
                <a:cs typeface="Arial" panose="020B0604020202020204" pitchFamily="34" charset="0"/>
              </a:rPr>
              <a:t>Email:  </a:t>
            </a:r>
            <a:r>
              <a:rPr lang="en-CA" sz="2400" dirty="0">
                <a:solidFill>
                  <a:schemeClr val="tx2"/>
                </a:solidFill>
                <a:cs typeface="Arial" panose="020B0604020202020204" pitchFamily="34" charset="0"/>
                <a:hlinkClick r:id="rId3">
                  <a:extLst>
                    <a:ext uri="{A12FA001-AC4F-418D-AE19-62706E023703}">
                      <ahyp:hlinkClr xmlns:ahyp="http://schemas.microsoft.com/office/drawing/2018/hyperlinkcolor" val="tx"/>
                    </a:ext>
                  </a:extLst>
                </a:hlinkClick>
              </a:rPr>
              <a:t>ah@ghl.ca</a:t>
            </a:r>
            <a:r>
              <a:rPr lang="en-CA" sz="2400" dirty="0">
                <a:solidFill>
                  <a:schemeClr val="tx2"/>
                </a:solidFill>
                <a:cs typeface="Arial" panose="020B0604020202020204" pitchFamily="34" charset="0"/>
              </a:rPr>
              <a:t> </a:t>
            </a:r>
          </a:p>
          <a:p>
            <a:pPr marL="0" indent="0" algn="just">
              <a:buNone/>
              <a:defRPr/>
            </a:pPr>
            <a:endParaRPr lang="en-CA" sz="1800" dirty="0"/>
          </a:p>
          <a:p>
            <a:pPr marL="363538" indent="-363538" algn="just">
              <a:lnSpc>
                <a:spcPct val="210000"/>
              </a:lnSpc>
              <a:spcBef>
                <a:spcPts val="0"/>
              </a:spcBef>
              <a:buClrTx/>
              <a:buFont typeface="Wingdings" panose="05000000000000000000" pitchFamily="2" charset="2"/>
              <a:buChar char="§"/>
              <a:defRPr/>
            </a:pPr>
            <a:r>
              <a:rPr lang="en-CA" sz="2400" dirty="0">
                <a:latin typeface="Calibri" panose="020F0502020204030204" pitchFamily="34" charset="0"/>
                <a:cs typeface="Calibri" panose="020F0502020204030204" pitchFamily="34" charset="0"/>
              </a:rPr>
              <a:t>BASc, Queen’s University at Kingston, Civil Engineering</a:t>
            </a:r>
          </a:p>
          <a:p>
            <a:pPr marL="363538" indent="-363538" algn="just">
              <a:lnSpc>
                <a:spcPct val="210000"/>
              </a:lnSpc>
              <a:spcBef>
                <a:spcPts val="0"/>
              </a:spcBef>
              <a:buClrTx/>
              <a:buFont typeface="Wingdings" panose="05000000000000000000" pitchFamily="2" charset="2"/>
              <a:buChar char="§"/>
              <a:defRPr/>
            </a:pPr>
            <a:r>
              <a:rPr lang="en-CA" sz="2400" dirty="0">
                <a:latin typeface="Calibri" panose="020F0502020204030204" pitchFamily="34" charset="0"/>
                <a:cs typeface="Calibri" panose="020F0502020204030204" pitchFamily="34" charset="0"/>
              </a:rPr>
              <a:t>M Eng, UBC’s short lived Fire Science program</a:t>
            </a:r>
          </a:p>
          <a:p>
            <a:pPr marL="363538" indent="-363538" algn="just">
              <a:lnSpc>
                <a:spcPct val="210000"/>
              </a:lnSpc>
              <a:spcBef>
                <a:spcPts val="0"/>
              </a:spcBef>
              <a:buClrTx/>
              <a:buFont typeface="Wingdings" panose="05000000000000000000" pitchFamily="2" charset="2"/>
              <a:buChar char="§"/>
              <a:defRPr/>
            </a:pPr>
            <a:r>
              <a:rPr lang="en-CA" sz="2400" dirty="0">
                <a:latin typeface="Calibri" panose="020F0502020204030204" pitchFamily="34" charset="0"/>
                <a:cs typeface="Calibri" panose="020F0502020204030204" pitchFamily="34" charset="0"/>
              </a:rPr>
              <a:t>Standing Committee – Fire Protection of Codes Canada</a:t>
            </a:r>
          </a:p>
          <a:p>
            <a:pPr marL="363538" indent="-363538" algn="just">
              <a:lnSpc>
                <a:spcPct val="210000"/>
              </a:lnSpc>
              <a:spcBef>
                <a:spcPts val="0"/>
              </a:spcBef>
              <a:buClrTx/>
              <a:buFont typeface="Wingdings" panose="05000000000000000000" pitchFamily="2" charset="2"/>
              <a:buChar char="§"/>
              <a:defRPr/>
            </a:pPr>
            <a:r>
              <a:rPr lang="en-CA" sz="2400" dirty="0">
                <a:latin typeface="Calibri" panose="020F0502020204030204" pitchFamily="34" charset="0"/>
                <a:cs typeface="Calibri" panose="020F0502020204030204" pitchFamily="34" charset="0"/>
              </a:rPr>
              <a:t>GHL – over 30 years in Equivalencies and Alternative Solutions</a:t>
            </a:r>
          </a:p>
          <a:p>
            <a:pPr marL="609600" indent="-609600">
              <a:buNone/>
              <a:defRPr/>
            </a:pPr>
            <a:endParaRPr lang="en-CA" sz="2000" dirty="0">
              <a:latin typeface="+mj-lt"/>
            </a:endParaRPr>
          </a:p>
          <a:p>
            <a:pPr marL="609600" indent="-609600">
              <a:buNone/>
              <a:defRPr/>
            </a:pPr>
            <a:endParaRPr lang="en-CA" sz="2000" dirty="0"/>
          </a:p>
          <a:p>
            <a:pPr marL="609600" indent="-609600">
              <a:buNone/>
              <a:defRPr/>
            </a:pPr>
            <a:endParaRPr lang="en-CA" sz="2000" dirty="0"/>
          </a:p>
          <a:p>
            <a:pPr marL="609600" indent="-609600">
              <a:buNone/>
              <a:defRPr/>
            </a:pPr>
            <a:endParaRPr lang="en-CA" sz="1400" dirty="0"/>
          </a:p>
          <a:p>
            <a:pPr marL="609600" indent="-609600">
              <a:buClr>
                <a:srgbClr val="F4A922"/>
              </a:buClr>
              <a:buNone/>
              <a:defRPr/>
            </a:pPr>
            <a:endParaRPr lang="en-CA" sz="1600" dirty="0"/>
          </a:p>
          <a:p>
            <a:pPr marL="609600" indent="-609600">
              <a:buClr>
                <a:srgbClr val="F4A922"/>
              </a:buClr>
              <a:buFont typeface="Wingdings 2" pitchFamily="18" charset="2"/>
              <a:buChar char=""/>
              <a:defRPr/>
            </a:pPr>
            <a:endParaRPr lang="en-CA" sz="1600" dirty="0"/>
          </a:p>
        </p:txBody>
      </p:sp>
      <p:pic>
        <p:nvPicPr>
          <p:cNvPr id="3074" name="Picture 2">
            <a:extLst>
              <a:ext uri="{FF2B5EF4-FFF2-40B4-BE49-F238E27FC236}">
                <a16:creationId xmlns:a16="http://schemas.microsoft.com/office/drawing/2014/main" id="{D9B2EFF4-3771-992B-17B6-8E95BA719B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76320" y="4230000"/>
            <a:ext cx="2276323" cy="2628000"/>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3">
            <a:extLst>
              <a:ext uri="{FF2B5EF4-FFF2-40B4-BE49-F238E27FC236}">
                <a16:creationId xmlns:a16="http://schemas.microsoft.com/office/drawing/2014/main" id="{97B31599-B44F-0DE9-A236-DB33E2800922}"/>
              </a:ext>
            </a:extLst>
          </p:cNvPr>
          <p:cNvSpPr txBox="1">
            <a:spLocks/>
          </p:cNvSpPr>
          <p:nvPr/>
        </p:nvSpPr>
        <p:spPr>
          <a:xfrm>
            <a:off x="11363526" y="6315869"/>
            <a:ext cx="732367" cy="396875"/>
          </a:xfrm>
          <a:prstGeom prst="rect">
            <a:avLst/>
          </a:prstGeom>
        </p:spPr>
        <p:txBody>
          <a:bodyPr/>
          <a:ls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pPr algn="ctr"/>
            <a:fld id="{1D3E3211-9D3B-476D-82AC-30160351FB88}" type="slidenum">
              <a:rPr lang="en-CA" sz="1400" smtClean="0">
                <a:latin typeface="Arial" panose="020B0604020202020204" pitchFamily="34" charset="0"/>
                <a:cs typeface="Arial" panose="020B0604020202020204" pitchFamily="34" charset="0"/>
              </a:rPr>
              <a:pPr algn="ctr"/>
              <a:t>2</a:t>
            </a:fld>
            <a:endParaRPr lang="en-CA"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37600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A9185-4CE9-498C-86BC-AA88890A81FF}"/>
              </a:ext>
            </a:extLst>
          </p:cNvPr>
          <p:cNvSpPr>
            <a:spLocks noGrp="1"/>
          </p:cNvSpPr>
          <p:nvPr>
            <p:ph type="title"/>
          </p:nvPr>
        </p:nvSpPr>
        <p:spPr/>
        <p:txBody>
          <a:bodyPr/>
          <a:lstStyle/>
          <a:p>
            <a:pPr fontAlgn="base">
              <a:spcBef>
                <a:spcPts val="1072"/>
              </a:spcBef>
              <a:spcAft>
                <a:spcPct val="0"/>
              </a:spcAft>
            </a:pPr>
            <a:r>
              <a:rPr lang="en-US" dirty="0">
                <a:latin typeface="Calibri" panose="020F0502020204030204" pitchFamily="34" charset="0"/>
              </a:rPr>
              <a:t>Perspective</a:t>
            </a:r>
            <a:r>
              <a:rPr lang="en-US" sz="4800" dirty="0">
                <a:latin typeface="+mn-lt"/>
                <a:cs typeface="Arial" panose="020B0604020202020204" pitchFamily="34" charset="0"/>
              </a:rPr>
              <a:t>	</a:t>
            </a:r>
          </a:p>
        </p:txBody>
      </p:sp>
      <p:pic>
        <p:nvPicPr>
          <p:cNvPr id="5" name="Content Placeholder 4">
            <a:extLst>
              <a:ext uri="{FF2B5EF4-FFF2-40B4-BE49-F238E27FC236}">
                <a16:creationId xmlns:a16="http://schemas.microsoft.com/office/drawing/2014/main" id="{442B8C3A-41CC-4E66-80E4-564F4D2F0121}"/>
              </a:ext>
            </a:extLst>
          </p:cNvPr>
          <p:cNvPicPr>
            <a:picLocks noGrp="1" noChangeAspect="1"/>
          </p:cNvPicPr>
          <p:nvPr>
            <p:ph idx="1"/>
          </p:nvPr>
        </p:nvPicPr>
        <p:blipFill>
          <a:blip r:embed="rId3"/>
          <a:stretch>
            <a:fillRect/>
          </a:stretch>
        </p:blipFill>
        <p:spPr>
          <a:xfrm>
            <a:off x="1715466" y="1307118"/>
            <a:ext cx="6501469" cy="4734952"/>
          </a:xfrm>
          <a:prstGeom prst="rect">
            <a:avLst/>
          </a:prstGeom>
        </p:spPr>
      </p:pic>
      <p:cxnSp>
        <p:nvCxnSpPr>
          <p:cNvPr id="7" name="Connector: Elbow 6">
            <a:extLst>
              <a:ext uri="{FF2B5EF4-FFF2-40B4-BE49-F238E27FC236}">
                <a16:creationId xmlns:a16="http://schemas.microsoft.com/office/drawing/2014/main" id="{86011B7E-5B5F-4402-9703-BDC6F7218A7B}"/>
              </a:ext>
            </a:extLst>
          </p:cNvPr>
          <p:cNvCxnSpPr>
            <a:cxnSpLocks/>
          </p:cNvCxnSpPr>
          <p:nvPr/>
        </p:nvCxnSpPr>
        <p:spPr>
          <a:xfrm rot="10800000">
            <a:off x="2558932" y="5117285"/>
            <a:ext cx="1124126" cy="159390"/>
          </a:xfrm>
          <a:prstGeom prst="bentConnector3">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or: Elbow 9">
            <a:extLst>
              <a:ext uri="{FF2B5EF4-FFF2-40B4-BE49-F238E27FC236}">
                <a16:creationId xmlns:a16="http://schemas.microsoft.com/office/drawing/2014/main" id="{6CC10886-3E58-4394-AB84-43B71D571927}"/>
              </a:ext>
            </a:extLst>
          </p:cNvPr>
          <p:cNvCxnSpPr>
            <a:cxnSpLocks/>
          </p:cNvCxnSpPr>
          <p:nvPr/>
        </p:nvCxnSpPr>
        <p:spPr>
          <a:xfrm rot="10800000">
            <a:off x="3432613" y="1782036"/>
            <a:ext cx="2503996" cy="583103"/>
          </a:xfrm>
          <a:prstGeom prst="bentConnector3">
            <a:avLst>
              <a:gd name="adj1" fmla="val 50000"/>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04A1EFC-8FD5-4884-B9B1-582DD642B855}"/>
              </a:ext>
            </a:extLst>
          </p:cNvPr>
          <p:cNvSpPr txBox="1"/>
          <p:nvPr/>
        </p:nvSpPr>
        <p:spPr>
          <a:xfrm>
            <a:off x="7145633" y="1882360"/>
            <a:ext cx="2544927" cy="1477328"/>
          </a:xfrm>
          <a:prstGeom prst="rect">
            <a:avLst/>
          </a:prstGeom>
          <a:solidFill>
            <a:schemeClr val="bg1"/>
          </a:solidFill>
          <a:ln w="25400">
            <a:solidFill>
              <a:schemeClr val="tx2"/>
            </a:solidFill>
          </a:ln>
        </p:spPr>
        <p:txBody>
          <a:bodyPr wrap="none" rtlCol="0">
            <a:spAutoFit/>
          </a:bodyPr>
          <a:lstStyle/>
          <a:p>
            <a:r>
              <a:rPr lang="en-US" dirty="0"/>
              <a:t>Fire Detection 1920</a:t>
            </a:r>
          </a:p>
          <a:p>
            <a:r>
              <a:rPr lang="en-US" dirty="0"/>
              <a:t>Visual/Sensory Detection</a:t>
            </a:r>
          </a:p>
          <a:p>
            <a:r>
              <a:rPr lang="en-US" dirty="0"/>
              <a:t>Street Alarm Boxes</a:t>
            </a:r>
          </a:p>
          <a:p>
            <a:r>
              <a:rPr lang="en-US" dirty="0"/>
              <a:t>Occupant not in Room </a:t>
            </a:r>
          </a:p>
          <a:p>
            <a:r>
              <a:rPr lang="en-US" dirty="0"/>
              <a:t>of Fire Origin.</a:t>
            </a:r>
          </a:p>
        </p:txBody>
      </p:sp>
      <p:pic>
        <p:nvPicPr>
          <p:cNvPr id="15" name="Picture 14">
            <a:extLst>
              <a:ext uri="{FF2B5EF4-FFF2-40B4-BE49-F238E27FC236}">
                <a16:creationId xmlns:a16="http://schemas.microsoft.com/office/drawing/2014/main" id="{D50E30E2-D282-4A9C-8299-000C78E98E14}"/>
              </a:ext>
            </a:extLst>
          </p:cNvPr>
          <p:cNvPicPr>
            <a:picLocks noChangeAspect="1"/>
          </p:cNvPicPr>
          <p:nvPr/>
        </p:nvPicPr>
        <p:blipFill>
          <a:blip r:embed="rId4"/>
          <a:stretch>
            <a:fillRect/>
          </a:stretch>
        </p:blipFill>
        <p:spPr>
          <a:xfrm>
            <a:off x="6087394" y="1962955"/>
            <a:ext cx="956437" cy="1274472"/>
          </a:xfrm>
          <a:prstGeom prst="rect">
            <a:avLst/>
          </a:prstGeom>
        </p:spPr>
      </p:pic>
      <p:sp>
        <p:nvSpPr>
          <p:cNvPr id="23" name="TextBox 22">
            <a:extLst>
              <a:ext uri="{FF2B5EF4-FFF2-40B4-BE49-F238E27FC236}">
                <a16:creationId xmlns:a16="http://schemas.microsoft.com/office/drawing/2014/main" id="{E43442A1-21B4-4AFC-9C21-36B9685BBBD5}"/>
              </a:ext>
            </a:extLst>
          </p:cNvPr>
          <p:cNvSpPr txBox="1"/>
          <p:nvPr/>
        </p:nvSpPr>
        <p:spPr>
          <a:xfrm>
            <a:off x="3683061" y="5084627"/>
            <a:ext cx="5950008" cy="369332"/>
          </a:xfrm>
          <a:prstGeom prst="rect">
            <a:avLst/>
          </a:prstGeom>
          <a:solidFill>
            <a:schemeClr val="bg1"/>
          </a:solidFill>
          <a:ln w="38100">
            <a:solidFill>
              <a:schemeClr val="tx2"/>
            </a:solidFill>
          </a:ln>
        </p:spPr>
        <p:txBody>
          <a:bodyPr wrap="square" rtlCol="0">
            <a:spAutoFit/>
          </a:bodyPr>
          <a:lstStyle/>
          <a:p>
            <a:r>
              <a:rPr lang="en-US" dirty="0"/>
              <a:t>Sprinkler Detection and Call to Fire Department</a:t>
            </a:r>
          </a:p>
        </p:txBody>
      </p:sp>
      <p:sp>
        <p:nvSpPr>
          <p:cNvPr id="25" name="TextBox 24">
            <a:extLst>
              <a:ext uri="{FF2B5EF4-FFF2-40B4-BE49-F238E27FC236}">
                <a16:creationId xmlns:a16="http://schemas.microsoft.com/office/drawing/2014/main" id="{140CF8CF-BEA1-4CD8-8DA1-1683B8C201D6}"/>
              </a:ext>
            </a:extLst>
          </p:cNvPr>
          <p:cNvSpPr txBox="1"/>
          <p:nvPr/>
        </p:nvSpPr>
        <p:spPr>
          <a:xfrm>
            <a:off x="4275590" y="3548543"/>
            <a:ext cx="184731" cy="369332"/>
          </a:xfrm>
          <a:prstGeom prst="rect">
            <a:avLst/>
          </a:prstGeom>
          <a:noFill/>
        </p:spPr>
        <p:txBody>
          <a:bodyPr wrap="none" rtlCol="0">
            <a:spAutoFit/>
          </a:bodyPr>
          <a:lstStyle/>
          <a:p>
            <a:endParaRPr lang="en-US" dirty="0"/>
          </a:p>
        </p:txBody>
      </p:sp>
      <p:sp>
        <p:nvSpPr>
          <p:cNvPr id="26" name="TextBox 25">
            <a:extLst>
              <a:ext uri="{FF2B5EF4-FFF2-40B4-BE49-F238E27FC236}">
                <a16:creationId xmlns:a16="http://schemas.microsoft.com/office/drawing/2014/main" id="{0E36FBEF-2BD0-4878-AA6C-664FB9210BA2}"/>
              </a:ext>
            </a:extLst>
          </p:cNvPr>
          <p:cNvSpPr txBox="1"/>
          <p:nvPr/>
        </p:nvSpPr>
        <p:spPr>
          <a:xfrm>
            <a:off x="4661483" y="3305262"/>
            <a:ext cx="3005887" cy="369332"/>
          </a:xfrm>
          <a:prstGeom prst="rect">
            <a:avLst/>
          </a:prstGeom>
          <a:noFill/>
        </p:spPr>
        <p:txBody>
          <a:bodyPr wrap="none" rtlCol="0">
            <a:spAutoFit/>
          </a:bodyPr>
          <a:lstStyle/>
          <a:p>
            <a:r>
              <a:rPr lang="en-US" dirty="0"/>
              <a:t>Wood aneling consumed</a:t>
            </a:r>
          </a:p>
        </p:txBody>
      </p:sp>
      <p:sp>
        <p:nvSpPr>
          <p:cNvPr id="16" name="TextBox 15">
            <a:extLst>
              <a:ext uri="{FF2B5EF4-FFF2-40B4-BE49-F238E27FC236}">
                <a16:creationId xmlns:a16="http://schemas.microsoft.com/office/drawing/2014/main" id="{55837036-FC2A-4736-9D0D-6F8BE8BAD44E}"/>
              </a:ext>
            </a:extLst>
          </p:cNvPr>
          <p:cNvSpPr txBox="1"/>
          <p:nvPr/>
        </p:nvSpPr>
        <p:spPr>
          <a:xfrm>
            <a:off x="4426375" y="5866165"/>
            <a:ext cx="1661019" cy="461665"/>
          </a:xfrm>
          <a:prstGeom prst="rect">
            <a:avLst/>
          </a:prstGeom>
        </p:spPr>
        <p:txBody>
          <a:bodyPr wrap="square" rtlCol="0">
            <a:spAutoFit/>
          </a:bodyPr>
          <a:lstStyle/>
          <a:p>
            <a:pPr fontAlgn="auto">
              <a:spcAft>
                <a:spcPts val="0"/>
              </a:spcAft>
            </a:pPr>
            <a:r>
              <a:rPr lang="en-US" sz="2400" dirty="0">
                <a:latin typeface="Arial" panose="020B0604020202020204" pitchFamily="34" charset="0"/>
                <a:cs typeface="Arial" panose="020B0604020202020204" pitchFamily="34" charset="0"/>
              </a:rPr>
              <a:t>Time (Min)</a:t>
            </a:r>
          </a:p>
        </p:txBody>
      </p:sp>
      <p:sp>
        <p:nvSpPr>
          <p:cNvPr id="3" name="Slide Number Placeholder 3">
            <a:extLst>
              <a:ext uri="{FF2B5EF4-FFF2-40B4-BE49-F238E27FC236}">
                <a16:creationId xmlns:a16="http://schemas.microsoft.com/office/drawing/2014/main" id="{611D9599-E5DF-4A5E-47DF-1E5607BB76C0}"/>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20</a:t>
            </a:fld>
            <a:endParaRPr lang="en-CA" sz="1400" dirty="0"/>
          </a:p>
        </p:txBody>
      </p:sp>
    </p:spTree>
    <p:extLst>
      <p:ext uri="{BB962C8B-B14F-4D97-AF65-F5344CB8AC3E}">
        <p14:creationId xmlns:p14="http://schemas.microsoft.com/office/powerpoint/2010/main" val="45552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F5BD155-EF2B-6C33-AE4C-21F7BCD98835}"/>
              </a:ext>
            </a:extLst>
          </p:cNvPr>
          <p:cNvSpPr>
            <a:spLocks noGrp="1"/>
          </p:cNvSpPr>
          <p:nvPr>
            <p:ph idx="1"/>
          </p:nvPr>
        </p:nvSpPr>
        <p:spPr/>
        <p:txBody>
          <a:bodyPr>
            <a:normAutofit/>
          </a:bodyPr>
          <a:lstStyle/>
          <a:p>
            <a:endParaRPr lang="en-CA" dirty="0"/>
          </a:p>
          <a:p>
            <a:pPr>
              <a:buClrTx/>
            </a:pPr>
            <a:r>
              <a:rPr lang="en-CA" dirty="0"/>
              <a:t>Majority of Fire Deaths in houses.</a:t>
            </a:r>
          </a:p>
          <a:p>
            <a:pPr>
              <a:buClrTx/>
            </a:pPr>
            <a:endParaRPr lang="en-CA" dirty="0"/>
          </a:p>
          <a:p>
            <a:pPr>
              <a:buClrTx/>
            </a:pPr>
            <a:r>
              <a:rPr lang="en-CA" dirty="0"/>
              <a:t>Majority of fire deaths in multifamily buildings – older buildings not updated</a:t>
            </a:r>
          </a:p>
          <a:p>
            <a:pPr lvl="1">
              <a:buClrTx/>
              <a:buFont typeface="Calibri" panose="020F0502020204030204" pitchFamily="34" charset="0"/>
              <a:buChar char="‒"/>
            </a:pPr>
            <a:r>
              <a:rPr lang="en-CA" dirty="0"/>
              <a:t>Mostly 3 and 4 storey frame with no fire-blocking or fire alarms.</a:t>
            </a:r>
          </a:p>
          <a:p>
            <a:pPr>
              <a:buClrTx/>
            </a:pPr>
            <a:endParaRPr lang="en-CA" dirty="0"/>
          </a:p>
          <a:p>
            <a:pPr>
              <a:buClrTx/>
            </a:pPr>
            <a:r>
              <a:rPr lang="en-CA" dirty="0"/>
              <a:t>Modern sprinklered buildings have VERY low fire Death Rates.</a:t>
            </a:r>
          </a:p>
          <a:p>
            <a:pPr>
              <a:buClrTx/>
            </a:pPr>
            <a:endParaRPr lang="en-CA" dirty="0"/>
          </a:p>
          <a:p>
            <a:pPr>
              <a:buClrTx/>
            </a:pPr>
            <a:r>
              <a:rPr lang="en-CA" dirty="0"/>
              <a:t>Tendency of Codes to try to resolve problems with older buildings with new measures on NEW buildings.</a:t>
            </a:r>
          </a:p>
          <a:p>
            <a:endParaRPr lang="en-CA" dirty="0"/>
          </a:p>
          <a:p>
            <a:endParaRPr lang="en-CA" dirty="0"/>
          </a:p>
          <a:p>
            <a:endParaRPr lang="en-CA" dirty="0"/>
          </a:p>
        </p:txBody>
      </p:sp>
      <p:sp>
        <p:nvSpPr>
          <p:cNvPr id="3" name="Title 2">
            <a:extLst>
              <a:ext uri="{FF2B5EF4-FFF2-40B4-BE49-F238E27FC236}">
                <a16:creationId xmlns:a16="http://schemas.microsoft.com/office/drawing/2014/main" id="{8E787FA4-47A0-BB96-A6E5-2ED7CB069366}"/>
              </a:ext>
            </a:extLst>
          </p:cNvPr>
          <p:cNvSpPr>
            <a:spLocks noGrp="1"/>
          </p:cNvSpPr>
          <p:nvPr>
            <p:ph type="title"/>
          </p:nvPr>
        </p:nvSpPr>
        <p:spPr/>
        <p:txBody>
          <a:bodyPr/>
          <a:lstStyle/>
          <a:p>
            <a:r>
              <a:rPr lang="en-CA" dirty="0">
                <a:latin typeface="Calibri" panose="020F0502020204030204" pitchFamily="34" charset="0"/>
              </a:rPr>
              <a:t>Where are the fire deaths?</a:t>
            </a:r>
          </a:p>
        </p:txBody>
      </p:sp>
      <p:sp>
        <p:nvSpPr>
          <p:cNvPr id="5" name="Slide Number Placeholder 3">
            <a:extLst>
              <a:ext uri="{FF2B5EF4-FFF2-40B4-BE49-F238E27FC236}">
                <a16:creationId xmlns:a16="http://schemas.microsoft.com/office/drawing/2014/main" id="{1A2D9B7E-72A0-F1A5-18EE-35BECB0D1D4A}"/>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21</a:t>
            </a:fld>
            <a:endParaRPr lang="en-CA" sz="1400" dirty="0"/>
          </a:p>
        </p:txBody>
      </p:sp>
    </p:spTree>
    <p:extLst>
      <p:ext uri="{BB962C8B-B14F-4D97-AF65-F5344CB8AC3E}">
        <p14:creationId xmlns:p14="http://schemas.microsoft.com/office/powerpoint/2010/main" val="2587129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81807CD-6C85-93F5-1354-34DC65681E38}"/>
              </a:ext>
            </a:extLst>
          </p:cNvPr>
          <p:cNvSpPr>
            <a:spLocks noGrp="1"/>
          </p:cNvSpPr>
          <p:nvPr>
            <p:ph idx="1"/>
          </p:nvPr>
        </p:nvSpPr>
        <p:spPr/>
        <p:txBody>
          <a:bodyPr>
            <a:normAutofit/>
          </a:bodyPr>
          <a:lstStyle/>
          <a:p>
            <a:pPr>
              <a:buClrTx/>
            </a:pPr>
            <a:r>
              <a:rPr lang="en-CA" dirty="0"/>
              <a:t>1970’s we had a huge problem with fire</a:t>
            </a:r>
          </a:p>
          <a:p>
            <a:pPr>
              <a:buClrTx/>
            </a:pPr>
            <a:endParaRPr lang="en-CA" dirty="0"/>
          </a:p>
          <a:p>
            <a:pPr>
              <a:buClrTx/>
            </a:pPr>
            <a:r>
              <a:rPr lang="en-CA" dirty="0"/>
              <a:t>We compensated by piling on good ideas</a:t>
            </a:r>
          </a:p>
          <a:p>
            <a:pPr marL="895350" lvl="1" indent="-531813">
              <a:buClrTx/>
              <a:buFont typeface="Calibri" panose="020F0502020204030204" pitchFamily="34" charset="0"/>
              <a:buChar char="‒"/>
            </a:pPr>
            <a:r>
              <a:rPr lang="en-CA" dirty="0"/>
              <a:t>Fire blocking</a:t>
            </a:r>
          </a:p>
          <a:p>
            <a:pPr marL="895350" lvl="1" indent="-531813">
              <a:buClrTx/>
              <a:buFont typeface="Calibri" panose="020F0502020204030204" pitchFamily="34" charset="0"/>
              <a:buChar char="‒"/>
            </a:pPr>
            <a:r>
              <a:rPr lang="en-CA" dirty="0"/>
              <a:t>Fire Alarms</a:t>
            </a:r>
          </a:p>
          <a:p>
            <a:pPr marL="895350" lvl="1" indent="-531813">
              <a:buClrTx/>
              <a:buFont typeface="Calibri" panose="020F0502020204030204" pitchFamily="34" charset="0"/>
              <a:buChar char="‒"/>
            </a:pPr>
            <a:r>
              <a:rPr lang="en-CA" dirty="0"/>
              <a:t>Sprinklers</a:t>
            </a:r>
          </a:p>
          <a:p>
            <a:pPr marL="895350" lvl="1" indent="-531813">
              <a:buClrTx/>
              <a:buFont typeface="Calibri" panose="020F0502020204030204" pitchFamily="34" charset="0"/>
              <a:buChar char="‒"/>
            </a:pPr>
            <a:r>
              <a:rPr lang="en-CA" dirty="0"/>
              <a:t>Betters Sprinklers – residential and QR</a:t>
            </a:r>
          </a:p>
          <a:p>
            <a:pPr marL="895350" lvl="1" indent="-531813">
              <a:buClrTx/>
              <a:buFont typeface="Calibri" panose="020F0502020204030204" pitchFamily="34" charset="0"/>
              <a:buChar char="‒"/>
            </a:pPr>
            <a:r>
              <a:rPr lang="en-CA" dirty="0"/>
              <a:t>Supervised and Monitored Sprinkler Systems</a:t>
            </a:r>
          </a:p>
          <a:p>
            <a:pPr>
              <a:buFont typeface="Calibri" panose="020F0502020204030204" pitchFamily="34" charset="0"/>
              <a:buChar char="‒"/>
            </a:pPr>
            <a:endParaRPr lang="en-CA" dirty="0"/>
          </a:p>
          <a:p>
            <a:endParaRPr lang="en-CA" dirty="0"/>
          </a:p>
        </p:txBody>
      </p:sp>
      <p:sp>
        <p:nvSpPr>
          <p:cNvPr id="3" name="Title 2">
            <a:extLst>
              <a:ext uri="{FF2B5EF4-FFF2-40B4-BE49-F238E27FC236}">
                <a16:creationId xmlns:a16="http://schemas.microsoft.com/office/drawing/2014/main" id="{E9E2282C-0269-2732-715B-797D07A83426}"/>
              </a:ext>
            </a:extLst>
          </p:cNvPr>
          <p:cNvSpPr>
            <a:spLocks noGrp="1"/>
          </p:cNvSpPr>
          <p:nvPr>
            <p:ph type="title"/>
          </p:nvPr>
        </p:nvSpPr>
        <p:spPr/>
        <p:txBody>
          <a:bodyPr/>
          <a:lstStyle/>
          <a:p>
            <a:r>
              <a:rPr lang="en-CA" dirty="0"/>
              <a:t>My </a:t>
            </a:r>
            <a:r>
              <a:rPr lang="en-CA" dirty="0">
                <a:latin typeface="Calibri" panose="020F0502020204030204" pitchFamily="34" charset="0"/>
              </a:rPr>
              <a:t>Opinion</a:t>
            </a:r>
          </a:p>
        </p:txBody>
      </p:sp>
      <p:sp>
        <p:nvSpPr>
          <p:cNvPr id="5" name="Slide Number Placeholder 3">
            <a:extLst>
              <a:ext uri="{FF2B5EF4-FFF2-40B4-BE49-F238E27FC236}">
                <a16:creationId xmlns:a16="http://schemas.microsoft.com/office/drawing/2014/main" id="{19542B6A-B8B7-C17A-79C3-F1C55265F484}"/>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22</a:t>
            </a:fld>
            <a:endParaRPr lang="en-CA" sz="1400" dirty="0"/>
          </a:p>
        </p:txBody>
      </p:sp>
    </p:spTree>
    <p:extLst>
      <p:ext uri="{BB962C8B-B14F-4D97-AF65-F5344CB8AC3E}">
        <p14:creationId xmlns:p14="http://schemas.microsoft.com/office/powerpoint/2010/main" val="39490795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3FDF99-9353-A8C8-F4AE-DA29D1D3BBAB}"/>
              </a:ext>
            </a:extLst>
          </p:cNvPr>
          <p:cNvSpPr>
            <a:spLocks noGrp="1"/>
          </p:cNvSpPr>
          <p:nvPr>
            <p:ph idx="1"/>
          </p:nvPr>
        </p:nvSpPr>
        <p:spPr>
          <a:xfrm>
            <a:off x="620617" y="597664"/>
            <a:ext cx="10160000" cy="5593815"/>
          </a:xfrm>
        </p:spPr>
        <p:txBody>
          <a:bodyPr>
            <a:normAutofit fontScale="92500" lnSpcReduction="20000"/>
          </a:bodyPr>
          <a:lstStyle/>
          <a:p>
            <a:pPr>
              <a:buClrTx/>
            </a:pPr>
            <a:r>
              <a:rPr lang="en-CA" dirty="0"/>
              <a:t>We have increased the level of safety beyond that needed.</a:t>
            </a:r>
          </a:p>
          <a:p>
            <a:pPr marL="895350" lvl="1" indent="-533400">
              <a:buFont typeface="Calibri" panose="020F0502020204030204" pitchFamily="34" charset="0"/>
              <a:buChar char="‒"/>
            </a:pPr>
            <a:r>
              <a:rPr lang="en-CA" dirty="0"/>
              <a:t>Sprinkler reliability in conjunction with fire department response much higher than reported by NFPA.</a:t>
            </a:r>
          </a:p>
          <a:p>
            <a:pPr marL="895350" lvl="1" indent="-533400">
              <a:buFont typeface="Calibri" panose="020F0502020204030204" pitchFamily="34" charset="0"/>
              <a:buChar char="‒"/>
            </a:pPr>
            <a:r>
              <a:rPr lang="en-CA" dirty="0"/>
              <a:t>Near zero fire deaths beyond room of origin in sprinklered buildings</a:t>
            </a:r>
          </a:p>
          <a:p>
            <a:pPr marL="0" indent="0">
              <a:buNone/>
            </a:pPr>
            <a:endParaRPr lang="en-CA" dirty="0"/>
          </a:p>
          <a:p>
            <a:pPr marL="0" indent="0">
              <a:buNone/>
            </a:pPr>
            <a:r>
              <a:rPr lang="en-CA" dirty="0"/>
              <a:t>Consequently,</a:t>
            </a:r>
          </a:p>
          <a:p>
            <a:pPr>
              <a:buClrTx/>
            </a:pPr>
            <a:r>
              <a:rPr lang="en-CA" dirty="0"/>
              <a:t>Some recent improvements have no measurable impact on life safety</a:t>
            </a:r>
          </a:p>
          <a:p>
            <a:pPr lvl="1">
              <a:buFont typeface="Calibri" panose="020F0502020204030204" pitchFamily="34" charset="0"/>
              <a:buChar char="‒"/>
            </a:pPr>
            <a:r>
              <a:rPr lang="en-CA" dirty="0"/>
              <a:t>Smoke dampers in residential buildings ($200 000/building)</a:t>
            </a:r>
          </a:p>
          <a:p>
            <a:pPr lvl="2">
              <a:buClrTx/>
              <a:buFont typeface="Calibri" panose="020F0502020204030204" pitchFamily="34" charset="0"/>
              <a:buChar char="–"/>
            </a:pPr>
            <a:r>
              <a:rPr lang="en-CA" dirty="0"/>
              <a:t>In my opinion miniscule life safety value in sprinklered buildings</a:t>
            </a:r>
          </a:p>
          <a:p>
            <a:pPr lvl="1">
              <a:buFont typeface="Calibri" panose="020F0502020204030204" pitchFamily="34" charset="0"/>
              <a:buChar char="–"/>
            </a:pPr>
            <a:r>
              <a:rPr lang="en-CA" dirty="0"/>
              <a:t>Additional firestopping in sprinklered buildings</a:t>
            </a:r>
          </a:p>
          <a:p>
            <a:pPr>
              <a:buClrTx/>
            </a:pPr>
            <a:r>
              <a:rPr lang="en-CA" dirty="0"/>
              <a:t>It is time to re-assess the decisions of the Early Codes (1905/1941) </a:t>
            </a:r>
          </a:p>
          <a:p>
            <a:pPr lvl="1">
              <a:buFont typeface="Calibri" panose="020F0502020204030204" pitchFamily="34" charset="0"/>
              <a:buChar char="–"/>
            </a:pPr>
            <a:r>
              <a:rPr lang="en-CA" dirty="0"/>
              <a:t>Consideration of what we need in modern buildings to achieve the required or de-minimus risk lev						</a:t>
            </a:r>
          </a:p>
          <a:p>
            <a:pPr lvl="1">
              <a:buFont typeface="Calibri" panose="020F0502020204030204" pitchFamily="34" charset="0"/>
              <a:buChar char="–"/>
            </a:pPr>
            <a:r>
              <a:rPr lang="en-CA" dirty="0"/>
              <a:t>However, we also need to encourage upgrading of the Old housing stock pre-1980</a:t>
            </a:r>
          </a:p>
          <a:p>
            <a:pPr marL="0" indent="0">
              <a:buNone/>
            </a:pPr>
            <a:r>
              <a:rPr lang="en-CA" dirty="0"/>
              <a:t>Research Suggestion - Have we achieved De-Minimus Risk?</a:t>
            </a:r>
          </a:p>
          <a:p>
            <a:endParaRPr lang="en-CA" dirty="0"/>
          </a:p>
        </p:txBody>
      </p:sp>
      <p:sp>
        <p:nvSpPr>
          <p:cNvPr id="3" name="Slide Number Placeholder 3">
            <a:extLst>
              <a:ext uri="{FF2B5EF4-FFF2-40B4-BE49-F238E27FC236}">
                <a16:creationId xmlns:a16="http://schemas.microsoft.com/office/drawing/2014/main" id="{468E1845-6931-5427-8045-A5AA5BBC77C9}"/>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23</a:t>
            </a:fld>
            <a:endParaRPr lang="en-CA" sz="1400" dirty="0"/>
          </a:p>
        </p:txBody>
      </p:sp>
    </p:spTree>
    <p:extLst>
      <p:ext uri="{BB962C8B-B14F-4D97-AF65-F5344CB8AC3E}">
        <p14:creationId xmlns:p14="http://schemas.microsoft.com/office/powerpoint/2010/main" val="3515356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698D6B2-F264-7CB8-22CD-E0CA020C5FE3}"/>
              </a:ext>
            </a:extLst>
          </p:cNvPr>
          <p:cNvSpPr>
            <a:spLocks noGrp="1"/>
          </p:cNvSpPr>
          <p:nvPr>
            <p:ph idx="1"/>
          </p:nvPr>
        </p:nvSpPr>
        <p:spPr/>
        <p:txBody>
          <a:bodyPr/>
          <a:lstStyle/>
          <a:p>
            <a:pPr>
              <a:buClrTx/>
            </a:pPr>
            <a:r>
              <a:rPr lang="en-CA" dirty="0"/>
              <a:t>New concept being considered for both BC and National Codes</a:t>
            </a:r>
          </a:p>
          <a:p>
            <a:endParaRPr lang="en-CA" dirty="0"/>
          </a:p>
          <a:p>
            <a:pPr marL="0" indent="0">
              <a:buNone/>
            </a:pPr>
            <a:r>
              <a:rPr lang="en-CA" dirty="0"/>
              <a:t>Forces questioning need for 1905 recommendations in US for minimum 2 exits.</a:t>
            </a:r>
          </a:p>
          <a:p>
            <a:pPr marL="0" indent="0">
              <a:buNone/>
            </a:pPr>
            <a:endParaRPr lang="en-CA" dirty="0"/>
          </a:p>
          <a:p>
            <a:pPr marL="0" indent="0">
              <a:buNone/>
            </a:pPr>
            <a:r>
              <a:rPr lang="en-CA" dirty="0"/>
              <a:t>However, with modern sprinklers, fire-blocking and smoke alarms, perhaps we have increased the level of safety sufficiently that we can make these work.</a:t>
            </a:r>
          </a:p>
          <a:p>
            <a:endParaRPr lang="en-CA" dirty="0"/>
          </a:p>
        </p:txBody>
      </p:sp>
      <p:sp>
        <p:nvSpPr>
          <p:cNvPr id="3" name="Title 2">
            <a:extLst>
              <a:ext uri="{FF2B5EF4-FFF2-40B4-BE49-F238E27FC236}">
                <a16:creationId xmlns:a16="http://schemas.microsoft.com/office/drawing/2014/main" id="{1AAA5093-92F7-A980-E0DD-3982F74D8542}"/>
              </a:ext>
            </a:extLst>
          </p:cNvPr>
          <p:cNvSpPr>
            <a:spLocks noGrp="1"/>
          </p:cNvSpPr>
          <p:nvPr>
            <p:ph type="title"/>
          </p:nvPr>
        </p:nvSpPr>
        <p:spPr/>
        <p:txBody>
          <a:bodyPr/>
          <a:lstStyle/>
          <a:p>
            <a:r>
              <a:rPr lang="en-CA" dirty="0">
                <a:latin typeface="Calibri" panose="020F0502020204030204" pitchFamily="34" charset="0"/>
              </a:rPr>
              <a:t>Point</a:t>
            </a:r>
            <a:r>
              <a:rPr lang="en-CA" dirty="0"/>
              <a:t> Access Blocks</a:t>
            </a:r>
          </a:p>
        </p:txBody>
      </p:sp>
      <p:sp>
        <p:nvSpPr>
          <p:cNvPr id="5" name="Slide Number Placeholder 3">
            <a:extLst>
              <a:ext uri="{FF2B5EF4-FFF2-40B4-BE49-F238E27FC236}">
                <a16:creationId xmlns:a16="http://schemas.microsoft.com/office/drawing/2014/main" id="{3D2DDE78-E678-0F25-B03F-2BA22824344E}"/>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24</a:t>
            </a:fld>
            <a:endParaRPr lang="en-CA" sz="1400" dirty="0"/>
          </a:p>
        </p:txBody>
      </p:sp>
    </p:spTree>
    <p:extLst>
      <p:ext uri="{BB962C8B-B14F-4D97-AF65-F5344CB8AC3E}">
        <p14:creationId xmlns:p14="http://schemas.microsoft.com/office/powerpoint/2010/main" val="22383620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bwMode="auto">
          <a:xfrm>
            <a:off x="8531225" y="5648325"/>
            <a:ext cx="549275"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nchorCtr="0"/>
          <a:ls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742950" indent="-285750" algn="l" rtl="0" eaLnBrk="0" fontAlgn="base" hangingPunct="0">
              <a:spcBef>
                <a:spcPct val="0"/>
              </a:spcBef>
              <a:spcAft>
                <a:spcPct val="0"/>
              </a:spcAft>
              <a:defRPr kern="1200">
                <a:solidFill>
                  <a:schemeClr val="tx1"/>
                </a:solidFill>
                <a:latin typeface="Arial" charset="0"/>
                <a:ea typeface="+mn-ea"/>
                <a:cs typeface="Arial" charset="0"/>
              </a:defRPr>
            </a:lvl2pPr>
            <a:lvl3pPr marL="1143000" indent="-228600" algn="l" rtl="0" eaLnBrk="0" fontAlgn="base" hangingPunct="0">
              <a:spcBef>
                <a:spcPct val="0"/>
              </a:spcBef>
              <a:spcAft>
                <a:spcPct val="0"/>
              </a:spcAft>
              <a:defRPr kern="1200">
                <a:solidFill>
                  <a:schemeClr val="tx1"/>
                </a:solidFill>
                <a:latin typeface="Arial" charset="0"/>
                <a:ea typeface="+mn-ea"/>
                <a:cs typeface="Arial" charset="0"/>
              </a:defRPr>
            </a:lvl3pPr>
            <a:lvl4pPr marL="1600200" indent="-228600" algn="l" rtl="0" eaLnBrk="0" fontAlgn="base" hangingPunct="0">
              <a:spcBef>
                <a:spcPct val="0"/>
              </a:spcBef>
              <a:spcAft>
                <a:spcPct val="0"/>
              </a:spcAft>
              <a:defRPr kern="1200">
                <a:solidFill>
                  <a:schemeClr val="tx1"/>
                </a:solidFill>
                <a:latin typeface="Arial" charset="0"/>
                <a:ea typeface="+mn-ea"/>
                <a:cs typeface="Arial" charset="0"/>
              </a:defRPr>
            </a:lvl4pPr>
            <a:lvl5pPr marL="2057400" indent="-228600" algn="l" rtl="0" eaLnBrk="0" fontAlgn="base" hangingPunct="0">
              <a:spcBef>
                <a:spcPct val="0"/>
              </a:spcBef>
              <a:spcAft>
                <a:spcPct val="0"/>
              </a:spcAft>
              <a:defRPr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25</a:t>
            </a:fld>
            <a:endParaRPr lang="en-CA" sz="1400" dirty="0"/>
          </a:p>
        </p:txBody>
      </p:sp>
      <p:pic>
        <p:nvPicPr>
          <p:cNvPr id="5" name="Picture 2" descr="http://www.ghl.ca/images/earthsciences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Line 7"/>
          <p:cNvSpPr>
            <a:spLocks noChangeShapeType="1"/>
          </p:cNvSpPr>
          <p:nvPr/>
        </p:nvSpPr>
        <p:spPr bwMode="auto">
          <a:xfrm>
            <a:off x="3054309" y="2994532"/>
            <a:ext cx="5829300" cy="0"/>
          </a:xfrm>
          <a:prstGeom prst="line">
            <a:avLst/>
          </a:prstGeom>
          <a:noFill/>
          <a:ln w="76200">
            <a:solidFill>
              <a:srgbClr val="C00000"/>
            </a:solidFill>
            <a:round/>
            <a:headEnd/>
            <a:tailEnd/>
          </a:ln>
          <a:extLst>
            <a:ext uri="{909E8E84-426E-40DD-AFC4-6F175D3DCCD1}">
              <a14:hiddenFill xmlns:a14="http://schemas.microsoft.com/office/drawing/2010/main">
                <a:noFill/>
              </a14:hiddenFill>
            </a:ext>
          </a:extLst>
        </p:spPr>
        <p:txBody>
          <a:bodyPr/>
          <a:lstStyle/>
          <a:p>
            <a:endParaRPr lang="en-CA" dirty="0"/>
          </a:p>
        </p:txBody>
      </p:sp>
      <p:sp>
        <p:nvSpPr>
          <p:cNvPr id="8" name="Rectangle 3"/>
          <p:cNvSpPr>
            <a:spLocks/>
          </p:cNvSpPr>
          <p:nvPr/>
        </p:nvSpPr>
        <p:spPr bwMode="auto">
          <a:xfrm>
            <a:off x="2946514" y="1365794"/>
            <a:ext cx="5852034" cy="2182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buFont typeface="Wingdings" pitchFamily="2" charset="2"/>
              <a:buNone/>
              <a:defRPr/>
            </a:pPr>
            <a:r>
              <a:rPr lang="en-CA" sz="4050" b="1" dirty="0">
                <a:solidFill>
                  <a:schemeClr val="bg1"/>
                </a:solidFill>
                <a:latin typeface="Arial" charset="0"/>
                <a:cs typeface="+mn-cs"/>
              </a:rPr>
              <a:t> </a:t>
            </a:r>
          </a:p>
          <a:p>
            <a:pPr>
              <a:buFont typeface="Wingdings" pitchFamily="2" charset="2"/>
              <a:buNone/>
              <a:defRPr/>
            </a:pPr>
            <a:r>
              <a:rPr lang="en-CA" sz="3600" b="1" dirty="0">
                <a:solidFill>
                  <a:srgbClr val="FFFFFF"/>
                </a:solidFill>
                <a:latin typeface="Calibri" panose="020F0502020204030204" pitchFamily="34" charset="0"/>
                <a:cs typeface="Calibri" panose="020F0502020204030204" pitchFamily="34" charset="0"/>
              </a:rPr>
              <a:t>BC</a:t>
            </a:r>
            <a:r>
              <a:rPr lang="en-CA" sz="3000" b="1" dirty="0">
                <a:solidFill>
                  <a:schemeClr val="bg1">
                    <a:lumMod val="95000"/>
                  </a:schemeClr>
                </a:solidFill>
                <a:latin typeface="Arial" panose="020B0604020202020204" pitchFamily="34" charset="0"/>
                <a:cs typeface="Arial" panose="020B0604020202020204" pitchFamily="34" charset="0"/>
              </a:rPr>
              <a:t> </a:t>
            </a:r>
            <a:r>
              <a:rPr lang="en-CA" sz="3600" b="1" dirty="0">
                <a:solidFill>
                  <a:srgbClr val="FFFFFF"/>
                </a:solidFill>
                <a:latin typeface="Calibri" panose="020F0502020204030204" pitchFamily="34" charset="0"/>
                <a:cs typeface="Calibri" panose="020F0502020204030204" pitchFamily="34" charset="0"/>
              </a:rPr>
              <a:t>CODE CHANGES</a:t>
            </a:r>
          </a:p>
          <a:p>
            <a:pPr algn="ctr">
              <a:buFont typeface="Wingdings" pitchFamily="2" charset="2"/>
              <a:buNone/>
              <a:defRPr/>
            </a:pPr>
            <a:endParaRPr lang="en-CA" sz="1500" dirty="0">
              <a:latin typeface="Arial"/>
              <a:cs typeface="+mn-cs"/>
            </a:endParaRPr>
          </a:p>
          <a:p>
            <a:pPr marL="457200" indent="-457200" eaLnBrk="0" hangingPunct="0">
              <a:spcBef>
                <a:spcPct val="20000"/>
              </a:spcBef>
              <a:defRPr/>
            </a:pPr>
            <a:endParaRPr lang="en-CA" sz="600" kern="0" dirty="0">
              <a:latin typeface="Arial"/>
              <a:cs typeface="+mn-cs"/>
            </a:endParaRPr>
          </a:p>
          <a:p>
            <a:pPr marL="457200" indent="-457200" eaLnBrk="0" hangingPunct="0">
              <a:spcBef>
                <a:spcPct val="20000"/>
              </a:spcBef>
              <a:defRPr/>
            </a:pPr>
            <a:endParaRPr lang="en-CA" sz="600" kern="0" dirty="0">
              <a:latin typeface="Arial"/>
              <a:cs typeface="+mn-cs"/>
            </a:endParaRPr>
          </a:p>
          <a:p>
            <a:pPr marL="457200" indent="-457200" eaLnBrk="0" hangingPunct="0">
              <a:spcBef>
                <a:spcPct val="20000"/>
              </a:spcBef>
              <a:defRPr/>
            </a:pPr>
            <a:endParaRPr lang="en-CA" sz="600" kern="0" dirty="0">
              <a:latin typeface="Arial"/>
              <a:cs typeface="+mn-cs"/>
            </a:endParaRPr>
          </a:p>
        </p:txBody>
      </p:sp>
    </p:spTree>
    <p:extLst>
      <p:ext uri="{BB962C8B-B14F-4D97-AF65-F5344CB8AC3E}">
        <p14:creationId xmlns:p14="http://schemas.microsoft.com/office/powerpoint/2010/main" val="21414300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6B2F757-9F07-195A-03A6-51D80E958FD1}"/>
              </a:ext>
            </a:extLst>
          </p:cNvPr>
          <p:cNvSpPr>
            <a:spLocks noGrp="1"/>
          </p:cNvSpPr>
          <p:nvPr>
            <p:ph type="ftr" sz="quarter" idx="11"/>
          </p:nvPr>
        </p:nvSpPr>
        <p:spPr/>
        <p:txBody>
          <a:bodyPr/>
          <a:lstStyle/>
          <a:p>
            <a:endParaRPr lang="en-US" dirty="0"/>
          </a:p>
        </p:txBody>
      </p:sp>
      <p:pic>
        <p:nvPicPr>
          <p:cNvPr id="5" name="Picture 4">
            <a:extLst>
              <a:ext uri="{FF2B5EF4-FFF2-40B4-BE49-F238E27FC236}">
                <a16:creationId xmlns:a16="http://schemas.microsoft.com/office/drawing/2014/main" id="{1942A3C3-70CB-F776-EB06-35F13CF19545}"/>
              </a:ext>
            </a:extLst>
          </p:cNvPr>
          <p:cNvPicPr>
            <a:picLocks noChangeAspect="1"/>
          </p:cNvPicPr>
          <p:nvPr/>
        </p:nvPicPr>
        <p:blipFill>
          <a:blip r:embed="rId3"/>
          <a:stretch>
            <a:fillRect/>
          </a:stretch>
        </p:blipFill>
        <p:spPr>
          <a:xfrm>
            <a:off x="0" y="25533"/>
            <a:ext cx="8712000" cy="6832467"/>
          </a:xfrm>
          <a:prstGeom prst="rect">
            <a:avLst/>
          </a:prstGeom>
        </p:spPr>
      </p:pic>
      <p:sp>
        <p:nvSpPr>
          <p:cNvPr id="4" name="Slide Number Placeholder 3">
            <a:extLst>
              <a:ext uri="{FF2B5EF4-FFF2-40B4-BE49-F238E27FC236}">
                <a16:creationId xmlns:a16="http://schemas.microsoft.com/office/drawing/2014/main" id="{F8AFDE70-FAC1-4D0A-74B7-89D13569E918}"/>
              </a:ext>
            </a:extLst>
          </p:cNvPr>
          <p:cNvSpPr txBox="1">
            <a:spLocks/>
          </p:cNvSpPr>
          <p:nvPr/>
        </p:nvSpPr>
        <p:spPr>
          <a:xfrm>
            <a:off x="11363526" y="6315869"/>
            <a:ext cx="732367" cy="396875"/>
          </a:xfrm>
          <a:prstGeom prst="rect">
            <a:avLst/>
          </a:prstGeom>
        </p:spPr>
        <p:txBody>
          <a:bodyPr/>
          <a:ls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pPr algn="ctr"/>
            <a:fld id="{1D3E3211-9D3B-476D-82AC-30160351FB88}" type="slidenum">
              <a:rPr lang="en-CA" sz="1400" smtClean="0"/>
              <a:pPr algn="ctr"/>
              <a:t>26</a:t>
            </a:fld>
            <a:endParaRPr lang="en-CA" sz="1400" dirty="0"/>
          </a:p>
        </p:txBody>
      </p:sp>
    </p:spTree>
    <p:extLst>
      <p:ext uri="{BB962C8B-B14F-4D97-AF65-F5344CB8AC3E}">
        <p14:creationId xmlns:p14="http://schemas.microsoft.com/office/powerpoint/2010/main" val="18564677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54C148B-2285-E09A-FD5B-1FA82A01AC04}"/>
              </a:ext>
            </a:extLst>
          </p:cNvPr>
          <p:cNvSpPr>
            <a:spLocks noGrp="1"/>
          </p:cNvSpPr>
          <p:nvPr>
            <p:ph idx="1"/>
          </p:nvPr>
        </p:nvSpPr>
        <p:spPr/>
        <p:txBody>
          <a:bodyPr/>
          <a:lstStyle/>
          <a:p>
            <a:pPr>
              <a:buClrTx/>
            </a:pPr>
            <a:r>
              <a:rPr lang="en-US" dirty="0"/>
              <a:t>GHL &amp; Fast+Epp Transferability Report 2021</a:t>
            </a:r>
          </a:p>
          <a:p>
            <a:pPr>
              <a:buClrTx/>
            </a:pPr>
            <a:endParaRPr lang="en-CA" sz="1400" dirty="0"/>
          </a:p>
          <a:p>
            <a:pPr>
              <a:buClrTx/>
            </a:pPr>
            <a:r>
              <a:rPr lang="en-CA" dirty="0"/>
              <a:t>Compared US International Building Code provisions </a:t>
            </a:r>
            <a:br>
              <a:rPr lang="en-CA" dirty="0"/>
            </a:br>
            <a:r>
              <a:rPr lang="en-CA" dirty="0"/>
              <a:t>for  MT to Canadian</a:t>
            </a:r>
          </a:p>
          <a:p>
            <a:pPr>
              <a:buClrTx/>
            </a:pPr>
            <a:endParaRPr lang="en-CA" sz="1600" dirty="0"/>
          </a:p>
          <a:p>
            <a:pPr>
              <a:buClrTx/>
            </a:pPr>
            <a:r>
              <a:rPr lang="en-CA" dirty="0"/>
              <a:t>2023 – Peer Reviewed – Keith Calder, PEng</a:t>
            </a:r>
          </a:p>
          <a:p>
            <a:pPr>
              <a:buClrTx/>
            </a:pPr>
            <a:endParaRPr lang="en-CA" sz="1600" dirty="0"/>
          </a:p>
          <a:p>
            <a:pPr>
              <a:buClrTx/>
            </a:pPr>
            <a:r>
              <a:rPr lang="en-CA" dirty="0"/>
              <a:t>BC initiated and let the ‘Expert Technical Advisory </a:t>
            </a:r>
            <a:br>
              <a:rPr lang="en-CA" dirty="0"/>
            </a:br>
            <a:r>
              <a:rPr lang="en-CA" dirty="0"/>
              <a:t>Group’ – ETAG to review</a:t>
            </a:r>
          </a:p>
          <a:p>
            <a:pPr>
              <a:buClrTx/>
            </a:pPr>
            <a:endParaRPr lang="en-CA" sz="1600" dirty="0"/>
          </a:p>
          <a:p>
            <a:pPr>
              <a:buClrTx/>
            </a:pPr>
            <a:r>
              <a:rPr lang="en-CA" dirty="0"/>
              <a:t>CBHCC – initiated public comment</a:t>
            </a:r>
          </a:p>
          <a:p>
            <a:endParaRPr lang="en-US" dirty="0"/>
          </a:p>
        </p:txBody>
      </p:sp>
      <p:sp>
        <p:nvSpPr>
          <p:cNvPr id="3" name="Title 2">
            <a:extLst>
              <a:ext uri="{FF2B5EF4-FFF2-40B4-BE49-F238E27FC236}">
                <a16:creationId xmlns:a16="http://schemas.microsoft.com/office/drawing/2014/main" id="{645F3420-8217-97EE-3FB4-DD5215D238D0}"/>
              </a:ext>
            </a:extLst>
          </p:cNvPr>
          <p:cNvSpPr>
            <a:spLocks noGrp="1"/>
          </p:cNvSpPr>
          <p:nvPr>
            <p:ph type="title"/>
          </p:nvPr>
        </p:nvSpPr>
        <p:spPr/>
        <p:txBody>
          <a:bodyPr/>
          <a:lstStyle/>
          <a:p>
            <a:r>
              <a:rPr lang="en-US" dirty="0">
                <a:latin typeface="Calibri" panose="020F0502020204030204" pitchFamily="34" charset="0"/>
              </a:rPr>
              <a:t>GHL &amp; Fast+Epp Transferability Report 2021</a:t>
            </a:r>
          </a:p>
        </p:txBody>
      </p:sp>
      <p:pic>
        <p:nvPicPr>
          <p:cNvPr id="7" name="Picture 6">
            <a:extLst>
              <a:ext uri="{FF2B5EF4-FFF2-40B4-BE49-F238E27FC236}">
                <a16:creationId xmlns:a16="http://schemas.microsoft.com/office/drawing/2014/main" id="{F695A0F7-C900-908C-1917-577178E8E6BF}"/>
              </a:ext>
            </a:extLst>
          </p:cNvPr>
          <p:cNvPicPr>
            <a:picLocks noChangeAspect="1"/>
          </p:cNvPicPr>
          <p:nvPr/>
        </p:nvPicPr>
        <p:blipFill>
          <a:blip r:embed="rId3"/>
          <a:stretch>
            <a:fillRect/>
          </a:stretch>
        </p:blipFill>
        <p:spPr>
          <a:xfrm>
            <a:off x="8077870" y="2318548"/>
            <a:ext cx="2520280" cy="3501227"/>
          </a:xfrm>
          <a:prstGeom prst="rect">
            <a:avLst/>
          </a:prstGeom>
        </p:spPr>
      </p:pic>
      <p:sp>
        <p:nvSpPr>
          <p:cNvPr id="5" name="Slide Number Placeholder 3">
            <a:extLst>
              <a:ext uri="{FF2B5EF4-FFF2-40B4-BE49-F238E27FC236}">
                <a16:creationId xmlns:a16="http://schemas.microsoft.com/office/drawing/2014/main" id="{6703BEE5-405D-7D34-C940-E8DD84B8EC82}"/>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27</a:t>
            </a:fld>
            <a:endParaRPr lang="en-CA" sz="1400" dirty="0"/>
          </a:p>
        </p:txBody>
      </p:sp>
    </p:spTree>
    <p:extLst>
      <p:ext uri="{BB962C8B-B14F-4D97-AF65-F5344CB8AC3E}">
        <p14:creationId xmlns:p14="http://schemas.microsoft.com/office/powerpoint/2010/main" val="37382577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DDCF81B-2764-6807-29DA-8AA9CBB461B8}"/>
              </a:ext>
            </a:extLst>
          </p:cNvPr>
          <p:cNvSpPr>
            <a:spLocks noGrp="1"/>
          </p:cNvSpPr>
          <p:nvPr>
            <p:ph type="ftr" sz="quarter" idx="11"/>
          </p:nvPr>
        </p:nvSpPr>
        <p:spPr/>
        <p:txBody>
          <a:bodyPr/>
          <a:lstStyle/>
          <a:p>
            <a:endParaRPr lang="en-US" dirty="0"/>
          </a:p>
        </p:txBody>
      </p:sp>
      <p:pic>
        <p:nvPicPr>
          <p:cNvPr id="5" name="Picture 4">
            <a:extLst>
              <a:ext uri="{FF2B5EF4-FFF2-40B4-BE49-F238E27FC236}">
                <a16:creationId xmlns:a16="http://schemas.microsoft.com/office/drawing/2014/main" id="{73375B92-3EDE-793B-FE01-F1833D3C7847}"/>
              </a:ext>
            </a:extLst>
          </p:cNvPr>
          <p:cNvPicPr>
            <a:picLocks noChangeAspect="1"/>
          </p:cNvPicPr>
          <p:nvPr/>
        </p:nvPicPr>
        <p:blipFill>
          <a:blip r:embed="rId3"/>
          <a:stretch>
            <a:fillRect/>
          </a:stretch>
        </p:blipFill>
        <p:spPr>
          <a:xfrm>
            <a:off x="0" y="0"/>
            <a:ext cx="10548000" cy="6693724"/>
          </a:xfrm>
          <a:prstGeom prst="rect">
            <a:avLst/>
          </a:prstGeom>
        </p:spPr>
      </p:pic>
      <p:sp>
        <p:nvSpPr>
          <p:cNvPr id="4" name="Slide Number Placeholder 3">
            <a:extLst>
              <a:ext uri="{FF2B5EF4-FFF2-40B4-BE49-F238E27FC236}">
                <a16:creationId xmlns:a16="http://schemas.microsoft.com/office/drawing/2014/main" id="{2D2522CE-290A-0950-9E61-8E5B5A0D460A}"/>
              </a:ext>
            </a:extLst>
          </p:cNvPr>
          <p:cNvSpPr txBox="1">
            <a:spLocks/>
          </p:cNvSpPr>
          <p:nvPr/>
        </p:nvSpPr>
        <p:spPr>
          <a:xfrm>
            <a:off x="11363526" y="6315869"/>
            <a:ext cx="732367" cy="396875"/>
          </a:xfrm>
          <a:prstGeom prst="rect">
            <a:avLst/>
          </a:prstGeom>
        </p:spPr>
        <p:txBody>
          <a:bodyPr/>
          <a:ls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pPr algn="ctr"/>
            <a:fld id="{1D3E3211-9D3B-476D-82AC-30160351FB88}" type="slidenum">
              <a:rPr lang="en-CA" sz="1400" smtClean="0">
                <a:latin typeface="Arial" panose="020B0604020202020204" pitchFamily="34" charset="0"/>
                <a:cs typeface="Arial" panose="020B0604020202020204" pitchFamily="34" charset="0"/>
              </a:rPr>
              <a:pPr algn="ctr"/>
              <a:t>28</a:t>
            </a:fld>
            <a:endParaRPr lang="en-CA"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80631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54C148B-2285-E09A-FD5B-1FA82A01AC04}"/>
              </a:ext>
            </a:extLst>
          </p:cNvPr>
          <p:cNvSpPr>
            <a:spLocks noGrp="1"/>
          </p:cNvSpPr>
          <p:nvPr>
            <p:ph idx="1"/>
          </p:nvPr>
        </p:nvSpPr>
        <p:spPr/>
        <p:txBody>
          <a:bodyPr/>
          <a:lstStyle/>
          <a:p>
            <a:pPr>
              <a:buClrTx/>
            </a:pPr>
            <a:r>
              <a:rPr lang="en-US" dirty="0"/>
              <a:t>New EMTC Major Occupancies</a:t>
            </a:r>
          </a:p>
          <a:p>
            <a:pPr>
              <a:buClrTx/>
            </a:pPr>
            <a:r>
              <a:rPr lang="en-US" dirty="0"/>
              <a:t>18-storey for A-2, C and D</a:t>
            </a:r>
          </a:p>
          <a:p>
            <a:pPr>
              <a:buClrTx/>
            </a:pPr>
            <a:r>
              <a:rPr lang="en-US" dirty="0"/>
              <a:t>10-storey for B-3 and F-2</a:t>
            </a:r>
          </a:p>
          <a:p>
            <a:pPr>
              <a:buClrTx/>
            </a:pPr>
            <a:r>
              <a:rPr lang="en-US" dirty="0"/>
              <a:t>12-storey for E and F-3</a:t>
            </a:r>
          </a:p>
          <a:p>
            <a:endParaRPr lang="en-US" dirty="0"/>
          </a:p>
        </p:txBody>
      </p:sp>
      <p:sp>
        <p:nvSpPr>
          <p:cNvPr id="3" name="Title 2">
            <a:extLst>
              <a:ext uri="{FF2B5EF4-FFF2-40B4-BE49-F238E27FC236}">
                <a16:creationId xmlns:a16="http://schemas.microsoft.com/office/drawing/2014/main" id="{645F3420-8217-97EE-3FB4-DD5215D238D0}"/>
              </a:ext>
            </a:extLst>
          </p:cNvPr>
          <p:cNvSpPr>
            <a:spLocks noGrp="1"/>
          </p:cNvSpPr>
          <p:nvPr>
            <p:ph type="title"/>
          </p:nvPr>
        </p:nvSpPr>
        <p:spPr/>
        <p:txBody>
          <a:bodyPr/>
          <a:lstStyle/>
          <a:p>
            <a:r>
              <a:rPr lang="en-US" dirty="0">
                <a:latin typeface="Calibri" panose="020F0502020204030204" pitchFamily="34" charset="0"/>
              </a:rPr>
              <a:t>EMTC Proposed Change 01</a:t>
            </a:r>
          </a:p>
        </p:txBody>
      </p:sp>
      <p:pic>
        <p:nvPicPr>
          <p:cNvPr id="5" name="Picture 2">
            <a:extLst>
              <a:ext uri="{FF2B5EF4-FFF2-40B4-BE49-F238E27FC236}">
                <a16:creationId xmlns:a16="http://schemas.microsoft.com/office/drawing/2014/main" id="{686BF2EC-1A6B-E3B0-1228-EF3CE11C66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5880" y="1286199"/>
            <a:ext cx="6180901" cy="502967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D5E3AF06-1DE7-2700-3F65-FA2FB90DF6B3}"/>
              </a:ext>
            </a:extLst>
          </p:cNvPr>
          <p:cNvPicPr>
            <a:picLocks noChangeAspect="1"/>
          </p:cNvPicPr>
          <p:nvPr/>
        </p:nvPicPr>
        <p:blipFill>
          <a:blip r:embed="rId4"/>
          <a:stretch>
            <a:fillRect/>
          </a:stretch>
        </p:blipFill>
        <p:spPr>
          <a:xfrm>
            <a:off x="634802" y="3540645"/>
            <a:ext cx="4093046" cy="2293627"/>
          </a:xfrm>
          <a:prstGeom prst="rect">
            <a:avLst/>
          </a:prstGeom>
        </p:spPr>
      </p:pic>
      <p:sp>
        <p:nvSpPr>
          <p:cNvPr id="9" name="TextBox 8">
            <a:extLst>
              <a:ext uri="{FF2B5EF4-FFF2-40B4-BE49-F238E27FC236}">
                <a16:creationId xmlns:a16="http://schemas.microsoft.com/office/drawing/2014/main" id="{3E58ED37-1851-C031-C078-63A195C492B0}"/>
              </a:ext>
            </a:extLst>
          </p:cNvPr>
          <p:cNvSpPr txBox="1"/>
          <p:nvPr/>
        </p:nvSpPr>
        <p:spPr>
          <a:xfrm>
            <a:off x="468454" y="5894289"/>
            <a:ext cx="4320991" cy="707886"/>
          </a:xfrm>
          <a:prstGeom prst="rect">
            <a:avLst/>
          </a:prstGeom>
          <a:noFill/>
        </p:spPr>
        <p:txBody>
          <a:bodyPr wrap="none" rtlCol="0">
            <a:spAutoFit/>
          </a:bodyPr>
          <a:lstStyle/>
          <a:p>
            <a:r>
              <a:rPr lang="en-CA" sz="1400" dirty="0">
                <a:latin typeface="+mn-lt"/>
              </a:rPr>
              <a:t>Limberlost Place, Toronto,</a:t>
            </a:r>
          </a:p>
          <a:p>
            <a:r>
              <a:rPr lang="en-CA" sz="1400" dirty="0">
                <a:latin typeface="+mn-lt"/>
              </a:rPr>
              <a:t>10 storey Assembly Group A-2</a:t>
            </a:r>
          </a:p>
          <a:p>
            <a:r>
              <a:rPr lang="en-CA" sz="1200" dirty="0">
                <a:latin typeface="+mn-lt"/>
              </a:rPr>
              <a:t>Image courtesy Moriyama &amp; Teshima Arch. with Acton Ostry Arch</a:t>
            </a:r>
            <a:r>
              <a:rPr lang="en-CA" sz="1200" dirty="0"/>
              <a:t>.</a:t>
            </a:r>
          </a:p>
        </p:txBody>
      </p:sp>
      <p:sp>
        <p:nvSpPr>
          <p:cNvPr id="6" name="Slide Number Placeholder 3">
            <a:extLst>
              <a:ext uri="{FF2B5EF4-FFF2-40B4-BE49-F238E27FC236}">
                <a16:creationId xmlns:a16="http://schemas.microsoft.com/office/drawing/2014/main" id="{4C7F4B13-7957-7F14-7613-CA00E00EA0FD}"/>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29</a:t>
            </a:fld>
            <a:endParaRPr lang="en-CA" sz="1400" dirty="0"/>
          </a:p>
        </p:txBody>
      </p:sp>
    </p:spTree>
    <p:extLst>
      <p:ext uri="{BB962C8B-B14F-4D97-AF65-F5344CB8AC3E}">
        <p14:creationId xmlns:p14="http://schemas.microsoft.com/office/powerpoint/2010/main" val="1232863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831745" y="1184401"/>
            <a:ext cx="8063225" cy="4870959"/>
          </a:xfrm>
          <a:prstGeom prst="rect">
            <a:avLst/>
          </a:prstGeom>
        </p:spPr>
      </p:pic>
      <p:sp>
        <p:nvSpPr>
          <p:cNvPr id="41986" name="Title 2"/>
          <p:cNvSpPr>
            <a:spLocks noGrp="1"/>
          </p:cNvSpPr>
          <p:nvPr>
            <p:ph type="title"/>
          </p:nvPr>
        </p:nvSpPr>
        <p:spPr>
          <a:xfrm>
            <a:off x="1992000" y="468000"/>
            <a:ext cx="7272000" cy="716400"/>
          </a:xfrm>
        </p:spPr>
        <p:txBody>
          <a:bodyPr vert="horz" lIns="91440" tIns="45720" rIns="91440" bIns="45720" rtlCol="0" anchor="t" anchorCtr="0">
            <a:noAutofit/>
          </a:bodyPr>
          <a:lstStyle/>
          <a:p>
            <a:r>
              <a:rPr lang="en-CA" dirty="0">
                <a:latin typeface="Calibri" panose="020F0502020204030204" pitchFamily="34" charset="0"/>
              </a:rPr>
              <a:t>Construction</a:t>
            </a:r>
            <a:r>
              <a:rPr lang="en-CA" dirty="0"/>
              <a:t> Type - 1900</a:t>
            </a:r>
            <a:endParaRPr lang="en-US" dirty="0"/>
          </a:p>
        </p:txBody>
      </p:sp>
      <p:sp>
        <p:nvSpPr>
          <p:cNvPr id="3" name="Content Placeholder 2">
            <a:extLst>
              <a:ext uri="{FF2B5EF4-FFF2-40B4-BE49-F238E27FC236}">
                <a16:creationId xmlns:a16="http://schemas.microsoft.com/office/drawing/2014/main" id="{0D63BEDF-FDDD-4A73-97F7-6AFFA08CF1F2}"/>
              </a:ext>
            </a:extLst>
          </p:cNvPr>
          <p:cNvSpPr>
            <a:spLocks noGrp="1"/>
          </p:cNvSpPr>
          <p:nvPr>
            <p:ph idx="1"/>
          </p:nvPr>
        </p:nvSpPr>
        <p:spPr>
          <a:xfrm>
            <a:off x="1992001" y="4068653"/>
            <a:ext cx="5986037" cy="1828800"/>
          </a:xfrm>
        </p:spPr>
        <p:txBody>
          <a:bodyPr>
            <a:normAutofit fontScale="92500" lnSpcReduction="10000"/>
          </a:bodyPr>
          <a:lstStyle/>
          <a:p>
            <a:r>
              <a:rPr lang="en-US" dirty="0">
                <a:solidFill>
                  <a:schemeClr val="bg1">
                    <a:lumMod val="95000"/>
                  </a:schemeClr>
                </a:solidFill>
              </a:rPr>
              <a:t>St Ann’s Academy</a:t>
            </a:r>
          </a:p>
          <a:p>
            <a:r>
              <a:rPr lang="en-US" dirty="0">
                <a:solidFill>
                  <a:schemeClr val="bg1">
                    <a:lumMod val="95000"/>
                  </a:schemeClr>
                </a:solidFill>
              </a:rPr>
              <a:t>6 Storey Wood Frame</a:t>
            </a:r>
          </a:p>
          <a:p>
            <a:r>
              <a:rPr lang="en-US" dirty="0">
                <a:solidFill>
                  <a:schemeClr val="bg1">
                    <a:lumMod val="95000"/>
                  </a:schemeClr>
                </a:solidFill>
              </a:rPr>
              <a:t>Convent</a:t>
            </a:r>
          </a:p>
          <a:p>
            <a:r>
              <a:rPr lang="en-US" dirty="0">
                <a:solidFill>
                  <a:schemeClr val="bg1">
                    <a:lumMod val="95000"/>
                  </a:schemeClr>
                </a:solidFill>
              </a:rPr>
              <a:t>TB Treatment Facility and other health care uses</a:t>
            </a:r>
          </a:p>
          <a:p>
            <a:endParaRPr lang="en-CA" dirty="0"/>
          </a:p>
        </p:txBody>
      </p:sp>
      <p:sp>
        <p:nvSpPr>
          <p:cNvPr id="5" name="Slide Number Placeholder 3">
            <a:extLst>
              <a:ext uri="{FF2B5EF4-FFF2-40B4-BE49-F238E27FC236}">
                <a16:creationId xmlns:a16="http://schemas.microsoft.com/office/drawing/2014/main" id="{BCCBC9A9-E9B7-1EA3-BC98-9DBD3746C296}"/>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3</a:t>
            </a:fld>
            <a:endParaRPr lang="en-CA" sz="1400" dirty="0"/>
          </a:p>
        </p:txBody>
      </p:sp>
    </p:spTree>
    <p:extLst>
      <p:ext uri="{BB962C8B-B14F-4D97-AF65-F5344CB8AC3E}">
        <p14:creationId xmlns:p14="http://schemas.microsoft.com/office/powerpoint/2010/main" val="32248948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54C148B-2285-E09A-FD5B-1FA82A01AC04}"/>
              </a:ext>
            </a:extLst>
          </p:cNvPr>
          <p:cNvSpPr>
            <a:spLocks noGrp="1"/>
          </p:cNvSpPr>
          <p:nvPr>
            <p:ph idx="1"/>
          </p:nvPr>
        </p:nvSpPr>
        <p:spPr/>
        <p:txBody>
          <a:bodyPr>
            <a:normAutofit/>
          </a:bodyPr>
          <a:lstStyle/>
          <a:p>
            <a:pPr>
              <a:buClrTx/>
            </a:pPr>
            <a:r>
              <a:rPr lang="en-US" dirty="0"/>
              <a:t>100% Ceilings Exposed –  MT surfaces must be FSR 75</a:t>
            </a:r>
          </a:p>
          <a:p>
            <a:pPr>
              <a:buClrTx/>
            </a:pPr>
            <a:endParaRPr lang="en-US" dirty="0"/>
          </a:p>
          <a:p>
            <a:pPr>
              <a:buClrTx/>
            </a:pPr>
            <a:r>
              <a:rPr lang="en-US" dirty="0"/>
              <a:t>Maximum 12 Storeys (same as US) but why?</a:t>
            </a:r>
          </a:p>
          <a:p>
            <a:pPr>
              <a:buClrTx/>
            </a:pPr>
            <a:endParaRPr lang="en-US" dirty="0"/>
          </a:p>
          <a:p>
            <a:pPr>
              <a:buClrTx/>
            </a:pPr>
            <a:r>
              <a:rPr lang="en-US" dirty="0"/>
              <a:t>Walls Exposed if 4.5m apart, or facing one direction</a:t>
            </a:r>
          </a:p>
          <a:p>
            <a:pPr>
              <a:buClrTx/>
            </a:pPr>
            <a:endParaRPr lang="en-US" dirty="0"/>
          </a:p>
          <a:p>
            <a:pPr>
              <a:buClrTx/>
            </a:pPr>
            <a:r>
              <a:rPr lang="en-US" dirty="0"/>
              <a:t>These are highlight only. </a:t>
            </a:r>
          </a:p>
          <a:p>
            <a:endParaRPr lang="en-US" dirty="0"/>
          </a:p>
          <a:p>
            <a:endParaRPr lang="en-US" dirty="0"/>
          </a:p>
        </p:txBody>
      </p:sp>
      <p:sp>
        <p:nvSpPr>
          <p:cNvPr id="3" name="Title 2">
            <a:extLst>
              <a:ext uri="{FF2B5EF4-FFF2-40B4-BE49-F238E27FC236}">
                <a16:creationId xmlns:a16="http://schemas.microsoft.com/office/drawing/2014/main" id="{645F3420-8217-97EE-3FB4-DD5215D238D0}"/>
              </a:ext>
            </a:extLst>
          </p:cNvPr>
          <p:cNvSpPr>
            <a:spLocks noGrp="1"/>
          </p:cNvSpPr>
          <p:nvPr>
            <p:ph type="title"/>
          </p:nvPr>
        </p:nvSpPr>
        <p:spPr/>
        <p:txBody>
          <a:bodyPr/>
          <a:lstStyle/>
          <a:p>
            <a:r>
              <a:rPr lang="en-US" dirty="0">
                <a:latin typeface="Calibri" panose="020F0502020204030204" pitchFamily="34" charset="0"/>
              </a:rPr>
              <a:t>Change</a:t>
            </a:r>
            <a:r>
              <a:rPr lang="en-US" dirty="0"/>
              <a:t> </a:t>
            </a:r>
            <a:r>
              <a:rPr lang="en-US" dirty="0">
                <a:latin typeface="Calibri" panose="020F0502020204030204" pitchFamily="34" charset="0"/>
              </a:rPr>
              <a:t>2 – Encapsulation </a:t>
            </a:r>
            <a:r>
              <a:rPr lang="en-US" dirty="0">
                <a:latin typeface="Calibri" panose="020F0502020204030204" pitchFamily="34" charset="0"/>
                <a:sym typeface="Wingdings" panose="05000000000000000000" pitchFamily="2" charset="2"/>
              </a:rPr>
              <a:t> Exposed Timber</a:t>
            </a:r>
            <a:endParaRPr lang="en-US" dirty="0">
              <a:latin typeface="Calibri" panose="020F0502020204030204" pitchFamily="34" charset="0"/>
            </a:endParaRPr>
          </a:p>
        </p:txBody>
      </p:sp>
      <p:sp>
        <p:nvSpPr>
          <p:cNvPr id="4" name="Slide Number Placeholder 3">
            <a:extLst>
              <a:ext uri="{FF2B5EF4-FFF2-40B4-BE49-F238E27FC236}">
                <a16:creationId xmlns:a16="http://schemas.microsoft.com/office/drawing/2014/main" id="{E5FF8941-CECA-6434-3627-7B6AD7995481}"/>
              </a:ext>
            </a:extLst>
          </p:cNvPr>
          <p:cNvSpPr>
            <a:spLocks noGrp="1"/>
          </p:cNvSpPr>
          <p:nvPr>
            <p:ph type="sldNum" sz="quarter" idx="4"/>
          </p:nvPr>
        </p:nvSpPr>
        <p:spPr/>
        <p:txBody>
          <a:bodyPr/>
          <a:lstStyle/>
          <a:p>
            <a:pPr algn="ctr" eaLnBrk="1" hangingPunct="1"/>
            <a:fld id="{1D3E3211-9D3B-476D-82AC-30160351FB88}" type="slidenum">
              <a:rPr lang="en-CA" sz="1400" smtClean="0"/>
              <a:pPr algn="ctr" eaLnBrk="1" hangingPunct="1"/>
              <a:t>30</a:t>
            </a:fld>
            <a:endParaRPr lang="en-CA" sz="1400" dirty="0"/>
          </a:p>
        </p:txBody>
      </p:sp>
      <p:pic>
        <p:nvPicPr>
          <p:cNvPr id="6" name="Picture 5">
            <a:extLst>
              <a:ext uri="{FF2B5EF4-FFF2-40B4-BE49-F238E27FC236}">
                <a16:creationId xmlns:a16="http://schemas.microsoft.com/office/drawing/2014/main" id="{2493E2A9-8883-863D-E42D-9B3C7513DD29}"/>
              </a:ext>
            </a:extLst>
          </p:cNvPr>
          <p:cNvPicPr>
            <a:picLocks noChangeAspect="1"/>
          </p:cNvPicPr>
          <p:nvPr/>
        </p:nvPicPr>
        <p:blipFill>
          <a:blip r:embed="rId3"/>
          <a:stretch>
            <a:fillRect/>
          </a:stretch>
        </p:blipFill>
        <p:spPr>
          <a:xfrm>
            <a:off x="6439638" y="3784383"/>
            <a:ext cx="4708806" cy="2531486"/>
          </a:xfrm>
          <a:prstGeom prst="rect">
            <a:avLst/>
          </a:prstGeom>
        </p:spPr>
      </p:pic>
    </p:spTree>
    <p:extLst>
      <p:ext uri="{BB962C8B-B14F-4D97-AF65-F5344CB8AC3E}">
        <p14:creationId xmlns:p14="http://schemas.microsoft.com/office/powerpoint/2010/main" val="37887576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15113E-8B1C-43AD-8B77-209CD452A2A0}"/>
              </a:ext>
            </a:extLst>
          </p:cNvPr>
          <p:cNvSpPr>
            <a:spLocks noGrp="1"/>
          </p:cNvSpPr>
          <p:nvPr>
            <p:ph type="title"/>
          </p:nvPr>
        </p:nvSpPr>
        <p:spPr>
          <a:xfrm>
            <a:off x="838200" y="323180"/>
            <a:ext cx="10515600" cy="1325563"/>
          </a:xfrm>
        </p:spPr>
        <p:txBody>
          <a:bodyPr>
            <a:normAutofit/>
          </a:bodyPr>
          <a:lstStyle/>
          <a:p>
            <a:r>
              <a:rPr lang="en-US" dirty="0">
                <a:latin typeface="Calibri" panose="020F0502020204030204" pitchFamily="34" charset="0"/>
              </a:rPr>
              <a:t>Based</a:t>
            </a:r>
            <a:r>
              <a:rPr lang="en-US" sz="4000" dirty="0">
                <a:latin typeface="Arial" panose="020B0604020202020204" pitchFamily="34" charset="0"/>
                <a:cs typeface="Arial" panose="020B0604020202020204" pitchFamily="34" charset="0"/>
              </a:rPr>
              <a:t> </a:t>
            </a:r>
            <a:r>
              <a:rPr lang="en-US" dirty="0">
                <a:latin typeface="Calibri" panose="020F0502020204030204" pitchFamily="34" charset="0"/>
              </a:rPr>
              <a:t>on NRC Fire Tests</a:t>
            </a:r>
            <a:endParaRPr lang="en-CA" dirty="0">
              <a:latin typeface="Calibri" panose="020F0502020204030204" pitchFamily="34" charset="0"/>
            </a:endParaRPr>
          </a:p>
        </p:txBody>
      </p:sp>
      <p:sp>
        <p:nvSpPr>
          <p:cNvPr id="4" name="Content Placeholder 3">
            <a:extLst>
              <a:ext uri="{FF2B5EF4-FFF2-40B4-BE49-F238E27FC236}">
                <a16:creationId xmlns:a16="http://schemas.microsoft.com/office/drawing/2014/main" id="{7A8E4796-694D-4056-ACE6-227A73150E46}"/>
              </a:ext>
            </a:extLst>
          </p:cNvPr>
          <p:cNvSpPr>
            <a:spLocks noGrp="1"/>
          </p:cNvSpPr>
          <p:nvPr>
            <p:ph idx="1"/>
          </p:nvPr>
        </p:nvSpPr>
        <p:spPr/>
        <p:txBody>
          <a:bodyPr/>
          <a:lstStyle/>
          <a:p>
            <a:pPr marL="571500" indent="-457200" algn="just">
              <a:buClrTx/>
              <a:buFont typeface="Wingdings" panose="05000000000000000000" pitchFamily="2" charset="2"/>
              <a:buChar char="§"/>
            </a:pPr>
            <a:r>
              <a:rPr lang="en-US" dirty="0">
                <a:latin typeface="Arial" panose="020B0604020202020204" pitchFamily="34" charset="0"/>
                <a:cs typeface="Arial" panose="020B0604020202020204" pitchFamily="34" charset="0"/>
              </a:rPr>
              <a:t>NRC CLT Tests Green is ‘exposed timber’</a:t>
            </a:r>
          </a:p>
          <a:p>
            <a:pPr marL="571500" indent="-457200" algn="just">
              <a:buClrTx/>
              <a:buFont typeface="Wingdings" panose="05000000000000000000" pitchFamily="2" charset="2"/>
              <a:buChar char="§"/>
            </a:pPr>
            <a:endParaRPr lang="en-US" dirty="0">
              <a:latin typeface="Arial" panose="020B0604020202020204" pitchFamily="34" charset="0"/>
              <a:cs typeface="Arial" panose="020B0604020202020204" pitchFamily="34" charset="0"/>
            </a:endParaRPr>
          </a:p>
          <a:p>
            <a:pPr marL="571500" indent="-457200" algn="just">
              <a:buClrTx/>
              <a:buFont typeface="Wingdings" panose="05000000000000000000" pitchFamily="2" charset="2"/>
              <a:buChar char="§"/>
            </a:pPr>
            <a:endParaRPr lang="en-US" dirty="0">
              <a:latin typeface="Arial" panose="020B0604020202020204" pitchFamily="34" charset="0"/>
              <a:cs typeface="Arial" panose="020B0604020202020204" pitchFamily="34" charset="0"/>
            </a:endParaRPr>
          </a:p>
          <a:p>
            <a:pPr marL="571500" indent="-457200" algn="just">
              <a:buClrTx/>
              <a:buFont typeface="Wingdings" panose="05000000000000000000" pitchFamily="2" charset="2"/>
              <a:buChar char="§"/>
            </a:pPr>
            <a:endParaRPr lang="en-US" dirty="0">
              <a:latin typeface="Arial" panose="020B0604020202020204" pitchFamily="34" charset="0"/>
              <a:cs typeface="Arial" panose="020B0604020202020204" pitchFamily="34" charset="0"/>
            </a:endParaRPr>
          </a:p>
          <a:p>
            <a:pPr marL="571500" indent="-457200" algn="just">
              <a:buClrTx/>
              <a:buFont typeface="Wingdings" panose="05000000000000000000" pitchFamily="2" charset="2"/>
              <a:buChar char="§"/>
            </a:pPr>
            <a:endParaRPr lang="en-US" dirty="0">
              <a:latin typeface="Arial" panose="020B0604020202020204" pitchFamily="34" charset="0"/>
              <a:cs typeface="Arial" panose="020B0604020202020204" pitchFamily="34" charset="0"/>
            </a:endParaRPr>
          </a:p>
          <a:p>
            <a:pPr marL="571500" indent="-457200" algn="just">
              <a:buClrTx/>
              <a:buFont typeface="Wingdings" panose="05000000000000000000" pitchFamily="2" charset="2"/>
              <a:buChar char="§"/>
            </a:pPr>
            <a:endParaRPr lang="en-US" dirty="0">
              <a:latin typeface="Arial" panose="020B0604020202020204" pitchFamily="34" charset="0"/>
              <a:cs typeface="Arial" panose="020B0604020202020204" pitchFamily="34" charset="0"/>
            </a:endParaRPr>
          </a:p>
          <a:p>
            <a:pPr marL="571500" indent="-457200" algn="just">
              <a:buClrTx/>
              <a:buFont typeface="Wingdings" panose="05000000000000000000" pitchFamily="2" charset="2"/>
              <a:buChar char="§"/>
            </a:pPr>
            <a:endParaRPr lang="en-US" dirty="0">
              <a:latin typeface="Arial" panose="020B0604020202020204" pitchFamily="34" charset="0"/>
              <a:cs typeface="Arial" panose="020B0604020202020204" pitchFamily="34" charset="0"/>
            </a:endParaRPr>
          </a:p>
          <a:p>
            <a:pPr marL="571500" indent="-457200" algn="just">
              <a:buClrTx/>
              <a:buFont typeface="Wingdings" panose="05000000000000000000" pitchFamily="2" charset="2"/>
              <a:buChar char="§"/>
            </a:pPr>
            <a:endParaRPr lang="en-US" dirty="0">
              <a:latin typeface="Arial" panose="020B0604020202020204" pitchFamily="34" charset="0"/>
              <a:cs typeface="Arial" panose="020B0604020202020204" pitchFamily="34" charset="0"/>
            </a:endParaRPr>
          </a:p>
          <a:p>
            <a:pPr marL="571500" indent="-457200" algn="just">
              <a:buClrTx/>
              <a:buFont typeface="Wingdings" panose="05000000000000000000" pitchFamily="2" charset="2"/>
              <a:buChar char="§"/>
            </a:pPr>
            <a:endParaRPr lang="en-US"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31654C0A-12E4-CF7B-2A2E-49E46B77FAA5}"/>
              </a:ext>
            </a:extLst>
          </p:cNvPr>
          <p:cNvPicPr>
            <a:picLocks noChangeAspect="1"/>
          </p:cNvPicPr>
          <p:nvPr/>
        </p:nvPicPr>
        <p:blipFill>
          <a:blip r:embed="rId3"/>
          <a:stretch>
            <a:fillRect/>
          </a:stretch>
        </p:blipFill>
        <p:spPr>
          <a:xfrm>
            <a:off x="862650" y="2744740"/>
            <a:ext cx="9653899" cy="2956729"/>
          </a:xfrm>
          <a:prstGeom prst="rect">
            <a:avLst/>
          </a:prstGeom>
        </p:spPr>
      </p:pic>
      <p:graphicFrame>
        <p:nvGraphicFramePr>
          <p:cNvPr id="5" name="Table 4">
            <a:extLst>
              <a:ext uri="{FF2B5EF4-FFF2-40B4-BE49-F238E27FC236}">
                <a16:creationId xmlns:a16="http://schemas.microsoft.com/office/drawing/2014/main" id="{DFE32DA2-F330-4D30-819D-576E1B121629}"/>
              </a:ext>
            </a:extLst>
          </p:cNvPr>
          <p:cNvGraphicFramePr>
            <a:graphicFrameLocks noGrp="1"/>
          </p:cNvGraphicFramePr>
          <p:nvPr/>
        </p:nvGraphicFramePr>
        <p:xfrm>
          <a:off x="911423" y="5701122"/>
          <a:ext cx="9605125" cy="640080"/>
        </p:xfrm>
        <a:graphic>
          <a:graphicData uri="http://schemas.openxmlformats.org/drawingml/2006/table">
            <a:tbl>
              <a:tblPr firstRow="1" bandRow="1">
                <a:tableStyleId>{5C22544A-7EE6-4342-B048-85BDC9FD1C3A}</a:tableStyleId>
              </a:tblPr>
              <a:tblGrid>
                <a:gridCol w="1921025">
                  <a:extLst>
                    <a:ext uri="{9D8B030D-6E8A-4147-A177-3AD203B41FA5}">
                      <a16:colId xmlns:a16="http://schemas.microsoft.com/office/drawing/2014/main" val="2041331191"/>
                    </a:ext>
                  </a:extLst>
                </a:gridCol>
                <a:gridCol w="1921025">
                  <a:extLst>
                    <a:ext uri="{9D8B030D-6E8A-4147-A177-3AD203B41FA5}">
                      <a16:colId xmlns:a16="http://schemas.microsoft.com/office/drawing/2014/main" val="2460277971"/>
                    </a:ext>
                  </a:extLst>
                </a:gridCol>
                <a:gridCol w="1921025">
                  <a:extLst>
                    <a:ext uri="{9D8B030D-6E8A-4147-A177-3AD203B41FA5}">
                      <a16:colId xmlns:a16="http://schemas.microsoft.com/office/drawing/2014/main" val="2576700570"/>
                    </a:ext>
                  </a:extLst>
                </a:gridCol>
                <a:gridCol w="1921025">
                  <a:extLst>
                    <a:ext uri="{9D8B030D-6E8A-4147-A177-3AD203B41FA5}">
                      <a16:colId xmlns:a16="http://schemas.microsoft.com/office/drawing/2014/main" val="4015569782"/>
                    </a:ext>
                  </a:extLst>
                </a:gridCol>
                <a:gridCol w="1921025">
                  <a:extLst>
                    <a:ext uri="{9D8B030D-6E8A-4147-A177-3AD203B41FA5}">
                      <a16:colId xmlns:a16="http://schemas.microsoft.com/office/drawing/2014/main" val="3093648168"/>
                    </a:ext>
                  </a:extLst>
                </a:gridCol>
              </a:tblGrid>
              <a:tr h="370840">
                <a:tc>
                  <a:txBody>
                    <a:bodyPr/>
                    <a:lstStyle/>
                    <a:p>
                      <a:r>
                        <a:rPr lang="en-CA" dirty="0"/>
                        <a:t>Fire dies out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Fire dies out</a:t>
                      </a:r>
                    </a:p>
                    <a:p>
                      <a:endParaRPr lang="en-C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Fire dies out</a:t>
                      </a:r>
                    </a:p>
                    <a:p>
                      <a:endParaRPr lang="en-C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Fire dies out</a:t>
                      </a:r>
                    </a:p>
                    <a:p>
                      <a:endParaRPr lang="en-CA" dirty="0"/>
                    </a:p>
                  </a:txBody>
                  <a:tcPr/>
                </a:tc>
                <a:tc>
                  <a:txBody>
                    <a:bodyPr/>
                    <a:lstStyle/>
                    <a:p>
                      <a:r>
                        <a:rPr lang="en-CA" dirty="0">
                          <a:solidFill>
                            <a:srgbClr val="FF0000"/>
                          </a:solidFill>
                        </a:rPr>
                        <a:t>Fire REGROWS</a:t>
                      </a:r>
                    </a:p>
                  </a:txBody>
                  <a:tcPr/>
                </a:tc>
                <a:extLst>
                  <a:ext uri="{0D108BD9-81ED-4DB2-BD59-A6C34878D82A}">
                    <a16:rowId xmlns:a16="http://schemas.microsoft.com/office/drawing/2014/main" val="872927094"/>
                  </a:ext>
                </a:extLst>
              </a:tr>
            </a:tbl>
          </a:graphicData>
        </a:graphic>
      </p:graphicFrame>
      <p:sp>
        <p:nvSpPr>
          <p:cNvPr id="6" name="Slide Number Placeholder 3">
            <a:extLst>
              <a:ext uri="{FF2B5EF4-FFF2-40B4-BE49-F238E27FC236}">
                <a16:creationId xmlns:a16="http://schemas.microsoft.com/office/drawing/2014/main" id="{DB8FC5DD-6A55-D4D0-B740-6ED8B18E1E28}"/>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31</a:t>
            </a:fld>
            <a:endParaRPr lang="en-CA" sz="1400" dirty="0"/>
          </a:p>
        </p:txBody>
      </p:sp>
    </p:spTree>
    <p:extLst>
      <p:ext uri="{BB962C8B-B14F-4D97-AF65-F5344CB8AC3E}">
        <p14:creationId xmlns:p14="http://schemas.microsoft.com/office/powerpoint/2010/main" val="19623536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54C148B-2285-E09A-FD5B-1FA82A01AC04}"/>
              </a:ext>
            </a:extLst>
          </p:cNvPr>
          <p:cNvSpPr>
            <a:spLocks noGrp="1"/>
          </p:cNvSpPr>
          <p:nvPr>
            <p:ph idx="1"/>
          </p:nvPr>
        </p:nvSpPr>
        <p:spPr/>
        <p:txBody>
          <a:bodyPr>
            <a:normAutofit/>
          </a:bodyPr>
          <a:lstStyle/>
          <a:p>
            <a:pPr>
              <a:buClrTx/>
            </a:pPr>
            <a:r>
              <a:rPr lang="en-CA" dirty="0"/>
              <a:t>Block or firestop all openings to keep fire to one floor during construction</a:t>
            </a:r>
          </a:p>
          <a:p>
            <a:pPr lvl="1">
              <a:buClrTx/>
              <a:buFont typeface="Calibri" panose="020F0502020204030204" pitchFamily="34" charset="0"/>
              <a:buChar char="–"/>
            </a:pPr>
            <a:r>
              <a:rPr lang="en-CA" dirty="0"/>
              <a:t>Penetrations</a:t>
            </a:r>
          </a:p>
          <a:p>
            <a:pPr lvl="1">
              <a:buClrTx/>
              <a:buFont typeface="Calibri" panose="020F0502020204030204" pitchFamily="34" charset="0"/>
              <a:buChar char="–"/>
            </a:pPr>
            <a:r>
              <a:rPr lang="en-CA" dirty="0"/>
              <a:t>Slab edge</a:t>
            </a:r>
          </a:p>
          <a:p>
            <a:endParaRPr lang="en-CA" dirty="0"/>
          </a:p>
          <a:p>
            <a:pPr>
              <a:buClrTx/>
            </a:pPr>
            <a:r>
              <a:rPr lang="en-CA" dirty="0"/>
              <a:t>Protected exits during construction</a:t>
            </a:r>
          </a:p>
          <a:p>
            <a:pPr>
              <a:buClrTx/>
            </a:pPr>
            <a:endParaRPr lang="en-CA" dirty="0"/>
          </a:p>
          <a:p>
            <a:pPr>
              <a:buClrTx/>
            </a:pPr>
            <a:r>
              <a:rPr lang="en-CA" dirty="0"/>
              <a:t>Charged hoses on site</a:t>
            </a:r>
          </a:p>
        </p:txBody>
      </p:sp>
      <p:sp>
        <p:nvSpPr>
          <p:cNvPr id="3" name="Title 2">
            <a:extLst>
              <a:ext uri="{FF2B5EF4-FFF2-40B4-BE49-F238E27FC236}">
                <a16:creationId xmlns:a16="http://schemas.microsoft.com/office/drawing/2014/main" id="{645F3420-8217-97EE-3FB4-DD5215D238D0}"/>
              </a:ext>
            </a:extLst>
          </p:cNvPr>
          <p:cNvSpPr>
            <a:spLocks noGrp="1"/>
          </p:cNvSpPr>
          <p:nvPr>
            <p:ph type="title"/>
          </p:nvPr>
        </p:nvSpPr>
        <p:spPr/>
        <p:txBody>
          <a:bodyPr/>
          <a:lstStyle/>
          <a:p>
            <a:r>
              <a:rPr lang="en-US" dirty="0">
                <a:latin typeface="Calibri" panose="020F0502020204030204" pitchFamily="34" charset="0"/>
              </a:rPr>
              <a:t>It must be buildable – Moisture Control</a:t>
            </a:r>
            <a:br>
              <a:rPr lang="en-US" dirty="0">
                <a:latin typeface="Calibri" panose="020F0502020204030204" pitchFamily="34" charset="0"/>
              </a:rPr>
            </a:br>
            <a:r>
              <a:rPr lang="en-US" dirty="0">
                <a:latin typeface="Calibri" panose="020F0502020204030204" pitchFamily="34" charset="0"/>
              </a:rPr>
              <a:t>Options to  ‘Encapsulate as you go</a:t>
            </a:r>
          </a:p>
        </p:txBody>
      </p:sp>
      <p:pic>
        <p:nvPicPr>
          <p:cNvPr id="7" name="Content Placeholder 5">
            <a:extLst>
              <a:ext uri="{FF2B5EF4-FFF2-40B4-BE49-F238E27FC236}">
                <a16:creationId xmlns:a16="http://schemas.microsoft.com/office/drawing/2014/main" id="{851DCB45-A6E5-4F86-A7C3-A01914559A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3177" y="1600200"/>
            <a:ext cx="4967053" cy="4469710"/>
          </a:xfrm>
          <a:prstGeom prst="rect">
            <a:avLst/>
          </a:prstGeom>
        </p:spPr>
      </p:pic>
      <p:grpSp>
        <p:nvGrpSpPr>
          <p:cNvPr id="10" name="Group 9">
            <a:extLst>
              <a:ext uri="{FF2B5EF4-FFF2-40B4-BE49-F238E27FC236}">
                <a16:creationId xmlns:a16="http://schemas.microsoft.com/office/drawing/2014/main" id="{E5AEBBF5-3B87-C93C-FD76-ED97BCD66659}"/>
              </a:ext>
            </a:extLst>
          </p:cNvPr>
          <p:cNvGrpSpPr/>
          <p:nvPr/>
        </p:nvGrpSpPr>
        <p:grpSpPr>
          <a:xfrm>
            <a:off x="6641715" y="2071440"/>
            <a:ext cx="4318200" cy="3858120"/>
            <a:chOff x="3276435" y="1961955"/>
            <a:chExt cx="4318200" cy="3858120"/>
          </a:xfrm>
        </p:grpSpPr>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A3846EF2-B871-CDB5-D744-85AB7AB04861}"/>
                    </a:ext>
                  </a:extLst>
                </p14:cNvPr>
                <p14:cNvContentPartPr/>
                <p14:nvPr/>
              </p14:nvContentPartPr>
              <p14:xfrm>
                <a:off x="3276435" y="1961955"/>
                <a:ext cx="4318200" cy="3618000"/>
              </p14:xfrm>
            </p:contentPart>
          </mc:Choice>
          <mc:Fallback xmlns="">
            <p:pic>
              <p:nvPicPr>
                <p:cNvPr id="8" name="Ink 7">
                  <a:extLst>
                    <a:ext uri="{FF2B5EF4-FFF2-40B4-BE49-F238E27FC236}">
                      <a16:creationId xmlns:a16="http://schemas.microsoft.com/office/drawing/2014/main" id="{A3846EF2-B871-CDB5-D744-85AB7AB04861}"/>
                    </a:ext>
                  </a:extLst>
                </p:cNvPr>
                <p:cNvPicPr/>
                <p:nvPr/>
              </p:nvPicPr>
              <p:blipFill>
                <a:blip r:embed="rId5"/>
                <a:stretch>
                  <a:fillRect/>
                </a:stretch>
              </p:blipFill>
              <p:spPr>
                <a:xfrm>
                  <a:off x="3213440" y="1898955"/>
                  <a:ext cx="4443830" cy="3743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05ABDBC3-ADAD-9686-653A-F6C5A85616B5}"/>
                    </a:ext>
                  </a:extLst>
                </p14:cNvPr>
                <p14:cNvContentPartPr/>
                <p14:nvPr/>
              </p14:nvContentPartPr>
              <p14:xfrm>
                <a:off x="3466875" y="1965555"/>
                <a:ext cx="4086720" cy="3854520"/>
              </p14:xfrm>
            </p:contentPart>
          </mc:Choice>
          <mc:Fallback xmlns="">
            <p:pic>
              <p:nvPicPr>
                <p:cNvPr id="9" name="Ink 8">
                  <a:extLst>
                    <a:ext uri="{FF2B5EF4-FFF2-40B4-BE49-F238E27FC236}">
                      <a16:creationId xmlns:a16="http://schemas.microsoft.com/office/drawing/2014/main" id="{05ABDBC3-ADAD-9686-653A-F6C5A85616B5}"/>
                    </a:ext>
                  </a:extLst>
                </p:cNvPr>
                <p:cNvPicPr/>
                <p:nvPr/>
              </p:nvPicPr>
              <p:blipFill>
                <a:blip r:embed="rId7"/>
                <a:stretch>
                  <a:fillRect/>
                </a:stretch>
              </p:blipFill>
              <p:spPr>
                <a:xfrm>
                  <a:off x="3403875" y="1902555"/>
                  <a:ext cx="4212360" cy="3980160"/>
                </a:xfrm>
                <a:prstGeom prst="rect">
                  <a:avLst/>
                </a:prstGeom>
              </p:spPr>
            </p:pic>
          </mc:Fallback>
        </mc:AlternateContent>
      </p:grpSp>
      <p:sp>
        <p:nvSpPr>
          <p:cNvPr id="5" name="Slide Number Placeholder 3">
            <a:extLst>
              <a:ext uri="{FF2B5EF4-FFF2-40B4-BE49-F238E27FC236}">
                <a16:creationId xmlns:a16="http://schemas.microsoft.com/office/drawing/2014/main" id="{7319E46B-C7EE-A309-4A51-2DFDDD3BF6B3}"/>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32</a:t>
            </a:fld>
            <a:endParaRPr lang="en-CA" sz="1400" dirty="0"/>
          </a:p>
        </p:txBody>
      </p:sp>
    </p:spTree>
    <p:extLst>
      <p:ext uri="{BB962C8B-B14F-4D97-AF65-F5344CB8AC3E}">
        <p14:creationId xmlns:p14="http://schemas.microsoft.com/office/powerpoint/2010/main" val="17146503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A4B9664-1DDC-A4A6-E993-046A47FED58C}"/>
              </a:ext>
            </a:extLst>
          </p:cNvPr>
          <p:cNvSpPr>
            <a:spLocks noGrp="1"/>
          </p:cNvSpPr>
          <p:nvPr>
            <p:ph idx="1"/>
          </p:nvPr>
        </p:nvSpPr>
        <p:spPr/>
        <p:txBody>
          <a:bodyPr>
            <a:normAutofit/>
          </a:bodyPr>
          <a:lstStyle/>
          <a:p>
            <a:pPr>
              <a:buClrTx/>
            </a:pPr>
            <a:r>
              <a:rPr lang="en-CA" dirty="0"/>
              <a:t>UBC Tallwood House Design limited to 18 by aircraft and planning (view) considerations.</a:t>
            </a:r>
          </a:p>
          <a:p>
            <a:endParaRPr lang="en-CA" dirty="0"/>
          </a:p>
          <a:p>
            <a:pPr marL="0" indent="0">
              <a:buNone/>
            </a:pPr>
            <a:r>
              <a:rPr lang="en-CA" dirty="0"/>
              <a:t>IBC (US) at 18 is based on UBC 18 storeys. </a:t>
            </a:r>
          </a:p>
          <a:p>
            <a:endParaRPr lang="en-CA" dirty="0"/>
          </a:p>
          <a:p>
            <a:pPr>
              <a:buClrTx/>
            </a:pPr>
            <a:r>
              <a:rPr lang="en-CA" dirty="0"/>
              <a:t>THEREFORE - All US Codes regarding FIRE SAFETY are limited by UBC Planning and Aircraft considerations?</a:t>
            </a:r>
          </a:p>
          <a:p>
            <a:pPr>
              <a:buClrTx/>
            </a:pPr>
            <a:endParaRPr lang="en-CA" dirty="0"/>
          </a:p>
          <a:p>
            <a:pPr>
              <a:buClrTx/>
            </a:pPr>
            <a:r>
              <a:rPr lang="en-CA" dirty="0"/>
              <a:t>Does this make sense?</a:t>
            </a:r>
          </a:p>
          <a:p>
            <a:endParaRPr lang="en-CA" dirty="0"/>
          </a:p>
        </p:txBody>
      </p:sp>
      <p:sp>
        <p:nvSpPr>
          <p:cNvPr id="3" name="Title 2">
            <a:extLst>
              <a:ext uri="{FF2B5EF4-FFF2-40B4-BE49-F238E27FC236}">
                <a16:creationId xmlns:a16="http://schemas.microsoft.com/office/drawing/2014/main" id="{4F559280-5D26-B162-5B3E-BE733AD30107}"/>
              </a:ext>
            </a:extLst>
          </p:cNvPr>
          <p:cNvSpPr>
            <a:spLocks noGrp="1"/>
          </p:cNvSpPr>
          <p:nvPr>
            <p:ph type="title"/>
          </p:nvPr>
        </p:nvSpPr>
        <p:spPr/>
        <p:txBody>
          <a:bodyPr/>
          <a:lstStyle/>
          <a:p>
            <a:r>
              <a:rPr lang="en-CA" dirty="0">
                <a:latin typeface="Calibri" panose="020F0502020204030204" pitchFamily="34" charset="0"/>
              </a:rPr>
              <a:t>Why</a:t>
            </a:r>
            <a:r>
              <a:rPr lang="en-CA" dirty="0"/>
              <a:t> </a:t>
            </a:r>
            <a:r>
              <a:rPr lang="en-CA" dirty="0">
                <a:latin typeface="Calibri" panose="020F0502020204030204" pitchFamily="34" charset="0"/>
              </a:rPr>
              <a:t>18</a:t>
            </a:r>
            <a:r>
              <a:rPr lang="en-CA" dirty="0"/>
              <a:t> </a:t>
            </a:r>
            <a:r>
              <a:rPr lang="en-CA" dirty="0">
                <a:latin typeface="Calibri" panose="020F0502020204030204" pitchFamily="34" charset="0"/>
              </a:rPr>
              <a:t>Storeys</a:t>
            </a:r>
          </a:p>
        </p:txBody>
      </p:sp>
      <p:sp>
        <p:nvSpPr>
          <p:cNvPr id="4" name="Slide Number Placeholder 3">
            <a:extLst>
              <a:ext uri="{FF2B5EF4-FFF2-40B4-BE49-F238E27FC236}">
                <a16:creationId xmlns:a16="http://schemas.microsoft.com/office/drawing/2014/main" id="{14469E38-9312-29E8-2270-E54DFD069D3B}"/>
              </a:ext>
            </a:extLst>
          </p:cNvPr>
          <p:cNvSpPr>
            <a:spLocks noGrp="1"/>
          </p:cNvSpPr>
          <p:nvPr>
            <p:ph type="sldNum" sz="quarter" idx="4"/>
          </p:nvPr>
        </p:nvSpPr>
        <p:spPr/>
        <p:txBody>
          <a:bodyPr/>
          <a:lstStyle/>
          <a:p>
            <a:pPr algn="ctr" eaLnBrk="1" hangingPunct="1"/>
            <a:fld id="{1D3E3211-9D3B-476D-82AC-30160351FB88}" type="slidenum">
              <a:rPr lang="en-CA" sz="1400" smtClean="0"/>
              <a:pPr algn="ctr" eaLnBrk="1" hangingPunct="1"/>
              <a:t>33</a:t>
            </a:fld>
            <a:endParaRPr lang="en-CA" sz="1400" dirty="0"/>
          </a:p>
        </p:txBody>
      </p:sp>
    </p:spTree>
    <p:extLst>
      <p:ext uri="{BB962C8B-B14F-4D97-AF65-F5344CB8AC3E}">
        <p14:creationId xmlns:p14="http://schemas.microsoft.com/office/powerpoint/2010/main" val="22497476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15113E-8B1C-43AD-8B77-209CD452A2A0}"/>
              </a:ext>
            </a:extLst>
          </p:cNvPr>
          <p:cNvSpPr>
            <a:spLocks noGrp="1"/>
          </p:cNvSpPr>
          <p:nvPr>
            <p:ph type="title"/>
          </p:nvPr>
        </p:nvSpPr>
        <p:spPr>
          <a:xfrm>
            <a:off x="838200" y="323180"/>
            <a:ext cx="10515600" cy="1325563"/>
          </a:xfrm>
        </p:spPr>
        <p:txBody>
          <a:bodyPr>
            <a:normAutofit/>
          </a:bodyPr>
          <a:lstStyle/>
          <a:p>
            <a:r>
              <a:rPr lang="en-US" dirty="0">
                <a:latin typeface="Calibri" panose="020F0502020204030204" pitchFamily="34" charset="0"/>
              </a:rPr>
              <a:t>M5</a:t>
            </a:r>
            <a:r>
              <a:rPr lang="en-US" sz="4000" dirty="0">
                <a:latin typeface="Arial" panose="020B0604020202020204" pitchFamily="34" charset="0"/>
                <a:cs typeface="Arial" panose="020B0604020202020204" pitchFamily="34" charset="0"/>
              </a:rPr>
              <a:t> </a:t>
            </a:r>
            <a:r>
              <a:rPr lang="en-US" dirty="0">
                <a:latin typeface="Calibri" panose="020F0502020204030204" pitchFamily="34" charset="0"/>
              </a:rPr>
              <a:t>Project Overview</a:t>
            </a:r>
            <a:endParaRPr lang="en-CA" dirty="0">
              <a:latin typeface="Calibri" panose="020F0502020204030204" pitchFamily="34" charset="0"/>
            </a:endParaRPr>
          </a:p>
        </p:txBody>
      </p:sp>
      <p:sp>
        <p:nvSpPr>
          <p:cNvPr id="4" name="Content Placeholder 3">
            <a:extLst>
              <a:ext uri="{FF2B5EF4-FFF2-40B4-BE49-F238E27FC236}">
                <a16:creationId xmlns:a16="http://schemas.microsoft.com/office/drawing/2014/main" id="{7A8E4796-694D-4056-ACE6-227A73150E46}"/>
              </a:ext>
            </a:extLst>
          </p:cNvPr>
          <p:cNvSpPr>
            <a:spLocks noGrp="1"/>
          </p:cNvSpPr>
          <p:nvPr>
            <p:ph idx="1"/>
          </p:nvPr>
        </p:nvSpPr>
        <p:spPr>
          <a:xfrm>
            <a:off x="477472" y="1573955"/>
            <a:ext cx="5755547" cy="5074674"/>
          </a:xfrm>
        </p:spPr>
        <p:txBody>
          <a:bodyPr>
            <a:normAutofit/>
          </a:bodyPr>
          <a:lstStyle/>
          <a:p>
            <a:pPr marL="457200" indent="-342900">
              <a:buClrTx/>
              <a:buFont typeface="Wingdings" panose="05000000000000000000" pitchFamily="2" charset="2"/>
              <a:buChar char="§"/>
            </a:pPr>
            <a:r>
              <a:rPr lang="en-US" sz="2000" dirty="0">
                <a:cs typeface="Arial" panose="020B0604020202020204" pitchFamily="34" charset="0"/>
              </a:rPr>
              <a:t>First of several projected tall wood projects</a:t>
            </a:r>
          </a:p>
          <a:p>
            <a:pPr marL="457200" indent="-342900">
              <a:buClrTx/>
              <a:buFont typeface="Wingdings" panose="05000000000000000000" pitchFamily="2" charset="2"/>
              <a:buChar char="§"/>
            </a:pPr>
            <a:r>
              <a:rPr lang="en-US" sz="2000" dirty="0">
                <a:cs typeface="Arial" panose="020B0604020202020204" pitchFamily="34" charset="0"/>
              </a:rPr>
              <a:t>26-storey, 579m</a:t>
            </a:r>
            <a:r>
              <a:rPr lang="en-US" sz="2000" baseline="30000" dirty="0">
                <a:cs typeface="Arial" panose="020B0604020202020204" pitchFamily="34" charset="0"/>
              </a:rPr>
              <a:t>2</a:t>
            </a:r>
            <a:endParaRPr lang="en-US" sz="2000" dirty="0">
              <a:cs typeface="Arial" panose="020B0604020202020204" pitchFamily="34" charset="0"/>
            </a:endParaRPr>
          </a:p>
          <a:p>
            <a:pPr marL="457200" indent="-342900">
              <a:buClrTx/>
              <a:buFont typeface="Wingdings" panose="05000000000000000000" pitchFamily="2" charset="2"/>
              <a:buChar char="§"/>
            </a:pPr>
            <a:r>
              <a:rPr lang="en-US" sz="2000" dirty="0">
                <a:cs typeface="Arial" panose="020B0604020202020204" pitchFamily="34" charset="0"/>
              </a:rPr>
              <a:t>2h FRR structure</a:t>
            </a:r>
          </a:p>
          <a:p>
            <a:pPr marL="457200" indent="-342900">
              <a:buClrTx/>
              <a:buFont typeface="Wingdings" panose="05000000000000000000" pitchFamily="2" charset="2"/>
              <a:buChar char="§"/>
            </a:pPr>
            <a:r>
              <a:rPr lang="en-CA" sz="2000" dirty="0">
                <a:cs typeface="Arial" panose="020B0604020202020204" pitchFamily="34" charset="0"/>
              </a:rPr>
              <a:t>Concrete core</a:t>
            </a:r>
          </a:p>
          <a:p>
            <a:pPr marL="457200" indent="-342900">
              <a:buClrTx/>
              <a:buFont typeface="Wingdings" panose="05000000000000000000" pitchFamily="2" charset="2"/>
              <a:buChar char="§"/>
            </a:pPr>
            <a:r>
              <a:rPr lang="en-CA" sz="2000" dirty="0">
                <a:cs typeface="Arial" panose="020B0604020202020204" pitchFamily="34" charset="0"/>
              </a:rPr>
              <a:t>Steel vertical structure, steel beams</a:t>
            </a:r>
          </a:p>
          <a:p>
            <a:pPr marL="457200" indent="-342900">
              <a:buClrTx/>
              <a:buFont typeface="Wingdings" panose="05000000000000000000" pitchFamily="2" charset="2"/>
              <a:buChar char="§"/>
            </a:pPr>
            <a:r>
              <a:rPr lang="en-US" sz="2000" dirty="0">
                <a:cs typeface="Arial" panose="020B0604020202020204" pitchFamily="34" charset="0"/>
              </a:rPr>
              <a:t>Level 1 Retail</a:t>
            </a:r>
          </a:p>
          <a:p>
            <a:pPr marL="457200" indent="-342900">
              <a:buClrTx/>
              <a:buFont typeface="Wingdings" panose="05000000000000000000" pitchFamily="2" charset="2"/>
              <a:buChar char="§"/>
            </a:pPr>
            <a:r>
              <a:rPr lang="en-US" sz="2000" dirty="0">
                <a:cs typeface="Arial" panose="020B0604020202020204" pitchFamily="34" charset="0"/>
              </a:rPr>
              <a:t>Levels 2-25 Residential</a:t>
            </a:r>
          </a:p>
          <a:p>
            <a:pPr marL="457200" indent="-342900">
              <a:buClrTx/>
              <a:buFont typeface="Wingdings" panose="05000000000000000000" pitchFamily="2" charset="2"/>
              <a:buChar char="§"/>
            </a:pPr>
            <a:r>
              <a:rPr lang="en-US" sz="2000" dirty="0">
                <a:cs typeface="Arial" panose="020B0604020202020204" pitchFamily="34" charset="0"/>
              </a:rPr>
              <a:t>Maximum 72% exposed ceiling in </a:t>
            </a:r>
            <a:br>
              <a:rPr lang="en-US" sz="2000" dirty="0">
                <a:cs typeface="Arial" panose="020B0604020202020204" pitchFamily="34" charset="0"/>
              </a:rPr>
            </a:br>
            <a:r>
              <a:rPr lang="en-US" sz="2000" dirty="0">
                <a:cs typeface="Arial" panose="020B0604020202020204" pitchFamily="34" charset="0"/>
              </a:rPr>
              <a:t>some suites</a:t>
            </a:r>
          </a:p>
          <a:p>
            <a:pPr marL="457200" indent="-342900">
              <a:buClrTx/>
              <a:buFont typeface="Wingdings" panose="05000000000000000000" pitchFamily="2" charset="2"/>
              <a:buChar char="§"/>
            </a:pPr>
            <a:r>
              <a:rPr lang="en-US" sz="2000" dirty="0">
                <a:highlight>
                  <a:srgbClr val="FFFFFF"/>
                </a:highlight>
                <a:cs typeface="Arial" panose="020B0604020202020204" pitchFamily="34" charset="0"/>
              </a:rPr>
              <a:t>Maximum 31% exposed walls</a:t>
            </a:r>
          </a:p>
          <a:p>
            <a:pPr marL="457200" indent="-342900">
              <a:buClrTx/>
              <a:buFont typeface="Wingdings" panose="05000000000000000000" pitchFamily="2" charset="2"/>
              <a:buChar char="§"/>
            </a:pPr>
            <a:r>
              <a:rPr lang="en-US" sz="2000" dirty="0">
                <a:highlight>
                  <a:srgbClr val="FFFFFF"/>
                </a:highlight>
                <a:cs typeface="Arial" panose="020B0604020202020204" pitchFamily="34" charset="0"/>
              </a:rPr>
              <a:t>Thanks to Westbank and Henriquez Architects</a:t>
            </a:r>
          </a:p>
        </p:txBody>
      </p:sp>
      <p:sp>
        <p:nvSpPr>
          <p:cNvPr id="9" name="TextBox 8">
            <a:extLst>
              <a:ext uri="{FF2B5EF4-FFF2-40B4-BE49-F238E27FC236}">
                <a16:creationId xmlns:a16="http://schemas.microsoft.com/office/drawing/2014/main" id="{72ABC444-1DD8-453F-A71A-07AEE683BD12}"/>
              </a:ext>
            </a:extLst>
          </p:cNvPr>
          <p:cNvSpPr txBox="1"/>
          <p:nvPr/>
        </p:nvSpPr>
        <p:spPr>
          <a:xfrm>
            <a:off x="6804900" y="5940151"/>
            <a:ext cx="4086808"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Image: Henriquez Partners Architects</a:t>
            </a:r>
          </a:p>
        </p:txBody>
      </p:sp>
      <p:pic>
        <p:nvPicPr>
          <p:cNvPr id="6" name="Picture 5">
            <a:extLst>
              <a:ext uri="{FF2B5EF4-FFF2-40B4-BE49-F238E27FC236}">
                <a16:creationId xmlns:a16="http://schemas.microsoft.com/office/drawing/2014/main" id="{1174FE82-D1B2-4ED7-0BDE-7011C9C20F53}"/>
              </a:ext>
            </a:extLst>
          </p:cNvPr>
          <p:cNvPicPr>
            <a:picLocks noChangeAspect="1"/>
          </p:cNvPicPr>
          <p:nvPr/>
        </p:nvPicPr>
        <p:blipFill>
          <a:blip r:embed="rId3"/>
          <a:stretch>
            <a:fillRect/>
          </a:stretch>
        </p:blipFill>
        <p:spPr>
          <a:xfrm>
            <a:off x="6776490" y="152609"/>
            <a:ext cx="4033839" cy="5772684"/>
          </a:xfrm>
          <a:prstGeom prst="rect">
            <a:avLst/>
          </a:prstGeom>
        </p:spPr>
      </p:pic>
      <p:sp>
        <p:nvSpPr>
          <p:cNvPr id="5" name="Slide Number Placeholder 3">
            <a:extLst>
              <a:ext uri="{FF2B5EF4-FFF2-40B4-BE49-F238E27FC236}">
                <a16:creationId xmlns:a16="http://schemas.microsoft.com/office/drawing/2014/main" id="{73F47B8E-7FA1-A124-B900-F6AABDBB0FD4}"/>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34</a:t>
            </a:fld>
            <a:endParaRPr lang="en-CA" sz="1400" dirty="0"/>
          </a:p>
        </p:txBody>
      </p:sp>
    </p:spTree>
    <p:extLst>
      <p:ext uri="{BB962C8B-B14F-4D97-AF65-F5344CB8AC3E}">
        <p14:creationId xmlns:p14="http://schemas.microsoft.com/office/powerpoint/2010/main" val="38505492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bwMode="auto">
          <a:xfrm>
            <a:off x="8531225" y="5648325"/>
            <a:ext cx="549275"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nchorCtr="0"/>
          <a:ls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742950" indent="-285750" algn="l" rtl="0" eaLnBrk="0" fontAlgn="base" hangingPunct="0">
              <a:spcBef>
                <a:spcPct val="0"/>
              </a:spcBef>
              <a:spcAft>
                <a:spcPct val="0"/>
              </a:spcAft>
              <a:defRPr kern="1200">
                <a:solidFill>
                  <a:schemeClr val="tx1"/>
                </a:solidFill>
                <a:latin typeface="Arial" charset="0"/>
                <a:ea typeface="+mn-ea"/>
                <a:cs typeface="Arial" charset="0"/>
              </a:defRPr>
            </a:lvl2pPr>
            <a:lvl3pPr marL="1143000" indent="-228600" algn="l" rtl="0" eaLnBrk="0" fontAlgn="base" hangingPunct="0">
              <a:spcBef>
                <a:spcPct val="0"/>
              </a:spcBef>
              <a:spcAft>
                <a:spcPct val="0"/>
              </a:spcAft>
              <a:defRPr kern="1200">
                <a:solidFill>
                  <a:schemeClr val="tx1"/>
                </a:solidFill>
                <a:latin typeface="Arial" charset="0"/>
                <a:ea typeface="+mn-ea"/>
                <a:cs typeface="Arial" charset="0"/>
              </a:defRPr>
            </a:lvl3pPr>
            <a:lvl4pPr marL="1600200" indent="-228600" algn="l" rtl="0" eaLnBrk="0" fontAlgn="base" hangingPunct="0">
              <a:spcBef>
                <a:spcPct val="0"/>
              </a:spcBef>
              <a:spcAft>
                <a:spcPct val="0"/>
              </a:spcAft>
              <a:defRPr kern="1200">
                <a:solidFill>
                  <a:schemeClr val="tx1"/>
                </a:solidFill>
                <a:latin typeface="Arial" charset="0"/>
                <a:ea typeface="+mn-ea"/>
                <a:cs typeface="Arial" charset="0"/>
              </a:defRPr>
            </a:lvl4pPr>
            <a:lvl5pPr marL="2057400" indent="-228600" algn="l" rtl="0" eaLnBrk="0" fontAlgn="base" hangingPunct="0">
              <a:spcBef>
                <a:spcPct val="0"/>
              </a:spcBef>
              <a:spcAft>
                <a:spcPct val="0"/>
              </a:spcAft>
              <a:defRPr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35</a:t>
            </a:fld>
            <a:endParaRPr lang="en-CA" sz="1400" dirty="0"/>
          </a:p>
        </p:txBody>
      </p:sp>
      <p:pic>
        <p:nvPicPr>
          <p:cNvPr id="5" name="Picture 2" descr="http://www.ghl.ca/images/earthsciences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Line 7"/>
          <p:cNvSpPr>
            <a:spLocks noChangeShapeType="1"/>
          </p:cNvSpPr>
          <p:nvPr/>
        </p:nvSpPr>
        <p:spPr bwMode="auto">
          <a:xfrm>
            <a:off x="3054309" y="2994532"/>
            <a:ext cx="5829300" cy="0"/>
          </a:xfrm>
          <a:prstGeom prst="line">
            <a:avLst/>
          </a:prstGeom>
          <a:noFill/>
          <a:ln w="76200">
            <a:solidFill>
              <a:srgbClr val="C00000"/>
            </a:solidFill>
            <a:round/>
            <a:headEnd/>
            <a:tailEnd/>
          </a:ln>
          <a:extLst>
            <a:ext uri="{909E8E84-426E-40DD-AFC4-6F175D3DCCD1}">
              <a14:hiddenFill xmlns:a14="http://schemas.microsoft.com/office/drawing/2010/main">
                <a:noFill/>
              </a14:hiddenFill>
            </a:ext>
          </a:extLst>
        </p:spPr>
        <p:txBody>
          <a:bodyPr/>
          <a:lstStyle/>
          <a:p>
            <a:endParaRPr lang="en-CA" dirty="0"/>
          </a:p>
        </p:txBody>
      </p:sp>
      <p:sp>
        <p:nvSpPr>
          <p:cNvPr id="8" name="Rectangle 3"/>
          <p:cNvSpPr>
            <a:spLocks/>
          </p:cNvSpPr>
          <p:nvPr/>
        </p:nvSpPr>
        <p:spPr bwMode="auto">
          <a:xfrm>
            <a:off x="2946514" y="1365794"/>
            <a:ext cx="5852034" cy="2182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buFont typeface="Wingdings" pitchFamily="2" charset="2"/>
              <a:buNone/>
              <a:defRPr/>
            </a:pPr>
            <a:r>
              <a:rPr lang="en-CA" sz="4050" b="1" dirty="0">
                <a:solidFill>
                  <a:schemeClr val="bg1"/>
                </a:solidFill>
                <a:latin typeface="Arial" charset="0"/>
                <a:cs typeface="+mn-cs"/>
              </a:rPr>
              <a:t> </a:t>
            </a:r>
          </a:p>
          <a:p>
            <a:pPr>
              <a:buFont typeface="Wingdings" pitchFamily="2" charset="2"/>
              <a:buNone/>
              <a:defRPr/>
            </a:pPr>
            <a:r>
              <a:rPr lang="en-CA" sz="3600" b="1" dirty="0">
                <a:solidFill>
                  <a:srgbClr val="FFFFFF"/>
                </a:solidFill>
                <a:latin typeface="Calibri" panose="020F0502020204030204" pitchFamily="34" charset="0"/>
                <a:cs typeface="Calibri" panose="020F0502020204030204" pitchFamily="34" charset="0"/>
              </a:rPr>
              <a:t>OPPORTUNITIES FOR SCALE</a:t>
            </a:r>
          </a:p>
          <a:p>
            <a:pPr algn="ctr">
              <a:buFont typeface="Wingdings" pitchFamily="2" charset="2"/>
              <a:buNone/>
              <a:defRPr/>
            </a:pPr>
            <a:endParaRPr lang="en-CA" sz="1500" dirty="0">
              <a:latin typeface="Arial"/>
              <a:cs typeface="+mn-cs"/>
            </a:endParaRPr>
          </a:p>
          <a:p>
            <a:pPr>
              <a:buFont typeface="Wingdings" pitchFamily="2" charset="2"/>
              <a:buNone/>
              <a:defRPr/>
            </a:pPr>
            <a:endParaRPr lang="en-CA" dirty="0">
              <a:solidFill>
                <a:schemeClr val="bg1">
                  <a:lumMod val="95000"/>
                </a:schemeClr>
              </a:solidFill>
              <a:latin typeface="Arial"/>
              <a:cs typeface="+mn-cs"/>
            </a:endParaRPr>
          </a:p>
          <a:p>
            <a:pPr marL="457200" indent="-457200" eaLnBrk="0" hangingPunct="0">
              <a:spcBef>
                <a:spcPct val="20000"/>
              </a:spcBef>
              <a:defRPr/>
            </a:pPr>
            <a:endParaRPr lang="en-CA" sz="600" kern="0" dirty="0">
              <a:latin typeface="Arial"/>
              <a:cs typeface="+mn-cs"/>
            </a:endParaRPr>
          </a:p>
        </p:txBody>
      </p:sp>
    </p:spTree>
    <p:extLst>
      <p:ext uri="{BB962C8B-B14F-4D97-AF65-F5344CB8AC3E}">
        <p14:creationId xmlns:p14="http://schemas.microsoft.com/office/powerpoint/2010/main" val="14635210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719AF8C5-B961-51DA-5156-B4BD90521331}"/>
              </a:ext>
            </a:extLst>
          </p:cNvPr>
          <p:cNvSpPr>
            <a:spLocks noGrp="1"/>
          </p:cNvSpPr>
          <p:nvPr>
            <p:ph idx="1"/>
          </p:nvPr>
        </p:nvSpPr>
        <p:spPr/>
        <p:txBody>
          <a:bodyPr/>
          <a:lstStyle/>
          <a:p>
            <a:pPr>
              <a:buClrTx/>
            </a:pPr>
            <a:r>
              <a:rPr lang="en-CA" dirty="0"/>
              <a:t>We have dealt with the big stuff</a:t>
            </a:r>
          </a:p>
          <a:p>
            <a:pPr>
              <a:buClrTx/>
            </a:pPr>
            <a:endParaRPr lang="en-CA" dirty="0"/>
          </a:p>
          <a:p>
            <a:pPr>
              <a:buClrTx/>
            </a:pPr>
            <a:r>
              <a:rPr lang="en-CA" dirty="0"/>
              <a:t>We need to work on what can scale</a:t>
            </a:r>
          </a:p>
          <a:p>
            <a:endParaRPr lang="en-CA" dirty="0"/>
          </a:p>
          <a:p>
            <a:endParaRPr lang="en-CA" dirty="0"/>
          </a:p>
        </p:txBody>
      </p:sp>
      <p:sp>
        <p:nvSpPr>
          <p:cNvPr id="8" name="Title 7">
            <a:extLst>
              <a:ext uri="{FF2B5EF4-FFF2-40B4-BE49-F238E27FC236}">
                <a16:creationId xmlns:a16="http://schemas.microsoft.com/office/drawing/2014/main" id="{9F2AAD36-4C82-6765-CF5E-E98392ACBCD5}"/>
              </a:ext>
            </a:extLst>
          </p:cNvPr>
          <p:cNvSpPr>
            <a:spLocks noGrp="1"/>
          </p:cNvSpPr>
          <p:nvPr>
            <p:ph type="title"/>
          </p:nvPr>
        </p:nvSpPr>
        <p:spPr/>
        <p:txBody>
          <a:bodyPr/>
          <a:lstStyle/>
          <a:p>
            <a:r>
              <a:rPr lang="en-CA" dirty="0">
                <a:latin typeface="Calibri" panose="020F0502020204030204" pitchFamily="34" charset="0"/>
              </a:rPr>
              <a:t>Smaller Buildings</a:t>
            </a:r>
          </a:p>
        </p:txBody>
      </p:sp>
      <p:sp>
        <p:nvSpPr>
          <p:cNvPr id="7" name="Slide Number Placeholder 6">
            <a:extLst>
              <a:ext uri="{FF2B5EF4-FFF2-40B4-BE49-F238E27FC236}">
                <a16:creationId xmlns:a16="http://schemas.microsoft.com/office/drawing/2014/main" id="{9D22FC5D-910D-2065-F3AC-369A4A658072}"/>
              </a:ext>
            </a:extLst>
          </p:cNvPr>
          <p:cNvSpPr>
            <a:spLocks noGrp="1"/>
          </p:cNvSpPr>
          <p:nvPr>
            <p:ph type="sldNum" sz="quarter" idx="4"/>
          </p:nvPr>
        </p:nvSpPr>
        <p:spPr/>
        <p:txBody>
          <a:bodyPr/>
          <a:lstStyle/>
          <a:p>
            <a:pPr algn="ctr" eaLnBrk="1" hangingPunct="1"/>
            <a:fld id="{1D3E3211-9D3B-476D-82AC-30160351FB88}" type="slidenum">
              <a:rPr lang="en-CA" sz="1400" smtClean="0"/>
              <a:pPr algn="ctr" eaLnBrk="1" hangingPunct="1"/>
              <a:t>36</a:t>
            </a:fld>
            <a:endParaRPr lang="en-CA" sz="1400" dirty="0"/>
          </a:p>
        </p:txBody>
      </p:sp>
    </p:spTree>
    <p:extLst>
      <p:ext uri="{BB962C8B-B14F-4D97-AF65-F5344CB8AC3E}">
        <p14:creationId xmlns:p14="http://schemas.microsoft.com/office/powerpoint/2010/main" val="6146949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6DF9796D-32F2-0B6A-8B32-B8267B60668D}"/>
              </a:ext>
            </a:extLst>
          </p:cNvPr>
          <p:cNvPicPr>
            <a:picLocks noGrp="1" noChangeAspect="1"/>
          </p:cNvPicPr>
          <p:nvPr>
            <p:ph idx="1"/>
          </p:nvPr>
        </p:nvPicPr>
        <p:blipFill>
          <a:blip r:embed="rId3"/>
          <a:stretch>
            <a:fillRect/>
          </a:stretch>
        </p:blipFill>
        <p:spPr>
          <a:xfrm>
            <a:off x="6096000" y="1417638"/>
            <a:ext cx="5139890" cy="4800600"/>
          </a:xfrm>
        </p:spPr>
      </p:pic>
      <p:sp>
        <p:nvSpPr>
          <p:cNvPr id="3" name="Title 2">
            <a:extLst>
              <a:ext uri="{FF2B5EF4-FFF2-40B4-BE49-F238E27FC236}">
                <a16:creationId xmlns:a16="http://schemas.microsoft.com/office/drawing/2014/main" id="{9EAE43F0-1EDE-F26B-32A4-EFE1EF115840}"/>
              </a:ext>
            </a:extLst>
          </p:cNvPr>
          <p:cNvSpPr>
            <a:spLocks noGrp="1"/>
          </p:cNvSpPr>
          <p:nvPr>
            <p:ph type="title"/>
          </p:nvPr>
        </p:nvSpPr>
        <p:spPr/>
        <p:txBody>
          <a:bodyPr/>
          <a:lstStyle/>
          <a:p>
            <a:r>
              <a:rPr lang="en-CA" dirty="0"/>
              <a:t>Strip Retail Developments</a:t>
            </a:r>
          </a:p>
        </p:txBody>
      </p:sp>
      <p:pic>
        <p:nvPicPr>
          <p:cNvPr id="8" name="Picture 7">
            <a:extLst>
              <a:ext uri="{FF2B5EF4-FFF2-40B4-BE49-F238E27FC236}">
                <a16:creationId xmlns:a16="http://schemas.microsoft.com/office/drawing/2014/main" id="{0609B6C2-0E9F-1780-BEFC-F6445CB99211}"/>
              </a:ext>
            </a:extLst>
          </p:cNvPr>
          <p:cNvPicPr>
            <a:picLocks noChangeAspect="1"/>
          </p:cNvPicPr>
          <p:nvPr/>
        </p:nvPicPr>
        <p:blipFill>
          <a:blip r:embed="rId4"/>
          <a:stretch>
            <a:fillRect/>
          </a:stretch>
        </p:blipFill>
        <p:spPr>
          <a:xfrm>
            <a:off x="284492" y="0"/>
            <a:ext cx="10951398" cy="6858000"/>
          </a:xfrm>
          <a:prstGeom prst="rect">
            <a:avLst/>
          </a:prstGeom>
        </p:spPr>
      </p:pic>
      <p:sp>
        <p:nvSpPr>
          <p:cNvPr id="9" name="TextBox 8">
            <a:extLst>
              <a:ext uri="{FF2B5EF4-FFF2-40B4-BE49-F238E27FC236}">
                <a16:creationId xmlns:a16="http://schemas.microsoft.com/office/drawing/2014/main" id="{C06615A6-C10B-511A-3EEF-DCEDC5289843}"/>
              </a:ext>
            </a:extLst>
          </p:cNvPr>
          <p:cNvSpPr txBox="1"/>
          <p:nvPr/>
        </p:nvSpPr>
        <p:spPr>
          <a:xfrm>
            <a:off x="7801733" y="846138"/>
            <a:ext cx="3667302" cy="523220"/>
          </a:xfrm>
          <a:prstGeom prst="rect">
            <a:avLst/>
          </a:prstGeom>
          <a:noFill/>
        </p:spPr>
        <p:txBody>
          <a:bodyPr wrap="square" rtlCol="0">
            <a:spAutoFit/>
          </a:bodyPr>
          <a:lstStyle/>
          <a:p>
            <a:r>
              <a:rPr lang="en-CA" sz="2800" dirty="0">
                <a:solidFill>
                  <a:schemeClr val="tx2"/>
                </a:solidFill>
              </a:rPr>
              <a:t>Concrete – WHY?</a:t>
            </a:r>
          </a:p>
        </p:txBody>
      </p:sp>
      <p:sp>
        <p:nvSpPr>
          <p:cNvPr id="2" name="Slide Number Placeholder 3">
            <a:extLst>
              <a:ext uri="{FF2B5EF4-FFF2-40B4-BE49-F238E27FC236}">
                <a16:creationId xmlns:a16="http://schemas.microsoft.com/office/drawing/2014/main" id="{036C2D96-BA18-7D6E-9A66-4C69E82C816A}"/>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37</a:t>
            </a:fld>
            <a:endParaRPr lang="en-CA" sz="1400" dirty="0"/>
          </a:p>
        </p:txBody>
      </p:sp>
    </p:spTree>
    <p:extLst>
      <p:ext uri="{BB962C8B-B14F-4D97-AF65-F5344CB8AC3E}">
        <p14:creationId xmlns:p14="http://schemas.microsoft.com/office/powerpoint/2010/main" val="33710041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31C10-E4E8-E13C-245B-46C8A55B6507}"/>
              </a:ext>
            </a:extLst>
          </p:cNvPr>
          <p:cNvSpPr>
            <a:spLocks noGrp="1"/>
          </p:cNvSpPr>
          <p:nvPr>
            <p:ph type="title"/>
          </p:nvPr>
        </p:nvSpPr>
        <p:spPr/>
        <p:txBody>
          <a:bodyPr/>
          <a:lstStyle/>
          <a:p>
            <a:r>
              <a:rPr lang="en-US" sz="4400" dirty="0"/>
              <a:t>CLT Firewall+ 7 Storey </a:t>
            </a:r>
          </a:p>
        </p:txBody>
      </p:sp>
      <p:sp>
        <p:nvSpPr>
          <p:cNvPr id="3" name="Content Placeholder 2">
            <a:extLst>
              <a:ext uri="{FF2B5EF4-FFF2-40B4-BE49-F238E27FC236}">
                <a16:creationId xmlns:a16="http://schemas.microsoft.com/office/drawing/2014/main" id="{028F4721-AE80-94B5-1E1B-066A2FA1F233}"/>
              </a:ext>
            </a:extLst>
          </p:cNvPr>
          <p:cNvSpPr>
            <a:spLocks noGrp="1"/>
          </p:cNvSpPr>
          <p:nvPr>
            <p:ph sz="half" idx="1"/>
          </p:nvPr>
        </p:nvSpPr>
        <p:spPr/>
        <p:txBody>
          <a:bodyPr>
            <a:normAutofit/>
          </a:bodyPr>
          <a:lstStyle/>
          <a:p>
            <a:pPr marL="114300" indent="0">
              <a:buNone/>
            </a:pPr>
            <a:r>
              <a:rPr lang="en-US" dirty="0"/>
              <a:t>CREST – North Vancouver</a:t>
            </a:r>
          </a:p>
          <a:p>
            <a:endParaRPr lang="en-US" dirty="0"/>
          </a:p>
          <a:p>
            <a:pPr marL="542925" indent="-428625">
              <a:buClrTx/>
              <a:buFont typeface="Wingdings" panose="05000000000000000000" pitchFamily="2" charset="2"/>
              <a:buChar char="§"/>
            </a:pPr>
            <a:r>
              <a:rPr lang="en-US" sz="2400" dirty="0"/>
              <a:t>7 storey building </a:t>
            </a:r>
          </a:p>
          <a:p>
            <a:pPr marL="542925" indent="-428625">
              <a:buClrTx/>
              <a:buFont typeface="Wingdings" panose="05000000000000000000" pitchFamily="2" charset="2"/>
              <a:buChar char="§"/>
            </a:pPr>
            <a:endParaRPr lang="en-US" sz="2400" dirty="0"/>
          </a:p>
          <a:p>
            <a:pPr marL="542925" indent="-428625">
              <a:buClrTx/>
              <a:buFont typeface="Wingdings" panose="05000000000000000000" pitchFamily="2" charset="2"/>
              <a:buChar char="§"/>
            </a:pPr>
            <a:r>
              <a:rPr lang="en-US" sz="2400" dirty="0"/>
              <a:t>with mass timber floors </a:t>
            </a:r>
          </a:p>
          <a:p>
            <a:pPr marL="542925" indent="-428625">
              <a:buClrTx/>
              <a:buFont typeface="Wingdings" panose="05000000000000000000" pitchFamily="2" charset="2"/>
              <a:buChar char="§"/>
            </a:pPr>
            <a:endParaRPr lang="en-US" sz="2400" dirty="0"/>
          </a:p>
          <a:p>
            <a:pPr marL="542925" indent="-428625">
              <a:buClrTx/>
              <a:buFont typeface="Wingdings" panose="05000000000000000000" pitchFamily="2" charset="2"/>
              <a:buChar char="§"/>
            </a:pPr>
            <a:r>
              <a:rPr lang="en-US" sz="2400" dirty="0"/>
              <a:t>Mass timber firewalls </a:t>
            </a:r>
          </a:p>
          <a:p>
            <a:pPr marL="542925" indent="-428625">
              <a:buClrTx/>
              <a:buFont typeface="Wingdings" panose="05000000000000000000" pitchFamily="2" charset="2"/>
              <a:buChar char="§"/>
            </a:pPr>
            <a:endParaRPr lang="en-US" sz="2400" dirty="0"/>
          </a:p>
          <a:p>
            <a:pPr marL="542925" indent="-428625">
              <a:buClrTx/>
              <a:buFont typeface="Wingdings" panose="05000000000000000000" pitchFamily="2" charset="2"/>
              <a:buChar char="§"/>
            </a:pPr>
            <a:r>
              <a:rPr lang="en-US" sz="2400" dirty="0"/>
              <a:t>Adera in North Vancouver</a:t>
            </a:r>
          </a:p>
          <a:p>
            <a:pPr marL="114300" indent="0">
              <a:buNone/>
            </a:pPr>
            <a:endParaRPr lang="en-US" dirty="0"/>
          </a:p>
          <a:p>
            <a:endParaRPr lang="en-US" dirty="0"/>
          </a:p>
          <a:p>
            <a:endParaRPr lang="en-US" dirty="0">
              <a:highlight>
                <a:srgbClr val="FFFF00"/>
              </a:highlight>
            </a:endParaRPr>
          </a:p>
          <a:p>
            <a:endParaRPr lang="en-US" dirty="0"/>
          </a:p>
          <a:p>
            <a:endParaRPr lang="en-US" dirty="0"/>
          </a:p>
        </p:txBody>
      </p:sp>
      <p:pic>
        <p:nvPicPr>
          <p:cNvPr id="1028" name="Picture 4" descr="Adera Crest in North Vancouver | 2 &amp; 3 Bedroom Homes | Ader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22745" y="113845"/>
            <a:ext cx="4653255" cy="385243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inal CLT panel placed at Adera's new North Vancouv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7345" y="3506171"/>
            <a:ext cx="4869090" cy="2738863"/>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3">
            <a:extLst>
              <a:ext uri="{FF2B5EF4-FFF2-40B4-BE49-F238E27FC236}">
                <a16:creationId xmlns:a16="http://schemas.microsoft.com/office/drawing/2014/main" id="{25839938-A319-5340-C404-52B9D6A58246}"/>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38</a:t>
            </a:fld>
            <a:endParaRPr lang="en-CA" sz="1400" dirty="0"/>
          </a:p>
        </p:txBody>
      </p:sp>
    </p:spTree>
    <p:extLst>
      <p:ext uri="{BB962C8B-B14F-4D97-AF65-F5344CB8AC3E}">
        <p14:creationId xmlns:p14="http://schemas.microsoft.com/office/powerpoint/2010/main" val="3309729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3E3B1-4658-419C-9732-14F539BADEFA}"/>
              </a:ext>
            </a:extLst>
          </p:cNvPr>
          <p:cNvSpPr>
            <a:spLocks noGrp="1"/>
          </p:cNvSpPr>
          <p:nvPr>
            <p:ph type="title"/>
          </p:nvPr>
        </p:nvSpPr>
        <p:spPr/>
        <p:txBody>
          <a:bodyPr/>
          <a:lstStyle/>
          <a:p>
            <a:r>
              <a:rPr lang="en-US" dirty="0">
                <a:latin typeface="Calibri" panose="020F0502020204030204" pitchFamily="34" charset="0"/>
              </a:rPr>
              <a:t>MT Floors </a:t>
            </a:r>
            <a:r>
              <a:rPr lang="en-US" dirty="0">
                <a:latin typeface="Calibri" panose="020F0502020204030204" pitchFamily="34" charset="0"/>
                <a:sym typeface="Wingdings" panose="05000000000000000000" pitchFamily="2" charset="2"/>
              </a:rPr>
              <a:t> Safer Construction</a:t>
            </a:r>
            <a:endParaRPr lang="en-US" dirty="0">
              <a:latin typeface="Calibri" panose="020F0502020204030204" pitchFamily="34" charset="0"/>
            </a:endParaRPr>
          </a:p>
        </p:txBody>
      </p:sp>
      <p:pic>
        <p:nvPicPr>
          <p:cNvPr id="5" name="Content Placeholder 4">
            <a:extLst>
              <a:ext uri="{FF2B5EF4-FFF2-40B4-BE49-F238E27FC236}">
                <a16:creationId xmlns:a16="http://schemas.microsoft.com/office/drawing/2014/main" id="{B957CF34-2A01-4847-A812-2EC624300529}"/>
              </a:ext>
            </a:extLst>
          </p:cNvPr>
          <p:cNvPicPr>
            <a:picLocks noGrp="1" noChangeAspect="1"/>
          </p:cNvPicPr>
          <p:nvPr>
            <p:ph idx="1"/>
          </p:nvPr>
        </p:nvPicPr>
        <p:blipFill>
          <a:blip r:embed="rId3"/>
          <a:stretch>
            <a:fillRect/>
          </a:stretch>
        </p:blipFill>
        <p:spPr>
          <a:xfrm>
            <a:off x="5396794" y="1759720"/>
            <a:ext cx="4990003" cy="3888606"/>
          </a:xfrm>
          <a:prstGeom prst="rect">
            <a:avLst/>
          </a:prstGeom>
        </p:spPr>
      </p:pic>
      <p:sp>
        <p:nvSpPr>
          <p:cNvPr id="7" name="&quot;Not Allowed&quot; Symbol 6">
            <a:extLst>
              <a:ext uri="{FF2B5EF4-FFF2-40B4-BE49-F238E27FC236}">
                <a16:creationId xmlns:a16="http://schemas.microsoft.com/office/drawing/2014/main" id="{2229C598-C210-4F74-9DC5-FFDA7C86BEF6}"/>
              </a:ext>
            </a:extLst>
          </p:cNvPr>
          <p:cNvSpPr/>
          <p:nvPr/>
        </p:nvSpPr>
        <p:spPr bwMode="auto">
          <a:xfrm>
            <a:off x="6728059" y="2261937"/>
            <a:ext cx="914400" cy="914400"/>
          </a:xfrm>
          <a:prstGeom prst="noSmoking">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16329" tIns="16329" rIns="16329" bIns="16329" rtlCol="0" anchor="ctr" anchorCtr="0"/>
          <a:lstStyle/>
          <a:p>
            <a:pPr algn="ctr">
              <a:spcBef>
                <a:spcPts val="1072"/>
              </a:spcBef>
            </a:pPr>
            <a:endParaRPr lang="en-US" sz="4000" spc="-100" dirty="0">
              <a:solidFill>
                <a:schemeClr val="tx2"/>
              </a:solidFill>
              <a:latin typeface="+mj-lt"/>
              <a:ea typeface="+mj-ea"/>
              <a:cs typeface="+mj-cs"/>
              <a:sym typeface="Arial Black" panose="020B0A04020102020204" pitchFamily="34" charset="0"/>
            </a:endParaRP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8885228-7FB1-430D-A073-8F843399571F}"/>
                  </a:ext>
                </a:extLst>
              </p:cNvPr>
              <p:cNvSpPr txBox="1"/>
              <p:nvPr/>
            </p:nvSpPr>
            <p:spPr>
              <a:xfrm>
                <a:off x="7301330" y="2165140"/>
                <a:ext cx="1713298" cy="3077766"/>
              </a:xfrm>
              <a:prstGeom prst="rect">
                <a:avLst/>
              </a:prstGeom>
            </p:spPr>
            <p:txBody>
              <a:bodyPr wrap="square" lIns="0" tIns="0" rIns="0" bIns="0" rtlCol="0">
                <a:spAutoFit/>
              </a:bodyPr>
              <a:lstStyle/>
              <a:p>
                <a:pPr fontAlgn="auto">
                  <a:spcAft>
                    <a:spcPts val="0"/>
                  </a:spcAft>
                </a:pPr>
                <a14:m>
                  <m:oMathPara xmlns:m="http://schemas.openxmlformats.org/officeDocument/2006/math">
                    <m:oMathParaPr>
                      <m:jc m:val="centerGroup"/>
                    </m:oMathParaPr>
                    <m:oMath xmlns:m="http://schemas.openxmlformats.org/officeDocument/2006/math">
                      <m:r>
                        <a:rPr lang="en-US" sz="20000" i="1" smtClean="0">
                          <a:solidFill>
                            <a:srgbClr val="FF0000"/>
                          </a:solidFill>
                          <a:latin typeface="Cambria Math" panose="02040503050406030204" pitchFamily="18" charset="0"/>
                          <a:ea typeface="Cambria Math" panose="02040503050406030204" pitchFamily="18" charset="0"/>
                        </a:rPr>
                        <m:t>×</m:t>
                      </m:r>
                    </m:oMath>
                  </m:oMathPara>
                </a14:m>
                <a:endParaRPr lang="en-US" sz="20000" dirty="0">
                  <a:solidFill>
                    <a:srgbClr val="FF0000"/>
                  </a:solidFill>
                </a:endParaRPr>
              </a:p>
            </p:txBody>
          </p:sp>
        </mc:Choice>
        <mc:Fallback xmlns="">
          <p:sp>
            <p:nvSpPr>
              <p:cNvPr id="8" name="TextBox 7">
                <a:extLst>
                  <a:ext uri="{FF2B5EF4-FFF2-40B4-BE49-F238E27FC236}">
                    <a16:creationId xmlns:a16="http://schemas.microsoft.com/office/drawing/2014/main" id="{48885228-7FB1-430D-A073-8F843399571F}"/>
                  </a:ext>
                </a:extLst>
              </p:cNvPr>
              <p:cNvSpPr txBox="1">
                <a:spLocks noRot="1" noChangeAspect="1" noMove="1" noResize="1" noEditPoints="1" noAdjustHandles="1" noChangeArrowheads="1" noChangeShapeType="1" noTextEdit="1"/>
              </p:cNvSpPr>
              <p:nvPr/>
            </p:nvSpPr>
            <p:spPr>
              <a:xfrm>
                <a:off x="7301330" y="2165140"/>
                <a:ext cx="1713298" cy="3077766"/>
              </a:xfrm>
              <a:prstGeom prst="rect">
                <a:avLst/>
              </a:prstGeom>
              <a:blipFill>
                <a:blip r:embed="rId4"/>
                <a:stretch>
                  <a:fillRect/>
                </a:stretch>
              </a:blipFill>
            </p:spPr>
            <p:txBody>
              <a:bodyPr/>
              <a:lstStyle/>
              <a:p>
                <a:r>
                  <a:rPr lang="en-US">
                    <a:noFill/>
                  </a:rPr>
                  <a:t> </a:t>
                </a:r>
              </a:p>
            </p:txBody>
          </p:sp>
        </mc:Fallback>
      </mc:AlternateContent>
      <p:pic>
        <p:nvPicPr>
          <p:cNvPr id="9" name="Picture 8" descr="A picture containing indoor, metal, building, wooden&#10;&#10;Description automatically generated">
            <a:extLst>
              <a:ext uri="{FF2B5EF4-FFF2-40B4-BE49-F238E27FC236}">
                <a16:creationId xmlns:a16="http://schemas.microsoft.com/office/drawing/2014/main" id="{4F8405C3-F1A8-4719-8E19-AB209EB8EFC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7917" y="2130061"/>
            <a:ext cx="4197230" cy="3147923"/>
          </a:xfrm>
          <a:prstGeom prst="rect">
            <a:avLst/>
          </a:prstGeom>
        </p:spPr>
      </p:pic>
      <p:sp>
        <p:nvSpPr>
          <p:cNvPr id="3" name="Slide Number Placeholder 3">
            <a:extLst>
              <a:ext uri="{FF2B5EF4-FFF2-40B4-BE49-F238E27FC236}">
                <a16:creationId xmlns:a16="http://schemas.microsoft.com/office/drawing/2014/main" id="{CF146E8E-CE8F-59F5-B8B1-07958D795599}"/>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39</a:t>
            </a:fld>
            <a:endParaRPr lang="en-CA" sz="1400" dirty="0"/>
          </a:p>
        </p:txBody>
      </p:sp>
    </p:spTree>
    <p:extLst>
      <p:ext uri="{BB962C8B-B14F-4D97-AF65-F5344CB8AC3E}">
        <p14:creationId xmlns:p14="http://schemas.microsoft.com/office/powerpoint/2010/main" val="4027068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2064000" y="273600"/>
            <a:ext cx="7621200" cy="1143000"/>
          </a:xfrm>
        </p:spPr>
        <p:txBody>
          <a:bodyPr/>
          <a:lstStyle/>
          <a:p>
            <a:pPr algn="l"/>
            <a:r>
              <a:rPr lang="en-CA" dirty="0">
                <a:latin typeface="Calibri" panose="020F0502020204030204" pitchFamily="34" charset="0"/>
              </a:rPr>
              <a:t>WOOD</a:t>
            </a:r>
            <a:r>
              <a:rPr lang="en-CA" sz="4000" dirty="0">
                <a:latin typeface="Arial" panose="020B0604020202020204" pitchFamily="34" charset="0"/>
                <a:cs typeface="Arial" panose="020B0604020202020204" pitchFamily="34" charset="0"/>
              </a:rPr>
              <a:t> </a:t>
            </a:r>
            <a:r>
              <a:rPr lang="en-CA" dirty="0">
                <a:latin typeface="Calibri" panose="020F0502020204030204" pitchFamily="34" charset="0"/>
              </a:rPr>
              <a:t>– My Journey</a:t>
            </a:r>
          </a:p>
        </p:txBody>
      </p:sp>
      <p:sp>
        <p:nvSpPr>
          <p:cNvPr id="8195" name="Rectangle 3"/>
          <p:cNvSpPr>
            <a:spLocks noGrp="1" noChangeArrowheads="1"/>
          </p:cNvSpPr>
          <p:nvPr>
            <p:ph idx="1"/>
          </p:nvPr>
        </p:nvSpPr>
        <p:spPr>
          <a:xfrm>
            <a:off x="2063552" y="1440000"/>
            <a:ext cx="7776000" cy="4320000"/>
          </a:xfrm>
        </p:spPr>
        <p:txBody>
          <a:bodyPr>
            <a:normAutofit/>
          </a:bodyPr>
          <a:lstStyle/>
          <a:p>
            <a:pPr marL="360000" indent="-360000" algn="just">
              <a:spcBef>
                <a:spcPts val="0"/>
              </a:spcBef>
              <a:buClr>
                <a:schemeClr val="tx1"/>
              </a:buClr>
              <a:tabLst>
                <a:tab pos="361950" algn="l"/>
              </a:tabLst>
              <a:defRPr/>
            </a:pPr>
            <a:r>
              <a:rPr lang="en-CA" dirty="0">
                <a:cs typeface="Arial" panose="020B0604020202020204" pitchFamily="34" charset="0"/>
              </a:rPr>
              <a:t>Early work renovating old light frame</a:t>
            </a:r>
          </a:p>
          <a:p>
            <a:pPr marL="360000" indent="-360000" algn="just">
              <a:spcBef>
                <a:spcPts val="0"/>
              </a:spcBef>
              <a:buClr>
                <a:schemeClr val="tx1"/>
              </a:buClr>
              <a:tabLst>
                <a:tab pos="361950" algn="l"/>
              </a:tabLst>
              <a:defRPr/>
            </a:pPr>
            <a:endParaRPr lang="en-CA" dirty="0">
              <a:cs typeface="Arial" panose="020B0604020202020204" pitchFamily="34" charset="0"/>
            </a:endParaRPr>
          </a:p>
          <a:p>
            <a:pPr marL="360000" indent="-360000" algn="just">
              <a:spcBef>
                <a:spcPts val="0"/>
              </a:spcBef>
              <a:buClr>
                <a:schemeClr val="tx1"/>
              </a:buClr>
              <a:tabLst>
                <a:tab pos="361950" algn="l"/>
              </a:tabLst>
              <a:defRPr/>
            </a:pPr>
            <a:r>
              <a:rPr lang="en-CA" dirty="0">
                <a:cs typeface="Arial" panose="020B0604020202020204" pitchFamily="34" charset="0"/>
              </a:rPr>
              <a:t>Heavy timber buildings</a:t>
            </a:r>
          </a:p>
          <a:p>
            <a:pPr marL="360000" indent="-360000" algn="just">
              <a:spcBef>
                <a:spcPts val="0"/>
              </a:spcBef>
              <a:buClr>
                <a:schemeClr val="tx1"/>
              </a:buClr>
              <a:tabLst>
                <a:tab pos="361950" algn="l"/>
              </a:tabLst>
              <a:defRPr/>
            </a:pPr>
            <a:endParaRPr lang="en-CA" dirty="0">
              <a:cs typeface="Arial" panose="020B0604020202020204" pitchFamily="34" charset="0"/>
            </a:endParaRPr>
          </a:p>
          <a:p>
            <a:pPr marL="360000" indent="-360000">
              <a:spcBef>
                <a:spcPts val="0"/>
              </a:spcBef>
              <a:buClr>
                <a:schemeClr val="tx1"/>
              </a:buClr>
              <a:tabLst>
                <a:tab pos="361950" algn="l"/>
              </a:tabLst>
              <a:defRPr/>
            </a:pPr>
            <a:r>
              <a:rPr lang="en-CA" dirty="0">
                <a:cs typeface="Arial" panose="020B0604020202020204" pitchFamily="34" charset="0"/>
              </a:rPr>
              <a:t>British Columbia study 6 storey wood frame – Provincial Study and BC Code Change 2009</a:t>
            </a:r>
          </a:p>
          <a:p>
            <a:pPr marL="360000" indent="-360000" algn="just">
              <a:spcBef>
                <a:spcPts val="0"/>
              </a:spcBef>
              <a:buClr>
                <a:schemeClr val="tx1"/>
              </a:buClr>
              <a:tabLst>
                <a:tab pos="361950" algn="l"/>
              </a:tabLst>
              <a:defRPr/>
            </a:pPr>
            <a:endParaRPr lang="en-CA" dirty="0">
              <a:cs typeface="Arial" panose="020B0604020202020204" pitchFamily="34" charset="0"/>
            </a:endParaRPr>
          </a:p>
          <a:p>
            <a:pPr eaLnBrk="1" hangingPunct="1">
              <a:lnSpc>
                <a:spcPct val="80000"/>
              </a:lnSpc>
              <a:buFont typeface="Wingdings" pitchFamily="2" charset="2"/>
              <a:buChar char="§"/>
              <a:defRPr/>
            </a:pPr>
            <a:endParaRPr lang="en-CA" sz="2000" dirty="0"/>
          </a:p>
          <a:p>
            <a:pPr marL="0" indent="0">
              <a:lnSpc>
                <a:spcPct val="80000"/>
              </a:lnSpc>
              <a:buNone/>
              <a:defRPr/>
            </a:pPr>
            <a:endParaRPr lang="en-CA" sz="1800" dirty="0"/>
          </a:p>
        </p:txBody>
      </p:sp>
      <p:sp>
        <p:nvSpPr>
          <p:cNvPr id="2" name="Slide Number Placeholder 3">
            <a:extLst>
              <a:ext uri="{FF2B5EF4-FFF2-40B4-BE49-F238E27FC236}">
                <a16:creationId xmlns:a16="http://schemas.microsoft.com/office/drawing/2014/main" id="{861440E7-2C35-C751-AA62-CA181396A9E0}"/>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4</a:t>
            </a:fld>
            <a:endParaRPr lang="en-CA" sz="1400" dirty="0"/>
          </a:p>
        </p:txBody>
      </p:sp>
    </p:spTree>
    <p:extLst>
      <p:ext uri="{BB962C8B-B14F-4D97-AF65-F5344CB8AC3E}">
        <p14:creationId xmlns:p14="http://schemas.microsoft.com/office/powerpoint/2010/main" val="20501701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C50034-ADB5-70C1-022C-32657DED8E96}"/>
              </a:ext>
            </a:extLst>
          </p:cNvPr>
          <p:cNvPicPr>
            <a:picLocks noChangeAspect="1"/>
          </p:cNvPicPr>
          <p:nvPr/>
        </p:nvPicPr>
        <p:blipFill>
          <a:blip r:embed="rId3">
            <a:alphaModFix/>
          </a:blip>
          <a:stretch>
            <a:fillRect/>
          </a:stretch>
        </p:blipFill>
        <p:spPr>
          <a:xfrm>
            <a:off x="2279576" y="1090361"/>
            <a:ext cx="7093527" cy="4384582"/>
          </a:xfrm>
          <a:prstGeom prst="rect">
            <a:avLst/>
          </a:prstGeom>
        </p:spPr>
      </p:pic>
      <p:sp>
        <p:nvSpPr>
          <p:cNvPr id="2" name="TextBox 1">
            <a:extLst>
              <a:ext uri="{FF2B5EF4-FFF2-40B4-BE49-F238E27FC236}">
                <a16:creationId xmlns:a16="http://schemas.microsoft.com/office/drawing/2014/main" id="{B1CB2D6B-C3CB-3BFC-8A81-6E5665E06EBC}"/>
              </a:ext>
            </a:extLst>
          </p:cNvPr>
          <p:cNvSpPr txBox="1"/>
          <p:nvPr/>
        </p:nvSpPr>
        <p:spPr>
          <a:xfrm>
            <a:off x="1415480" y="5474943"/>
            <a:ext cx="8208912" cy="369332"/>
          </a:xfrm>
          <a:prstGeom prst="rect">
            <a:avLst/>
          </a:prstGeom>
          <a:noFill/>
        </p:spPr>
        <p:txBody>
          <a:bodyPr wrap="square" rtlCol="0">
            <a:spAutoFit/>
          </a:bodyPr>
          <a:lstStyle/>
          <a:p>
            <a:r>
              <a:rPr lang="en-CA" dirty="0"/>
              <a:t>Fire spread through poor or missing fireblocking</a:t>
            </a:r>
          </a:p>
        </p:txBody>
      </p:sp>
      <p:sp>
        <p:nvSpPr>
          <p:cNvPr id="4" name="Slide Number Placeholder 3">
            <a:extLst>
              <a:ext uri="{FF2B5EF4-FFF2-40B4-BE49-F238E27FC236}">
                <a16:creationId xmlns:a16="http://schemas.microsoft.com/office/drawing/2014/main" id="{A3A53CA6-0BCF-5C1E-F336-698407004C51}"/>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40</a:t>
            </a:fld>
            <a:endParaRPr lang="en-CA" sz="1400" dirty="0"/>
          </a:p>
        </p:txBody>
      </p:sp>
    </p:spTree>
    <p:extLst>
      <p:ext uri="{BB962C8B-B14F-4D97-AF65-F5344CB8AC3E}">
        <p14:creationId xmlns:p14="http://schemas.microsoft.com/office/powerpoint/2010/main" val="19672203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wooden structure&#10;&#10;Description automatically generated">
            <a:extLst>
              <a:ext uri="{FF2B5EF4-FFF2-40B4-BE49-F238E27FC236}">
                <a16:creationId xmlns:a16="http://schemas.microsoft.com/office/drawing/2014/main" id="{4F975876-2583-6E0E-4FCF-62318C3847E3}"/>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t="1" b="1294"/>
          <a:stretch/>
        </p:blipFill>
        <p:spPr>
          <a:xfrm>
            <a:off x="2135560" y="620688"/>
            <a:ext cx="7428777" cy="4536504"/>
          </a:xfrm>
          <a:prstGeom prst="rect">
            <a:avLst/>
          </a:prstGeom>
        </p:spPr>
      </p:pic>
      <p:sp>
        <p:nvSpPr>
          <p:cNvPr id="2" name="TextBox 1">
            <a:extLst>
              <a:ext uri="{FF2B5EF4-FFF2-40B4-BE49-F238E27FC236}">
                <a16:creationId xmlns:a16="http://schemas.microsoft.com/office/drawing/2014/main" id="{3A412D29-D4DF-5FE4-EE6A-A5ECC21E5FDB}"/>
              </a:ext>
            </a:extLst>
          </p:cNvPr>
          <p:cNvSpPr txBox="1"/>
          <p:nvPr/>
        </p:nvSpPr>
        <p:spPr>
          <a:xfrm>
            <a:off x="1559496" y="5805264"/>
            <a:ext cx="8041497" cy="369332"/>
          </a:xfrm>
          <a:prstGeom prst="rect">
            <a:avLst/>
          </a:prstGeom>
          <a:noFill/>
        </p:spPr>
        <p:txBody>
          <a:bodyPr wrap="none" rtlCol="0">
            <a:spAutoFit/>
          </a:bodyPr>
          <a:lstStyle/>
          <a:p>
            <a:r>
              <a:rPr lang="en-CA" dirty="0"/>
              <a:t>No continuous void spaces eliminates fire spread in walls and floors</a:t>
            </a:r>
          </a:p>
        </p:txBody>
      </p:sp>
      <p:sp>
        <p:nvSpPr>
          <p:cNvPr id="6" name="Slide Number Placeholder 3">
            <a:extLst>
              <a:ext uri="{FF2B5EF4-FFF2-40B4-BE49-F238E27FC236}">
                <a16:creationId xmlns:a16="http://schemas.microsoft.com/office/drawing/2014/main" id="{E2E061BB-B544-0EDF-5CF5-16EC57D5AB74}"/>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41</a:t>
            </a:fld>
            <a:endParaRPr lang="en-CA" sz="1400" dirty="0"/>
          </a:p>
        </p:txBody>
      </p:sp>
    </p:spTree>
    <p:extLst>
      <p:ext uri="{BB962C8B-B14F-4D97-AF65-F5344CB8AC3E}">
        <p14:creationId xmlns:p14="http://schemas.microsoft.com/office/powerpoint/2010/main" val="4285965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idx="4294967295"/>
          </p:nvPr>
        </p:nvSpPr>
        <p:spPr>
          <a:xfrm>
            <a:off x="758757" y="758757"/>
            <a:ext cx="9081243" cy="5001243"/>
          </a:xfrm>
        </p:spPr>
        <p:txBody>
          <a:bodyPr>
            <a:normAutofit/>
          </a:bodyPr>
          <a:lstStyle/>
          <a:p>
            <a:pPr marL="609600" indent="-609600">
              <a:buNone/>
              <a:defRPr/>
            </a:pPr>
            <a:endParaRPr lang="en-CA" sz="4400" spc="-100" dirty="0">
              <a:solidFill>
                <a:schemeClr val="tx2"/>
              </a:solidFill>
              <a:latin typeface="Calibri" panose="020F0502020204030204" pitchFamily="34" charset="0"/>
              <a:ea typeface="+mj-ea"/>
              <a:cs typeface="Calibri" panose="020F0502020204030204" pitchFamily="34" charset="0"/>
            </a:endParaRPr>
          </a:p>
          <a:p>
            <a:pPr marL="609600" indent="-609600">
              <a:buNone/>
              <a:defRPr/>
            </a:pPr>
            <a:endParaRPr lang="en-CA" sz="2000" dirty="0"/>
          </a:p>
          <a:p>
            <a:pPr marL="609600" indent="-609600">
              <a:buNone/>
              <a:defRPr/>
            </a:pPr>
            <a:endParaRPr lang="en-CA" sz="2000" dirty="0"/>
          </a:p>
          <a:p>
            <a:pPr marL="609600" indent="-609600">
              <a:buNone/>
              <a:defRPr/>
            </a:pPr>
            <a:endParaRPr lang="en-CA" sz="1400" dirty="0"/>
          </a:p>
          <a:p>
            <a:pPr marL="609600" indent="-609600">
              <a:buClr>
                <a:srgbClr val="F4A922"/>
              </a:buClr>
              <a:buNone/>
              <a:defRPr/>
            </a:pPr>
            <a:endParaRPr lang="en-CA" sz="1600" dirty="0"/>
          </a:p>
          <a:p>
            <a:pPr marL="609600" indent="-609600">
              <a:buClr>
                <a:srgbClr val="F4A922"/>
              </a:buClr>
              <a:buFont typeface="Wingdings 2" pitchFamily="18" charset="2"/>
              <a:buChar char=""/>
              <a:defRPr/>
            </a:pPr>
            <a:endParaRPr lang="en-CA" sz="1600" dirty="0"/>
          </a:p>
        </p:txBody>
      </p:sp>
      <p:pic>
        <p:nvPicPr>
          <p:cNvPr id="2" name="Picture 1">
            <a:extLst>
              <a:ext uri="{FF2B5EF4-FFF2-40B4-BE49-F238E27FC236}">
                <a16:creationId xmlns:a16="http://schemas.microsoft.com/office/drawing/2014/main" id="{6E9EEA98-1EDF-4240-AA97-4090A272CD17}"/>
              </a:ext>
            </a:extLst>
          </p:cNvPr>
          <p:cNvPicPr>
            <a:picLocks noChangeAspect="1"/>
          </p:cNvPicPr>
          <p:nvPr/>
        </p:nvPicPr>
        <p:blipFill>
          <a:blip r:embed="rId3"/>
          <a:stretch>
            <a:fillRect/>
          </a:stretch>
        </p:blipFill>
        <p:spPr>
          <a:xfrm>
            <a:off x="1916472" y="1348119"/>
            <a:ext cx="7923528" cy="4896000"/>
          </a:xfrm>
          <a:prstGeom prst="rect">
            <a:avLst/>
          </a:prstGeom>
        </p:spPr>
      </p:pic>
      <p:sp>
        <p:nvSpPr>
          <p:cNvPr id="5" name="Title 1">
            <a:extLst>
              <a:ext uri="{FF2B5EF4-FFF2-40B4-BE49-F238E27FC236}">
                <a16:creationId xmlns:a16="http://schemas.microsoft.com/office/drawing/2014/main" id="{0E887B7D-A952-4C53-BC00-F351D94FF256}"/>
              </a:ext>
            </a:extLst>
          </p:cNvPr>
          <p:cNvSpPr txBox="1">
            <a:spLocks/>
          </p:cNvSpPr>
          <p:nvPr/>
        </p:nvSpPr>
        <p:spPr>
          <a:xfrm>
            <a:off x="632460" y="481938"/>
            <a:ext cx="10160000" cy="1143000"/>
          </a:xfrm>
          <a:prstGeom prst="rect">
            <a:avLst/>
          </a:prstGeom>
        </p:spPr>
        <p:txBody>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fontAlgn="auto">
              <a:spcAft>
                <a:spcPts val="0"/>
              </a:spcAft>
            </a:pPr>
            <a:r>
              <a:rPr lang="en-US" sz="4400" dirty="0">
                <a:latin typeface="Calibri" panose="020F0502020204030204" pitchFamily="34" charset="0"/>
                <a:cs typeface="Calibri" panose="020F0502020204030204" pitchFamily="34" charset="0"/>
              </a:rPr>
              <a:t>MT</a:t>
            </a:r>
            <a:r>
              <a:rPr lang="en-US" sz="3600" dirty="0">
                <a:latin typeface="Arial" panose="020B0604020202020204" pitchFamily="34" charset="0"/>
                <a:cs typeface="Arial" panose="020B0604020202020204" pitchFamily="34" charset="0"/>
              </a:rPr>
              <a:t> </a:t>
            </a:r>
            <a:r>
              <a:rPr lang="en-US" sz="4400" dirty="0">
                <a:latin typeface="Calibri" panose="020F0502020204030204" pitchFamily="34" charset="0"/>
                <a:cs typeface="Calibri" panose="020F0502020204030204" pitchFamily="34" charset="0"/>
              </a:rPr>
              <a:t>Floors</a:t>
            </a:r>
            <a:r>
              <a:rPr lang="en-US" sz="3600" dirty="0">
                <a:latin typeface="Arial" panose="020B0604020202020204" pitchFamily="34" charset="0"/>
                <a:cs typeface="Arial" panose="020B0604020202020204" pitchFamily="34" charset="0"/>
              </a:rPr>
              <a:t> </a:t>
            </a:r>
            <a:r>
              <a:rPr lang="en-US" sz="4400" dirty="0">
                <a:latin typeface="Calibri" panose="020F0502020204030204" pitchFamily="34" charset="0"/>
                <a:cs typeface="Calibri" panose="020F0502020204030204" pitchFamily="34" charset="0"/>
                <a:sym typeface="Wingdings" panose="05000000000000000000" pitchFamily="2" charset="2"/>
              </a:rPr>
              <a:t> Safer Construction (Cont’d)</a:t>
            </a:r>
            <a:endParaRPr lang="en-US" sz="4400" dirty="0">
              <a:latin typeface="Calibri" panose="020F0502020204030204" pitchFamily="34" charset="0"/>
              <a:cs typeface="Calibri" panose="020F0502020204030204" pitchFamily="34" charset="0"/>
            </a:endParaRPr>
          </a:p>
        </p:txBody>
      </p:sp>
      <p:sp>
        <p:nvSpPr>
          <p:cNvPr id="3" name="Slide Number Placeholder 3">
            <a:extLst>
              <a:ext uri="{FF2B5EF4-FFF2-40B4-BE49-F238E27FC236}">
                <a16:creationId xmlns:a16="http://schemas.microsoft.com/office/drawing/2014/main" id="{A791B446-1172-7454-646A-EF55B8CD56BC}"/>
              </a:ext>
            </a:extLst>
          </p:cNvPr>
          <p:cNvSpPr txBox="1">
            <a:spLocks/>
          </p:cNvSpPr>
          <p:nvPr/>
        </p:nvSpPr>
        <p:spPr>
          <a:xfrm>
            <a:off x="11363526" y="6315869"/>
            <a:ext cx="732367" cy="396875"/>
          </a:xfrm>
          <a:prstGeom prst="rect">
            <a:avLst/>
          </a:prstGeom>
        </p:spPr>
        <p:txBody>
          <a:bodyPr/>
          <a:ls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pPr algn="ctr"/>
            <a:fld id="{1D3E3211-9D3B-476D-82AC-30160351FB88}" type="slidenum">
              <a:rPr lang="en-CA" sz="1400" smtClean="0">
                <a:latin typeface="Arial" panose="020B0604020202020204" pitchFamily="34" charset="0"/>
                <a:cs typeface="Arial" panose="020B0604020202020204" pitchFamily="34" charset="0"/>
              </a:rPr>
              <a:pPr algn="ctr"/>
              <a:t>42</a:t>
            </a:fld>
            <a:endParaRPr lang="en-CA"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01617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C50034-ADB5-70C1-022C-32657DED8E96}"/>
              </a:ext>
            </a:extLst>
          </p:cNvPr>
          <p:cNvPicPr>
            <a:picLocks noChangeAspect="1"/>
          </p:cNvPicPr>
          <p:nvPr/>
        </p:nvPicPr>
        <p:blipFill>
          <a:blip r:embed="rId3">
            <a:alphaModFix/>
          </a:blip>
          <a:stretch>
            <a:fillRect/>
          </a:stretch>
        </p:blipFill>
        <p:spPr>
          <a:xfrm>
            <a:off x="2279576" y="1090361"/>
            <a:ext cx="7093527" cy="4384582"/>
          </a:xfrm>
          <a:prstGeom prst="rect">
            <a:avLst/>
          </a:prstGeom>
        </p:spPr>
      </p:pic>
      <p:sp>
        <p:nvSpPr>
          <p:cNvPr id="2" name="TextBox 1">
            <a:extLst>
              <a:ext uri="{FF2B5EF4-FFF2-40B4-BE49-F238E27FC236}">
                <a16:creationId xmlns:a16="http://schemas.microsoft.com/office/drawing/2014/main" id="{B1CB2D6B-C3CB-3BFC-8A81-6E5665E06EBC}"/>
              </a:ext>
            </a:extLst>
          </p:cNvPr>
          <p:cNvSpPr txBox="1"/>
          <p:nvPr/>
        </p:nvSpPr>
        <p:spPr>
          <a:xfrm>
            <a:off x="1415480" y="5474943"/>
            <a:ext cx="8208912" cy="369332"/>
          </a:xfrm>
          <a:prstGeom prst="rect">
            <a:avLst/>
          </a:prstGeom>
          <a:noFill/>
        </p:spPr>
        <p:txBody>
          <a:bodyPr wrap="square" rtlCol="0">
            <a:spAutoFit/>
          </a:bodyPr>
          <a:lstStyle/>
          <a:p>
            <a:r>
              <a:rPr lang="en-CA" dirty="0"/>
              <a:t>Fire spread through poor or missing fireblocking</a:t>
            </a:r>
          </a:p>
        </p:txBody>
      </p:sp>
      <p:sp>
        <p:nvSpPr>
          <p:cNvPr id="4" name="Slide Number Placeholder 3">
            <a:extLst>
              <a:ext uri="{FF2B5EF4-FFF2-40B4-BE49-F238E27FC236}">
                <a16:creationId xmlns:a16="http://schemas.microsoft.com/office/drawing/2014/main" id="{CAE8CA78-79CA-5729-A11D-96255B1FC78E}"/>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43</a:t>
            </a:fld>
            <a:endParaRPr lang="en-CA" sz="1400" dirty="0"/>
          </a:p>
        </p:txBody>
      </p:sp>
    </p:spTree>
    <p:extLst>
      <p:ext uri="{BB962C8B-B14F-4D97-AF65-F5344CB8AC3E}">
        <p14:creationId xmlns:p14="http://schemas.microsoft.com/office/powerpoint/2010/main" val="36011373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21EF7-4451-4902-3C40-1F9A60CC84DE}"/>
              </a:ext>
            </a:extLst>
          </p:cNvPr>
          <p:cNvSpPr>
            <a:spLocks noGrp="1"/>
          </p:cNvSpPr>
          <p:nvPr>
            <p:ph type="title"/>
          </p:nvPr>
        </p:nvSpPr>
        <p:spPr/>
        <p:txBody>
          <a:bodyPr/>
          <a:lstStyle/>
          <a:p>
            <a:r>
              <a:rPr lang="en-US" dirty="0">
                <a:latin typeface="Calibri" panose="020F0502020204030204" pitchFamily="34" charset="0"/>
              </a:rPr>
              <a:t>6 Storey Jewelry Manufacturing </a:t>
            </a:r>
          </a:p>
        </p:txBody>
      </p:sp>
      <p:pic>
        <p:nvPicPr>
          <p:cNvPr id="5" name="Picture 5" descr="A picture containing road, sky, outdoor, building&#10;&#10;Description automatically generated">
            <a:extLst>
              <a:ext uri="{FF2B5EF4-FFF2-40B4-BE49-F238E27FC236}">
                <a16:creationId xmlns:a16="http://schemas.microsoft.com/office/drawing/2014/main" id="{9979DED9-DA8E-BA3B-7F20-442794CAC4F2}"/>
              </a:ext>
            </a:extLst>
          </p:cNvPr>
          <p:cNvPicPr>
            <a:picLocks noGrp="1" noChangeAspect="1"/>
          </p:cNvPicPr>
          <p:nvPr>
            <p:ph idx="1"/>
          </p:nvPr>
        </p:nvPicPr>
        <p:blipFill>
          <a:blip r:embed="rId3"/>
          <a:stretch>
            <a:fillRect/>
          </a:stretch>
        </p:blipFill>
        <p:spPr>
          <a:xfrm>
            <a:off x="5237976" y="1383681"/>
            <a:ext cx="4871223" cy="4880516"/>
          </a:xfrm>
        </p:spPr>
      </p:pic>
      <p:sp>
        <p:nvSpPr>
          <p:cNvPr id="6" name="TextBox 5">
            <a:extLst>
              <a:ext uri="{FF2B5EF4-FFF2-40B4-BE49-F238E27FC236}">
                <a16:creationId xmlns:a16="http://schemas.microsoft.com/office/drawing/2014/main" id="{4C2CC6A0-E3A0-BDFC-D3EE-FABF4080C290}"/>
              </a:ext>
            </a:extLst>
          </p:cNvPr>
          <p:cNvSpPr txBox="1"/>
          <p:nvPr/>
        </p:nvSpPr>
        <p:spPr>
          <a:xfrm>
            <a:off x="681318" y="1550895"/>
            <a:ext cx="4141694"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47675" indent="-447675">
              <a:buFont typeface="Wingdings" panose="05000000000000000000" pitchFamily="2" charset="2"/>
              <a:buChar char="§"/>
            </a:pPr>
            <a:r>
              <a:rPr lang="en-US" sz="2400" dirty="0">
                <a:latin typeface="+mn-lt"/>
                <a:cs typeface="Calibri" panose="020F0502020204030204" pitchFamily="34" charset="0"/>
              </a:rPr>
              <a:t>Pyrrha Jewlery</a:t>
            </a:r>
          </a:p>
          <a:p>
            <a:pPr marL="447675" indent="-447675">
              <a:buFont typeface="Wingdings" panose="05000000000000000000" pitchFamily="2" charset="2"/>
              <a:buChar char="§"/>
            </a:pPr>
            <a:r>
              <a:rPr lang="en-US" sz="2400" dirty="0">
                <a:latin typeface="+mn-lt"/>
                <a:cs typeface="Calibri" panose="020F0502020204030204" pitchFamily="34" charset="0"/>
              </a:rPr>
              <a:t>6 Storey Mass Timber Factory</a:t>
            </a:r>
          </a:p>
          <a:p>
            <a:pPr marL="447675" indent="-447675">
              <a:buFont typeface="Wingdings" panose="05000000000000000000" pitchFamily="2" charset="2"/>
              <a:buChar char="§"/>
            </a:pPr>
            <a:r>
              <a:rPr lang="en-US" sz="2400" dirty="0">
                <a:latin typeface="+mn-lt"/>
                <a:cs typeface="Calibri" panose="020F0502020204030204" pitchFamily="34" charset="0"/>
              </a:rPr>
              <a:t>F-3</a:t>
            </a:r>
          </a:p>
          <a:p>
            <a:endParaRPr lang="en-US" sz="2400" dirty="0">
              <a:latin typeface="+mn-lt"/>
              <a:cs typeface="Calibri" panose="020F0502020204030204" pitchFamily="34" charset="0"/>
            </a:endParaRPr>
          </a:p>
          <a:p>
            <a:r>
              <a:rPr lang="en-US" sz="2400" dirty="0">
                <a:latin typeface="+mn-lt"/>
                <a:cs typeface="Calibri" panose="020F0502020204030204" pitchFamily="34" charset="0"/>
              </a:rPr>
              <a:t>Zero Lot Line MT walls</a:t>
            </a:r>
          </a:p>
        </p:txBody>
      </p:sp>
      <p:sp>
        <p:nvSpPr>
          <p:cNvPr id="3" name="Slide Number Placeholder 3">
            <a:extLst>
              <a:ext uri="{FF2B5EF4-FFF2-40B4-BE49-F238E27FC236}">
                <a16:creationId xmlns:a16="http://schemas.microsoft.com/office/drawing/2014/main" id="{BD2756EA-D2B3-BACA-FA65-69CADE11FF14}"/>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44</a:t>
            </a:fld>
            <a:endParaRPr lang="en-CA" sz="1400" dirty="0"/>
          </a:p>
        </p:txBody>
      </p:sp>
    </p:spTree>
    <p:extLst>
      <p:ext uri="{BB962C8B-B14F-4D97-AF65-F5344CB8AC3E}">
        <p14:creationId xmlns:p14="http://schemas.microsoft.com/office/powerpoint/2010/main" val="4453260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C2748-A006-4AC3-A5A2-6D2411FD7B32}"/>
              </a:ext>
            </a:extLst>
          </p:cNvPr>
          <p:cNvSpPr>
            <a:spLocks noGrp="1"/>
          </p:cNvSpPr>
          <p:nvPr>
            <p:ph type="title"/>
          </p:nvPr>
        </p:nvSpPr>
        <p:spPr/>
        <p:txBody>
          <a:bodyPr/>
          <a:lstStyle/>
          <a:p>
            <a:r>
              <a:rPr lang="en-US" dirty="0">
                <a:latin typeface="Calibri" panose="020F0502020204030204" pitchFamily="34" charset="0"/>
              </a:rPr>
              <a:t>Bigger</a:t>
            </a:r>
            <a:r>
              <a:rPr lang="en-US" sz="3600" dirty="0">
                <a:latin typeface="Arial"/>
                <a:cs typeface="Arial"/>
              </a:rPr>
              <a:t>  </a:t>
            </a:r>
            <a:r>
              <a:rPr lang="en-US" dirty="0">
                <a:latin typeface="Calibri" panose="020F0502020204030204" pitchFamily="34" charset="0"/>
              </a:rPr>
              <a:t>– Typical High-School</a:t>
            </a:r>
          </a:p>
        </p:txBody>
      </p:sp>
      <p:sp>
        <p:nvSpPr>
          <p:cNvPr id="3" name="Content Placeholder 2">
            <a:extLst>
              <a:ext uri="{FF2B5EF4-FFF2-40B4-BE49-F238E27FC236}">
                <a16:creationId xmlns:a16="http://schemas.microsoft.com/office/drawing/2014/main" id="{8E22A854-7E6B-4055-A536-6C2FC1892510}"/>
              </a:ext>
            </a:extLst>
          </p:cNvPr>
          <p:cNvSpPr>
            <a:spLocks noGrp="1"/>
          </p:cNvSpPr>
          <p:nvPr>
            <p:ph idx="1"/>
          </p:nvPr>
        </p:nvSpPr>
        <p:spPr/>
        <p:txBody>
          <a:bodyPr/>
          <a:lstStyle/>
          <a:p>
            <a:pPr marL="536575" indent="-422275">
              <a:buClrTx/>
              <a:buFont typeface="Wingdings" panose="05000000000000000000" pitchFamily="2" charset="2"/>
              <a:buChar char="§"/>
            </a:pPr>
            <a:r>
              <a:rPr lang="en-US" dirty="0">
                <a:latin typeface="Calibri" panose="020F0502020204030204" pitchFamily="34" charset="0"/>
                <a:cs typeface="Calibri" panose="020F0502020204030204" pitchFamily="34" charset="0"/>
              </a:rPr>
              <a:t>3 storeys</a:t>
            </a:r>
          </a:p>
          <a:p>
            <a:pPr marL="114300" indent="0">
              <a:buClrTx/>
              <a:buNone/>
            </a:pPr>
            <a:endParaRPr lang="en-US" dirty="0">
              <a:latin typeface="Calibri" panose="020F0502020204030204" pitchFamily="34" charset="0"/>
              <a:cs typeface="Calibri" panose="020F0502020204030204" pitchFamily="34" charset="0"/>
            </a:endParaRPr>
          </a:p>
          <a:p>
            <a:pPr marL="536575" indent="-422275">
              <a:buClrTx/>
              <a:buFont typeface="Wingdings" panose="05000000000000000000" pitchFamily="2" charset="2"/>
              <a:buChar char="§"/>
            </a:pPr>
            <a:r>
              <a:rPr lang="en-US" dirty="0">
                <a:latin typeface="Calibri" panose="020F0502020204030204" pitchFamily="34" charset="0"/>
                <a:cs typeface="Calibri" panose="020F0502020204030204" pitchFamily="34" charset="0"/>
              </a:rPr>
              <a:t>10,000m² building area</a:t>
            </a:r>
          </a:p>
          <a:p>
            <a:pPr marL="536575" indent="-422275">
              <a:buClrTx/>
              <a:buFont typeface="Wingdings" panose="05000000000000000000" pitchFamily="2" charset="2"/>
              <a:buChar char="§"/>
            </a:pPr>
            <a:endParaRPr lang="en-US" dirty="0">
              <a:latin typeface="Calibri" panose="020F0502020204030204" pitchFamily="34" charset="0"/>
              <a:cs typeface="Calibri" panose="020F0502020204030204" pitchFamily="34" charset="0"/>
            </a:endParaRPr>
          </a:p>
          <a:p>
            <a:pPr marL="536575" indent="-422275">
              <a:buClrTx/>
              <a:buFont typeface="Wingdings" panose="05000000000000000000" pitchFamily="2" charset="2"/>
              <a:buChar char="§"/>
            </a:pPr>
            <a:r>
              <a:rPr lang="en-US" dirty="0">
                <a:latin typeface="Calibri" panose="020F0502020204030204" pitchFamily="34" charset="0"/>
                <a:cs typeface="Calibri" panose="020F0502020204030204" pitchFamily="34" charset="0"/>
              </a:rPr>
              <a:t>Why did it go Steel?</a:t>
            </a:r>
          </a:p>
          <a:p>
            <a:pPr marL="114300" indent="0">
              <a:buClrTx/>
              <a:buNone/>
            </a:pPr>
            <a:endParaRPr lang="en-US" dirty="0">
              <a:latin typeface="Calibri" panose="020F0502020204030204" pitchFamily="34" charset="0"/>
              <a:cs typeface="Calibri" panose="020F0502020204030204" pitchFamily="34" charset="0"/>
            </a:endParaRPr>
          </a:p>
          <a:p>
            <a:pPr marL="536575" indent="-422275">
              <a:buClrTx/>
              <a:buFont typeface="Wingdings" panose="05000000000000000000" pitchFamily="2" charset="2"/>
              <a:buChar char="§"/>
            </a:pPr>
            <a:r>
              <a:rPr lang="en-US" dirty="0">
                <a:latin typeface="Calibri" panose="020F0502020204030204" pitchFamily="34" charset="0"/>
                <a:cs typeface="Calibri" panose="020F0502020204030204" pitchFamily="34" charset="0"/>
              </a:rPr>
              <a:t>Kitsilano Secondary</a:t>
            </a:r>
          </a:p>
          <a:p>
            <a:pPr lvl="1"/>
            <a:endParaRPr lang="en-US" dirty="0"/>
          </a:p>
        </p:txBody>
      </p:sp>
      <p:pic>
        <p:nvPicPr>
          <p:cNvPr id="8" name="Picture 7">
            <a:extLst>
              <a:ext uri="{FF2B5EF4-FFF2-40B4-BE49-F238E27FC236}">
                <a16:creationId xmlns:a16="http://schemas.microsoft.com/office/drawing/2014/main" id="{AB0F0F9A-A18E-4D0D-8965-A099956D26C3}"/>
              </a:ext>
            </a:extLst>
          </p:cNvPr>
          <p:cNvPicPr>
            <a:picLocks noChangeAspect="1"/>
          </p:cNvPicPr>
          <p:nvPr/>
        </p:nvPicPr>
        <p:blipFill>
          <a:blip r:embed="rId3"/>
          <a:stretch>
            <a:fillRect/>
          </a:stretch>
        </p:blipFill>
        <p:spPr>
          <a:xfrm>
            <a:off x="4391772" y="1600200"/>
            <a:ext cx="6377828" cy="4800600"/>
          </a:xfrm>
          <a:prstGeom prst="rect">
            <a:avLst/>
          </a:prstGeom>
        </p:spPr>
      </p:pic>
      <p:sp>
        <p:nvSpPr>
          <p:cNvPr id="4" name="Slide Number Placeholder 3">
            <a:extLst>
              <a:ext uri="{FF2B5EF4-FFF2-40B4-BE49-F238E27FC236}">
                <a16:creationId xmlns:a16="http://schemas.microsoft.com/office/drawing/2014/main" id="{B6E4A009-CA8C-40CE-1E5D-4947C99CDFAC}"/>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45</a:t>
            </a:fld>
            <a:endParaRPr lang="en-CA" sz="1400" dirty="0"/>
          </a:p>
        </p:txBody>
      </p:sp>
    </p:spTree>
    <p:extLst>
      <p:ext uri="{BB962C8B-B14F-4D97-AF65-F5344CB8AC3E}">
        <p14:creationId xmlns:p14="http://schemas.microsoft.com/office/powerpoint/2010/main" val="2172922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C68EB-0632-8AA8-AC63-2127A2CDCC7B}"/>
              </a:ext>
            </a:extLst>
          </p:cNvPr>
          <p:cNvSpPr>
            <a:spLocks noGrp="1"/>
          </p:cNvSpPr>
          <p:nvPr>
            <p:ph type="title"/>
          </p:nvPr>
        </p:nvSpPr>
        <p:spPr/>
        <p:txBody>
          <a:bodyPr/>
          <a:lstStyle/>
          <a:p>
            <a:r>
              <a:rPr lang="en-US" dirty="0">
                <a:latin typeface="Calibri" panose="020F0502020204030204" pitchFamily="34" charset="0"/>
              </a:rPr>
              <a:t>Opportunities</a:t>
            </a:r>
            <a:r>
              <a:rPr lang="en-US" sz="4000" dirty="0">
                <a:latin typeface="Arial"/>
                <a:cs typeface="Arial"/>
              </a:rPr>
              <a:t> </a:t>
            </a:r>
            <a:r>
              <a:rPr lang="en-US" dirty="0">
                <a:latin typeface="Calibri" panose="020F0502020204030204" pitchFamily="34" charset="0"/>
              </a:rPr>
              <a:t>for 1h Mass Timber Buildings</a:t>
            </a:r>
            <a:br>
              <a:rPr lang="en-US" dirty="0">
                <a:latin typeface="Calibri" panose="020F0502020204030204" pitchFamily="34" charset="0"/>
              </a:rPr>
            </a:br>
            <a:r>
              <a:rPr lang="en-US" dirty="0">
                <a:latin typeface="Calibri" panose="020F0502020204030204" pitchFamily="34" charset="0"/>
              </a:rPr>
              <a:t>CLT floors and Frame Walls</a:t>
            </a:r>
          </a:p>
        </p:txBody>
      </p:sp>
      <p:sp>
        <p:nvSpPr>
          <p:cNvPr id="3" name="Content Placeholder 2">
            <a:extLst>
              <a:ext uri="{FF2B5EF4-FFF2-40B4-BE49-F238E27FC236}">
                <a16:creationId xmlns:a16="http://schemas.microsoft.com/office/drawing/2014/main" id="{408D9924-15C1-CE2A-9BF0-28B81F5EE9EC}"/>
              </a:ext>
            </a:extLst>
          </p:cNvPr>
          <p:cNvSpPr>
            <a:spLocks noGrp="1"/>
          </p:cNvSpPr>
          <p:nvPr>
            <p:ph idx="1"/>
          </p:nvPr>
        </p:nvSpPr>
        <p:spPr/>
        <p:txBody>
          <a:bodyPr vert="horz" lIns="91440" tIns="45720" rIns="91440" bIns="45720" rtlCol="0" anchor="t">
            <a:normAutofit/>
          </a:bodyPr>
          <a:lstStyle/>
          <a:p>
            <a:pPr marL="114300" indent="0">
              <a:buNone/>
            </a:pPr>
            <a:endParaRPr lang="en-US" dirty="0">
              <a:cs typeface="Calibri" panose="020F0502020204030204"/>
            </a:endParaRPr>
          </a:p>
          <a:p>
            <a:endParaRPr lang="en-US" dirty="0">
              <a:cs typeface="Calibri" panose="020F0502020204030204"/>
            </a:endParaRPr>
          </a:p>
          <a:p>
            <a:endParaRPr lang="en-US" dirty="0">
              <a:cs typeface="Calibri" panose="020F0502020204030204"/>
            </a:endParaRPr>
          </a:p>
          <a:p>
            <a:endParaRPr lang="en-US" dirty="0">
              <a:cs typeface="Calibri" panose="020F0502020204030204"/>
            </a:endParaRPr>
          </a:p>
        </p:txBody>
      </p:sp>
      <p:sp>
        <p:nvSpPr>
          <p:cNvPr id="5" name="TextBox 4">
            <a:extLst>
              <a:ext uri="{FF2B5EF4-FFF2-40B4-BE49-F238E27FC236}">
                <a16:creationId xmlns:a16="http://schemas.microsoft.com/office/drawing/2014/main" id="{B7E8F9D1-47C4-7D2E-B9C2-DF594E3720A4}"/>
              </a:ext>
            </a:extLst>
          </p:cNvPr>
          <p:cNvSpPr txBox="1"/>
          <p:nvPr/>
        </p:nvSpPr>
        <p:spPr>
          <a:xfrm>
            <a:off x="2277914" y="1797784"/>
            <a:ext cx="6107501" cy="32624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latin typeface="+mn-lt"/>
              </a:rPr>
              <a:t>Larger building areas?</a:t>
            </a:r>
          </a:p>
          <a:p>
            <a:r>
              <a:rPr lang="en-US" sz="3200" dirty="0">
                <a:latin typeface="+mn-lt"/>
                <a:cs typeface="Calibri"/>
              </a:rPr>
              <a:t>Over 18m?</a:t>
            </a:r>
          </a:p>
          <a:p>
            <a:endParaRPr lang="en-US" sz="3200" dirty="0">
              <a:latin typeface="+mn-lt"/>
              <a:cs typeface="Calibri"/>
            </a:endParaRPr>
          </a:p>
          <a:p>
            <a:r>
              <a:rPr lang="en-US" sz="3200" dirty="0">
                <a:latin typeface="+mn-lt"/>
                <a:cs typeface="Calibri"/>
              </a:rPr>
              <a:t>Assembly buildings up to 6 storey</a:t>
            </a:r>
          </a:p>
          <a:p>
            <a:endParaRPr lang="en-US" sz="3900" dirty="0">
              <a:cs typeface="Calibri"/>
            </a:endParaRPr>
          </a:p>
          <a:p>
            <a:endParaRPr lang="en-US" sz="3900" dirty="0">
              <a:cs typeface="Calibri"/>
            </a:endParaRPr>
          </a:p>
        </p:txBody>
      </p:sp>
      <p:sp>
        <p:nvSpPr>
          <p:cNvPr id="4" name="Slide Number Placeholder 3">
            <a:extLst>
              <a:ext uri="{FF2B5EF4-FFF2-40B4-BE49-F238E27FC236}">
                <a16:creationId xmlns:a16="http://schemas.microsoft.com/office/drawing/2014/main" id="{88F29355-634B-8EEA-0366-AA7FB2068316}"/>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46</a:t>
            </a:fld>
            <a:endParaRPr lang="en-CA" sz="1400" dirty="0"/>
          </a:p>
        </p:txBody>
      </p:sp>
    </p:spTree>
    <p:extLst>
      <p:ext uri="{BB962C8B-B14F-4D97-AF65-F5344CB8AC3E}">
        <p14:creationId xmlns:p14="http://schemas.microsoft.com/office/powerpoint/2010/main" val="34612795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bwMode="auto">
          <a:xfrm>
            <a:off x="8531225" y="5648325"/>
            <a:ext cx="549275"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nchorCtr="0"/>
          <a:ls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742950" indent="-285750" algn="l" rtl="0" eaLnBrk="0" fontAlgn="base" hangingPunct="0">
              <a:spcBef>
                <a:spcPct val="0"/>
              </a:spcBef>
              <a:spcAft>
                <a:spcPct val="0"/>
              </a:spcAft>
              <a:defRPr kern="1200">
                <a:solidFill>
                  <a:schemeClr val="tx1"/>
                </a:solidFill>
                <a:latin typeface="Arial" charset="0"/>
                <a:ea typeface="+mn-ea"/>
                <a:cs typeface="Arial" charset="0"/>
              </a:defRPr>
            </a:lvl2pPr>
            <a:lvl3pPr marL="1143000" indent="-228600" algn="l" rtl="0" eaLnBrk="0" fontAlgn="base" hangingPunct="0">
              <a:spcBef>
                <a:spcPct val="0"/>
              </a:spcBef>
              <a:spcAft>
                <a:spcPct val="0"/>
              </a:spcAft>
              <a:defRPr kern="1200">
                <a:solidFill>
                  <a:schemeClr val="tx1"/>
                </a:solidFill>
                <a:latin typeface="Arial" charset="0"/>
                <a:ea typeface="+mn-ea"/>
                <a:cs typeface="Arial" charset="0"/>
              </a:defRPr>
            </a:lvl3pPr>
            <a:lvl4pPr marL="1600200" indent="-228600" algn="l" rtl="0" eaLnBrk="0" fontAlgn="base" hangingPunct="0">
              <a:spcBef>
                <a:spcPct val="0"/>
              </a:spcBef>
              <a:spcAft>
                <a:spcPct val="0"/>
              </a:spcAft>
              <a:defRPr kern="1200">
                <a:solidFill>
                  <a:schemeClr val="tx1"/>
                </a:solidFill>
                <a:latin typeface="Arial" charset="0"/>
                <a:ea typeface="+mn-ea"/>
                <a:cs typeface="Arial" charset="0"/>
              </a:defRPr>
            </a:lvl4pPr>
            <a:lvl5pPr marL="2057400" indent="-228600" algn="l" rtl="0" eaLnBrk="0" fontAlgn="base" hangingPunct="0">
              <a:spcBef>
                <a:spcPct val="0"/>
              </a:spcBef>
              <a:spcAft>
                <a:spcPct val="0"/>
              </a:spcAft>
              <a:defRPr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47</a:t>
            </a:fld>
            <a:endParaRPr lang="en-CA" sz="1400" dirty="0"/>
          </a:p>
        </p:txBody>
      </p:sp>
      <p:pic>
        <p:nvPicPr>
          <p:cNvPr id="5" name="Picture 2" descr="http://www.ghl.ca/images/earthsciences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Line 7"/>
          <p:cNvSpPr>
            <a:spLocks noChangeShapeType="1"/>
          </p:cNvSpPr>
          <p:nvPr/>
        </p:nvSpPr>
        <p:spPr bwMode="auto">
          <a:xfrm>
            <a:off x="3054309" y="2994532"/>
            <a:ext cx="5829300" cy="0"/>
          </a:xfrm>
          <a:prstGeom prst="line">
            <a:avLst/>
          </a:prstGeom>
          <a:noFill/>
          <a:ln w="76200">
            <a:solidFill>
              <a:srgbClr val="C00000"/>
            </a:solidFill>
            <a:round/>
            <a:headEnd/>
            <a:tailEnd/>
          </a:ln>
          <a:extLst>
            <a:ext uri="{909E8E84-426E-40DD-AFC4-6F175D3DCCD1}">
              <a14:hiddenFill xmlns:a14="http://schemas.microsoft.com/office/drawing/2010/main">
                <a:noFill/>
              </a14:hiddenFill>
            </a:ext>
          </a:extLst>
        </p:spPr>
        <p:txBody>
          <a:bodyPr/>
          <a:lstStyle/>
          <a:p>
            <a:endParaRPr lang="en-CA" dirty="0"/>
          </a:p>
        </p:txBody>
      </p:sp>
      <p:sp>
        <p:nvSpPr>
          <p:cNvPr id="8" name="Rectangle 3"/>
          <p:cNvSpPr>
            <a:spLocks/>
          </p:cNvSpPr>
          <p:nvPr/>
        </p:nvSpPr>
        <p:spPr bwMode="auto">
          <a:xfrm>
            <a:off x="2946514" y="1365794"/>
            <a:ext cx="5852034" cy="2182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buFont typeface="Wingdings" pitchFamily="2" charset="2"/>
              <a:buNone/>
              <a:defRPr/>
            </a:pPr>
            <a:r>
              <a:rPr lang="en-CA" sz="4050" b="1" dirty="0">
                <a:solidFill>
                  <a:schemeClr val="bg1"/>
                </a:solidFill>
                <a:latin typeface="Arial" charset="0"/>
                <a:cs typeface="+mn-cs"/>
              </a:rPr>
              <a:t> </a:t>
            </a:r>
          </a:p>
          <a:p>
            <a:pPr>
              <a:buFont typeface="Wingdings" pitchFamily="2" charset="2"/>
              <a:buNone/>
              <a:defRPr/>
            </a:pPr>
            <a:r>
              <a:rPr lang="en-CA" sz="3600" b="1" dirty="0">
                <a:solidFill>
                  <a:srgbClr val="FFFFFF"/>
                </a:solidFill>
                <a:latin typeface="Calibri" panose="020F0502020204030204" pitchFamily="34" charset="0"/>
                <a:cs typeface="Calibri" panose="020F0502020204030204" pitchFamily="34" charset="0"/>
              </a:rPr>
              <a:t>PENALIZING</a:t>
            </a:r>
            <a:r>
              <a:rPr lang="en-CA" sz="3000" b="1" dirty="0">
                <a:solidFill>
                  <a:schemeClr val="bg1">
                    <a:lumMod val="95000"/>
                  </a:schemeClr>
                </a:solidFill>
                <a:latin typeface="Arial" panose="020B0604020202020204" pitchFamily="34" charset="0"/>
                <a:cs typeface="Arial" panose="020B0604020202020204" pitchFamily="34" charset="0"/>
              </a:rPr>
              <a:t> </a:t>
            </a:r>
            <a:r>
              <a:rPr lang="en-CA" sz="3600" b="1" dirty="0">
                <a:solidFill>
                  <a:srgbClr val="FFFFFF"/>
                </a:solidFill>
                <a:latin typeface="Calibri" panose="020F0502020204030204" pitchFamily="34" charset="0"/>
                <a:cs typeface="Calibri" panose="020F0502020204030204" pitchFamily="34" charset="0"/>
              </a:rPr>
              <a:t>TIMBER</a:t>
            </a:r>
          </a:p>
          <a:p>
            <a:pPr algn="ctr">
              <a:buFont typeface="Wingdings" pitchFamily="2" charset="2"/>
              <a:buNone/>
              <a:defRPr/>
            </a:pPr>
            <a:endParaRPr lang="en-CA" sz="1500" dirty="0">
              <a:latin typeface="Arial"/>
              <a:cs typeface="+mn-cs"/>
            </a:endParaRPr>
          </a:p>
          <a:p>
            <a:pPr>
              <a:buFont typeface="Wingdings" pitchFamily="2" charset="2"/>
              <a:buNone/>
              <a:defRPr/>
            </a:pPr>
            <a:endParaRPr lang="en-CA" dirty="0">
              <a:solidFill>
                <a:schemeClr val="bg1">
                  <a:lumMod val="95000"/>
                </a:schemeClr>
              </a:solidFill>
              <a:latin typeface="Arial"/>
              <a:cs typeface="+mn-cs"/>
            </a:endParaRPr>
          </a:p>
          <a:p>
            <a:pPr marL="457200" indent="-457200" eaLnBrk="0" hangingPunct="0">
              <a:spcBef>
                <a:spcPct val="20000"/>
              </a:spcBef>
              <a:defRPr/>
            </a:pPr>
            <a:endParaRPr lang="en-CA" sz="600" kern="0" dirty="0">
              <a:latin typeface="Arial"/>
              <a:cs typeface="+mn-cs"/>
            </a:endParaRPr>
          </a:p>
        </p:txBody>
      </p:sp>
    </p:spTree>
    <p:extLst>
      <p:ext uri="{BB962C8B-B14F-4D97-AF65-F5344CB8AC3E}">
        <p14:creationId xmlns:p14="http://schemas.microsoft.com/office/powerpoint/2010/main" val="3061125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13B0C5-D5AC-2EEC-8541-9E49E6A7ED20}"/>
              </a:ext>
            </a:extLst>
          </p:cNvPr>
          <p:cNvSpPr>
            <a:spLocks noGrp="1"/>
          </p:cNvSpPr>
          <p:nvPr>
            <p:ph idx="1"/>
          </p:nvPr>
        </p:nvSpPr>
        <p:spPr/>
        <p:txBody>
          <a:bodyPr/>
          <a:lstStyle/>
          <a:p>
            <a:pPr>
              <a:buClrTx/>
            </a:pPr>
            <a:r>
              <a:rPr lang="en-CA" dirty="0"/>
              <a:t>Simplified system – 1h is 1 layer of 5/8</a:t>
            </a:r>
            <a:r>
              <a:rPr lang="en-CA" baseline="30000" dirty="0"/>
              <a:t>th</a:t>
            </a:r>
            <a:r>
              <a:rPr lang="en-CA" dirty="0"/>
              <a:t> X, 2h is 2 layers 5/8 X</a:t>
            </a:r>
          </a:p>
          <a:p>
            <a:pPr>
              <a:buClrTx/>
            </a:pPr>
            <a:endParaRPr lang="en-CA" dirty="0"/>
          </a:p>
          <a:p>
            <a:pPr>
              <a:buClrTx/>
            </a:pPr>
            <a:r>
              <a:rPr lang="en-CA" dirty="0"/>
              <a:t>Most 2h ratings in the Code are there to be ‘conservative’ rather than a demonstrated need for more than 1 hour.</a:t>
            </a:r>
          </a:p>
          <a:p>
            <a:pPr>
              <a:buClrTx/>
            </a:pPr>
            <a:endParaRPr lang="en-CA" dirty="0"/>
          </a:p>
          <a:p>
            <a:pPr>
              <a:buClrTx/>
            </a:pPr>
            <a:r>
              <a:rPr lang="en-CA" dirty="0"/>
              <a:t>Potential significant cost savings if we can break this down.</a:t>
            </a:r>
          </a:p>
        </p:txBody>
      </p:sp>
      <p:sp>
        <p:nvSpPr>
          <p:cNvPr id="3" name="Title 2">
            <a:extLst>
              <a:ext uri="{FF2B5EF4-FFF2-40B4-BE49-F238E27FC236}">
                <a16:creationId xmlns:a16="http://schemas.microsoft.com/office/drawing/2014/main" id="{A588E20B-C581-6B7F-B4DC-DE676E12FB84}"/>
              </a:ext>
            </a:extLst>
          </p:cNvPr>
          <p:cNvSpPr>
            <a:spLocks noGrp="1"/>
          </p:cNvSpPr>
          <p:nvPr>
            <p:ph type="title"/>
          </p:nvPr>
        </p:nvSpPr>
        <p:spPr/>
        <p:txBody>
          <a:bodyPr/>
          <a:lstStyle/>
          <a:p>
            <a:r>
              <a:rPr lang="en-CA" dirty="0">
                <a:latin typeface="Calibri" panose="020F0502020204030204" pitchFamily="34" charset="0"/>
              </a:rPr>
              <a:t>Why is fire design 1h and 2h</a:t>
            </a:r>
          </a:p>
        </p:txBody>
      </p:sp>
      <p:sp>
        <p:nvSpPr>
          <p:cNvPr id="5" name="Slide Number Placeholder 3">
            <a:extLst>
              <a:ext uri="{FF2B5EF4-FFF2-40B4-BE49-F238E27FC236}">
                <a16:creationId xmlns:a16="http://schemas.microsoft.com/office/drawing/2014/main" id="{6EA129B6-DF49-6870-8539-59A15523A970}"/>
              </a:ext>
            </a:extLst>
          </p:cNvPr>
          <p:cNvSpPr txBox="1">
            <a:spLocks/>
          </p:cNvSpPr>
          <p:nvPr/>
        </p:nvSpPr>
        <p:spPr bwMode="auto">
          <a:xfrm>
            <a:off x="11384492" y="6343651"/>
            <a:ext cx="732367"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1pPr>
            <a:lvl2pPr marL="742950" indent="-28575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2pPr>
            <a:lvl3pPr marL="1143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3pPr>
            <a:lvl4pPr marL="1600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4pPr>
            <a:lvl5pPr marL="20574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48</a:t>
            </a:fld>
            <a:endParaRPr lang="en-CA" sz="1400" dirty="0"/>
          </a:p>
        </p:txBody>
      </p:sp>
    </p:spTree>
    <p:extLst>
      <p:ext uri="{BB962C8B-B14F-4D97-AF65-F5344CB8AC3E}">
        <p14:creationId xmlns:p14="http://schemas.microsoft.com/office/powerpoint/2010/main" val="20671473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15113E-8B1C-43AD-8B77-209CD452A2A0}"/>
              </a:ext>
            </a:extLst>
          </p:cNvPr>
          <p:cNvSpPr>
            <a:spLocks noGrp="1"/>
          </p:cNvSpPr>
          <p:nvPr>
            <p:ph type="title"/>
          </p:nvPr>
        </p:nvSpPr>
        <p:spPr>
          <a:xfrm>
            <a:off x="838200" y="281235"/>
            <a:ext cx="10515600" cy="1325563"/>
          </a:xfrm>
        </p:spPr>
        <p:txBody>
          <a:bodyPr>
            <a:normAutofit/>
          </a:bodyPr>
          <a:lstStyle/>
          <a:p>
            <a:r>
              <a:rPr lang="en-US" dirty="0">
                <a:latin typeface="Calibri" panose="020F0502020204030204" pitchFamily="34" charset="0"/>
              </a:rPr>
              <a:t>Construction</a:t>
            </a:r>
            <a:r>
              <a:rPr lang="en-US" sz="4000" dirty="0">
                <a:latin typeface="Arial" panose="020B0604020202020204" pitchFamily="34" charset="0"/>
                <a:cs typeface="Arial" panose="020B0604020202020204" pitchFamily="34" charset="0"/>
              </a:rPr>
              <a:t> </a:t>
            </a:r>
            <a:r>
              <a:rPr lang="en-US" dirty="0">
                <a:latin typeface="Calibri" panose="020F0502020204030204" pitchFamily="34" charset="0"/>
              </a:rPr>
              <a:t>Requirements</a:t>
            </a:r>
            <a:endParaRPr lang="en-CA" dirty="0">
              <a:latin typeface="Calibri" panose="020F0502020204030204" pitchFamily="34" charset="0"/>
            </a:endParaRPr>
          </a:p>
        </p:txBody>
      </p:sp>
      <p:sp>
        <p:nvSpPr>
          <p:cNvPr id="4" name="Content Placeholder 3">
            <a:extLst>
              <a:ext uri="{FF2B5EF4-FFF2-40B4-BE49-F238E27FC236}">
                <a16:creationId xmlns:a16="http://schemas.microsoft.com/office/drawing/2014/main" id="{7A8E4796-694D-4056-ACE6-227A73150E46}"/>
              </a:ext>
            </a:extLst>
          </p:cNvPr>
          <p:cNvSpPr>
            <a:spLocks noGrp="1"/>
          </p:cNvSpPr>
          <p:nvPr>
            <p:ph idx="1"/>
          </p:nvPr>
        </p:nvSpPr>
        <p:spPr>
          <a:xfrm>
            <a:off x="609600" y="1600200"/>
            <a:ext cx="10515600" cy="4800600"/>
          </a:xfrm>
        </p:spPr>
        <p:txBody>
          <a:bodyPr>
            <a:normAutofit/>
          </a:bodyPr>
          <a:lstStyle/>
          <a:p>
            <a:pPr marL="457200" indent="-342900" algn="just">
              <a:buClrTx/>
              <a:buFont typeface="Wingdings" panose="05000000000000000000" pitchFamily="2" charset="2"/>
              <a:buChar char="§"/>
            </a:pPr>
            <a:r>
              <a:rPr lang="en-CA" sz="2000" dirty="0">
                <a:cs typeface="Arial" panose="020B0604020202020204" pitchFamily="34" charset="0"/>
              </a:rPr>
              <a:t>Should be a sliding scale of construction requirements based on height and area</a:t>
            </a:r>
          </a:p>
          <a:p>
            <a:pPr marL="457200" indent="-342900" algn="just">
              <a:buClrTx/>
              <a:buFont typeface="Wingdings" panose="05000000000000000000" pitchFamily="2" charset="2"/>
              <a:buChar char="§"/>
            </a:pPr>
            <a:r>
              <a:rPr lang="en-CA" sz="2000" dirty="0">
                <a:cs typeface="Arial" panose="020B0604020202020204" pitchFamily="34" charset="0"/>
              </a:rPr>
              <a:t>There are significant gaps that are costly</a:t>
            </a:r>
          </a:p>
        </p:txBody>
      </p:sp>
      <p:cxnSp>
        <p:nvCxnSpPr>
          <p:cNvPr id="25" name="Straight Arrow Connector 24">
            <a:extLst>
              <a:ext uri="{FF2B5EF4-FFF2-40B4-BE49-F238E27FC236}">
                <a16:creationId xmlns:a16="http://schemas.microsoft.com/office/drawing/2014/main" id="{C8AA014E-6CD6-4B2F-BADA-52B2542C389A}"/>
              </a:ext>
            </a:extLst>
          </p:cNvPr>
          <p:cNvCxnSpPr/>
          <p:nvPr/>
        </p:nvCxnSpPr>
        <p:spPr>
          <a:xfrm>
            <a:off x="2832682" y="6174910"/>
            <a:ext cx="6157519"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A4F4A9DC-9C76-48DB-B9D4-62414A1635A9}"/>
              </a:ext>
            </a:extLst>
          </p:cNvPr>
          <p:cNvCxnSpPr/>
          <p:nvPr/>
        </p:nvCxnSpPr>
        <p:spPr>
          <a:xfrm flipV="1">
            <a:off x="2825543" y="2596421"/>
            <a:ext cx="0" cy="357371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4C49247F-A80B-4BDF-982B-941B434CF9DC}"/>
              </a:ext>
            </a:extLst>
          </p:cNvPr>
          <p:cNvCxnSpPr>
            <a:cxnSpLocks/>
            <a:endCxn id="28" idx="0"/>
          </p:cNvCxnSpPr>
          <p:nvPr/>
        </p:nvCxnSpPr>
        <p:spPr>
          <a:xfrm flipV="1">
            <a:off x="2825543" y="2691232"/>
            <a:ext cx="6162278" cy="3481298"/>
          </a:xfrm>
          <a:prstGeom prst="line">
            <a:avLst/>
          </a:prstGeom>
          <a:ln w="38100" cap="flat" cmpd="sng" algn="ctr">
            <a:solidFill>
              <a:srgbClr val="FF0000"/>
            </a:solidFill>
            <a:prstDash val="lg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8" name="Isosceles Triangle 27">
            <a:extLst>
              <a:ext uri="{FF2B5EF4-FFF2-40B4-BE49-F238E27FC236}">
                <a16:creationId xmlns:a16="http://schemas.microsoft.com/office/drawing/2014/main" id="{79E6EFC5-6323-4FC7-A4CE-48F7BE8CB988}"/>
              </a:ext>
            </a:extLst>
          </p:cNvPr>
          <p:cNvSpPr/>
          <p:nvPr/>
        </p:nvSpPr>
        <p:spPr bwMode="auto">
          <a:xfrm>
            <a:off x="2863453" y="2691232"/>
            <a:ext cx="6124368" cy="3478899"/>
          </a:xfrm>
          <a:prstGeom prst="triangle">
            <a:avLst>
              <a:gd name="adj" fmla="val 100000"/>
            </a:avLst>
          </a:prstGeom>
          <a:solidFill>
            <a:schemeClr val="accent6"/>
          </a:solidFill>
          <a:ln>
            <a:noFill/>
          </a:ln>
        </p:spPr>
        <p:style>
          <a:lnRef idx="2">
            <a:schemeClr val="dk1"/>
          </a:lnRef>
          <a:fillRef idx="1">
            <a:schemeClr val="lt1"/>
          </a:fillRef>
          <a:effectRef idx="0">
            <a:schemeClr val="dk1"/>
          </a:effectRef>
          <a:fontRef idx="minor">
            <a:schemeClr val="dk1"/>
          </a:fontRef>
        </p:style>
        <p:txBody>
          <a:bodyPr lIns="16329" tIns="16329" rIns="16329" bIns="16329" rtlCol="0" anchor="ctr" anchorCtr="0"/>
          <a:lstStyle/>
          <a:p>
            <a:pPr algn="ctr">
              <a:spcBef>
                <a:spcPts val="1072"/>
              </a:spcBef>
            </a:pPr>
            <a:endParaRPr lang="en-US" sz="4000" spc="-100" dirty="0">
              <a:solidFill>
                <a:schemeClr val="tx2"/>
              </a:solidFill>
              <a:latin typeface="+mj-lt"/>
              <a:ea typeface="+mj-ea"/>
              <a:cs typeface="+mj-cs"/>
              <a:sym typeface="Arial Black" panose="020B0A04020102020204" pitchFamily="34" charset="0"/>
            </a:endParaRPr>
          </a:p>
        </p:txBody>
      </p:sp>
      <p:sp>
        <p:nvSpPr>
          <p:cNvPr id="29" name="TextBox 28">
            <a:extLst>
              <a:ext uri="{FF2B5EF4-FFF2-40B4-BE49-F238E27FC236}">
                <a16:creationId xmlns:a16="http://schemas.microsoft.com/office/drawing/2014/main" id="{9FCB4C9B-CD33-43B7-9F5B-4B0D01991714}"/>
              </a:ext>
            </a:extLst>
          </p:cNvPr>
          <p:cNvSpPr txBox="1"/>
          <p:nvPr/>
        </p:nvSpPr>
        <p:spPr>
          <a:xfrm>
            <a:off x="4057242" y="6108323"/>
            <a:ext cx="5587999" cy="369332"/>
          </a:xfrm>
          <a:prstGeom prst="rect">
            <a:avLst/>
          </a:prstGeom>
        </p:spPr>
        <p:txBody>
          <a:bodyPr wrap="square" rtlCol="0">
            <a:spAutoFit/>
          </a:bodyPr>
          <a:lstStyle/>
          <a:p>
            <a:pPr fontAlgn="auto">
              <a:spcAft>
                <a:spcPts val="0"/>
              </a:spcAft>
            </a:pPr>
            <a:r>
              <a:rPr lang="en-US" dirty="0"/>
              <a:t>Increasing Height, Area, Occupancy Risk</a:t>
            </a:r>
          </a:p>
        </p:txBody>
      </p:sp>
      <p:sp>
        <p:nvSpPr>
          <p:cNvPr id="30" name="TextBox 29">
            <a:extLst>
              <a:ext uri="{FF2B5EF4-FFF2-40B4-BE49-F238E27FC236}">
                <a16:creationId xmlns:a16="http://schemas.microsoft.com/office/drawing/2014/main" id="{03199AB4-A7F8-454E-9CFE-2A61B5A6DDA5}"/>
              </a:ext>
            </a:extLst>
          </p:cNvPr>
          <p:cNvSpPr txBox="1"/>
          <p:nvPr/>
        </p:nvSpPr>
        <p:spPr>
          <a:xfrm>
            <a:off x="2498719" y="2491513"/>
            <a:ext cx="461665" cy="3348743"/>
          </a:xfrm>
          <a:prstGeom prst="rect">
            <a:avLst/>
          </a:prstGeom>
        </p:spPr>
        <p:txBody>
          <a:bodyPr vert="vert270" wrap="square" rtlCol="0">
            <a:spAutoFit/>
          </a:bodyPr>
          <a:lstStyle/>
          <a:p>
            <a:pPr fontAlgn="auto">
              <a:spcAft>
                <a:spcPts val="0"/>
              </a:spcAft>
            </a:pPr>
            <a:r>
              <a:rPr lang="en-US" dirty="0"/>
              <a:t>Increasing Safety Measures</a:t>
            </a:r>
          </a:p>
        </p:txBody>
      </p:sp>
      <p:sp>
        <p:nvSpPr>
          <p:cNvPr id="31" name="TextBox 30">
            <a:extLst>
              <a:ext uri="{FF2B5EF4-FFF2-40B4-BE49-F238E27FC236}">
                <a16:creationId xmlns:a16="http://schemas.microsoft.com/office/drawing/2014/main" id="{6B255307-A567-4A88-BC64-8C01818C2D6A}"/>
              </a:ext>
            </a:extLst>
          </p:cNvPr>
          <p:cNvSpPr txBox="1"/>
          <p:nvPr/>
        </p:nvSpPr>
        <p:spPr>
          <a:xfrm>
            <a:off x="6431550" y="5212143"/>
            <a:ext cx="1704974" cy="461665"/>
          </a:xfrm>
          <a:prstGeom prst="rect">
            <a:avLst/>
          </a:prstGeom>
        </p:spPr>
        <p:txBody>
          <a:bodyPr wrap="square" rtlCol="0">
            <a:spAutoFit/>
          </a:bodyPr>
          <a:lstStyle/>
          <a:p>
            <a:pPr fontAlgn="auto">
              <a:spcAft>
                <a:spcPts val="0"/>
              </a:spcAft>
            </a:pPr>
            <a:r>
              <a:rPr lang="en-US" sz="1200" dirty="0"/>
              <a:t>Solutions considered not acceptable</a:t>
            </a:r>
          </a:p>
        </p:txBody>
      </p:sp>
      <p:sp>
        <p:nvSpPr>
          <p:cNvPr id="32" name="TextBox 31">
            <a:extLst>
              <a:ext uri="{FF2B5EF4-FFF2-40B4-BE49-F238E27FC236}">
                <a16:creationId xmlns:a16="http://schemas.microsoft.com/office/drawing/2014/main" id="{33AFC766-F340-4E9A-B2EF-53FABF261821}"/>
              </a:ext>
            </a:extLst>
          </p:cNvPr>
          <p:cNvSpPr txBox="1"/>
          <p:nvPr/>
        </p:nvSpPr>
        <p:spPr>
          <a:xfrm>
            <a:off x="7802154" y="1991245"/>
            <a:ext cx="1843087" cy="646331"/>
          </a:xfrm>
          <a:prstGeom prst="rect">
            <a:avLst/>
          </a:prstGeom>
        </p:spPr>
        <p:txBody>
          <a:bodyPr wrap="square" rtlCol="0">
            <a:spAutoFit/>
          </a:bodyPr>
          <a:lstStyle/>
          <a:p>
            <a:pPr fontAlgn="auto">
              <a:spcAft>
                <a:spcPts val="0"/>
              </a:spcAft>
            </a:pPr>
            <a:r>
              <a:rPr lang="en-US" sz="1200" dirty="0"/>
              <a:t>3.2.2.56</a:t>
            </a:r>
          </a:p>
          <a:p>
            <a:pPr fontAlgn="auto">
              <a:spcAft>
                <a:spcPts val="0"/>
              </a:spcAft>
            </a:pPr>
            <a:r>
              <a:rPr lang="en-US" sz="1200" dirty="0"/>
              <a:t>2h FRR, NC</a:t>
            </a:r>
          </a:p>
          <a:p>
            <a:pPr fontAlgn="auto">
              <a:spcAft>
                <a:spcPts val="0"/>
              </a:spcAft>
            </a:pPr>
            <a:r>
              <a:rPr lang="en-US" sz="1200" dirty="0"/>
              <a:t>Unlimited Height and Area</a:t>
            </a:r>
          </a:p>
        </p:txBody>
      </p:sp>
      <p:sp>
        <p:nvSpPr>
          <p:cNvPr id="33" name="TextBox 32">
            <a:extLst>
              <a:ext uri="{FF2B5EF4-FFF2-40B4-BE49-F238E27FC236}">
                <a16:creationId xmlns:a16="http://schemas.microsoft.com/office/drawing/2014/main" id="{5A7C04DC-0909-497E-B08C-6DFF5665E566}"/>
              </a:ext>
            </a:extLst>
          </p:cNvPr>
          <p:cNvSpPr txBox="1"/>
          <p:nvPr/>
        </p:nvSpPr>
        <p:spPr>
          <a:xfrm>
            <a:off x="3171408" y="4417207"/>
            <a:ext cx="1678095" cy="646331"/>
          </a:xfrm>
          <a:prstGeom prst="rect">
            <a:avLst/>
          </a:prstGeom>
        </p:spPr>
        <p:txBody>
          <a:bodyPr wrap="square" rtlCol="0">
            <a:spAutoFit/>
          </a:bodyPr>
          <a:lstStyle/>
          <a:p>
            <a:pPr fontAlgn="auto">
              <a:spcAft>
                <a:spcPts val="0"/>
              </a:spcAft>
            </a:pPr>
            <a:r>
              <a:rPr lang="en-US" sz="1200" dirty="0"/>
              <a:t>3.2.2.62</a:t>
            </a:r>
          </a:p>
          <a:p>
            <a:pPr fontAlgn="auto">
              <a:spcAft>
                <a:spcPts val="0"/>
              </a:spcAft>
            </a:pPr>
            <a:r>
              <a:rPr lang="en-US" sz="1200" dirty="0"/>
              <a:t>45min, unsprinklered</a:t>
            </a:r>
          </a:p>
          <a:p>
            <a:pPr fontAlgn="auto">
              <a:spcAft>
                <a:spcPts val="0"/>
              </a:spcAft>
            </a:pPr>
            <a:r>
              <a:rPr lang="en-US" sz="1200" dirty="0"/>
              <a:t>3-storey, 1600m2</a:t>
            </a:r>
          </a:p>
        </p:txBody>
      </p:sp>
      <p:sp>
        <p:nvSpPr>
          <p:cNvPr id="34" name="Oval 33">
            <a:extLst>
              <a:ext uri="{FF2B5EF4-FFF2-40B4-BE49-F238E27FC236}">
                <a16:creationId xmlns:a16="http://schemas.microsoft.com/office/drawing/2014/main" id="{B40CD128-783A-412A-8683-AC0F8D88C078}"/>
              </a:ext>
            </a:extLst>
          </p:cNvPr>
          <p:cNvSpPr/>
          <p:nvPr/>
        </p:nvSpPr>
        <p:spPr bwMode="auto">
          <a:xfrm>
            <a:off x="2857328" y="4432064"/>
            <a:ext cx="2173993" cy="647700"/>
          </a:xfrm>
          <a:prstGeom prst="ellipse">
            <a:avLst/>
          </a:prstGeom>
          <a:noFill/>
          <a:ln>
            <a:solidFill>
              <a:schemeClr val="tx1"/>
            </a:solidFill>
          </a:ln>
        </p:spPr>
        <p:style>
          <a:lnRef idx="2">
            <a:schemeClr val="dk1"/>
          </a:lnRef>
          <a:fillRef idx="1">
            <a:schemeClr val="lt1"/>
          </a:fillRef>
          <a:effectRef idx="0">
            <a:schemeClr val="dk1"/>
          </a:effectRef>
          <a:fontRef idx="minor">
            <a:schemeClr val="dk1"/>
          </a:fontRef>
        </p:style>
        <p:txBody>
          <a:bodyPr lIns="16329" tIns="16329" rIns="16329" bIns="16329" rtlCol="0" anchor="ctr" anchorCtr="0"/>
          <a:lstStyle/>
          <a:p>
            <a:pPr algn="ctr">
              <a:spcBef>
                <a:spcPts val="1072"/>
              </a:spcBef>
            </a:pPr>
            <a:endParaRPr lang="en-US" sz="4000" spc="-100" dirty="0">
              <a:solidFill>
                <a:schemeClr val="tx2"/>
              </a:solidFill>
              <a:latin typeface="+mj-lt"/>
              <a:ea typeface="+mj-ea"/>
              <a:cs typeface="+mj-cs"/>
              <a:sym typeface="Arial Black" panose="020B0A04020102020204" pitchFamily="34" charset="0"/>
            </a:endParaRPr>
          </a:p>
        </p:txBody>
      </p:sp>
      <p:sp>
        <p:nvSpPr>
          <p:cNvPr id="35" name="Oval 34">
            <a:extLst>
              <a:ext uri="{FF2B5EF4-FFF2-40B4-BE49-F238E27FC236}">
                <a16:creationId xmlns:a16="http://schemas.microsoft.com/office/drawing/2014/main" id="{82BF8579-9E9A-460A-AF13-693663AB3933}"/>
              </a:ext>
            </a:extLst>
          </p:cNvPr>
          <p:cNvSpPr/>
          <p:nvPr/>
        </p:nvSpPr>
        <p:spPr bwMode="auto">
          <a:xfrm>
            <a:off x="7484137" y="1970189"/>
            <a:ext cx="2173993" cy="647700"/>
          </a:xfrm>
          <a:prstGeom prst="ellipse">
            <a:avLst/>
          </a:prstGeom>
          <a:noFill/>
          <a:ln>
            <a:solidFill>
              <a:schemeClr val="tx1"/>
            </a:solidFill>
          </a:ln>
        </p:spPr>
        <p:style>
          <a:lnRef idx="2">
            <a:schemeClr val="dk1"/>
          </a:lnRef>
          <a:fillRef idx="1">
            <a:schemeClr val="lt1"/>
          </a:fillRef>
          <a:effectRef idx="0">
            <a:schemeClr val="dk1"/>
          </a:effectRef>
          <a:fontRef idx="minor">
            <a:schemeClr val="dk1"/>
          </a:fontRef>
        </p:style>
        <p:txBody>
          <a:bodyPr lIns="16329" tIns="16329" rIns="16329" bIns="16329" rtlCol="0" anchor="ctr" anchorCtr="0"/>
          <a:lstStyle/>
          <a:p>
            <a:pPr algn="ctr">
              <a:spcBef>
                <a:spcPts val="1072"/>
              </a:spcBef>
            </a:pPr>
            <a:endParaRPr lang="en-US" sz="4000" spc="-100" dirty="0">
              <a:solidFill>
                <a:schemeClr val="tx2"/>
              </a:solidFill>
              <a:latin typeface="+mj-lt"/>
              <a:ea typeface="+mj-ea"/>
              <a:cs typeface="+mj-cs"/>
              <a:sym typeface="Arial Black" panose="020B0A04020102020204" pitchFamily="34" charset="0"/>
            </a:endParaRPr>
          </a:p>
        </p:txBody>
      </p:sp>
      <p:sp>
        <p:nvSpPr>
          <p:cNvPr id="36" name="Oval 35">
            <a:extLst>
              <a:ext uri="{FF2B5EF4-FFF2-40B4-BE49-F238E27FC236}">
                <a16:creationId xmlns:a16="http://schemas.microsoft.com/office/drawing/2014/main" id="{387C6C9C-CE49-4CD4-A3B3-27DF02157E28}"/>
              </a:ext>
            </a:extLst>
          </p:cNvPr>
          <p:cNvSpPr/>
          <p:nvPr/>
        </p:nvSpPr>
        <p:spPr bwMode="auto">
          <a:xfrm>
            <a:off x="6019681" y="5079764"/>
            <a:ext cx="2173993" cy="647700"/>
          </a:xfrm>
          <a:prstGeom prst="ellipse">
            <a:avLst/>
          </a:prstGeom>
          <a:noFill/>
          <a:ln>
            <a:solidFill>
              <a:schemeClr val="tx1"/>
            </a:solidFill>
          </a:ln>
        </p:spPr>
        <p:style>
          <a:lnRef idx="2">
            <a:schemeClr val="dk1"/>
          </a:lnRef>
          <a:fillRef idx="1">
            <a:schemeClr val="lt1"/>
          </a:fillRef>
          <a:effectRef idx="0">
            <a:schemeClr val="dk1"/>
          </a:effectRef>
          <a:fontRef idx="minor">
            <a:schemeClr val="dk1"/>
          </a:fontRef>
        </p:style>
        <p:txBody>
          <a:bodyPr lIns="16329" tIns="16329" rIns="16329" bIns="16329" rtlCol="0" anchor="ctr" anchorCtr="0"/>
          <a:lstStyle/>
          <a:p>
            <a:pPr algn="ctr">
              <a:spcBef>
                <a:spcPts val="1072"/>
              </a:spcBef>
            </a:pPr>
            <a:endParaRPr lang="en-US" sz="4000" spc="-100" dirty="0">
              <a:solidFill>
                <a:schemeClr val="tx2"/>
              </a:solidFill>
              <a:latin typeface="+mj-lt"/>
              <a:ea typeface="+mj-ea"/>
              <a:cs typeface="+mj-cs"/>
              <a:sym typeface="Arial Black" panose="020B0A04020102020204" pitchFamily="34" charset="0"/>
            </a:endParaRPr>
          </a:p>
        </p:txBody>
      </p:sp>
      <p:sp>
        <p:nvSpPr>
          <p:cNvPr id="37" name="TextBox 36">
            <a:extLst>
              <a:ext uri="{FF2B5EF4-FFF2-40B4-BE49-F238E27FC236}">
                <a16:creationId xmlns:a16="http://schemas.microsoft.com/office/drawing/2014/main" id="{B2018376-E560-4A81-A82F-FDC99B3F83D9}"/>
              </a:ext>
            </a:extLst>
          </p:cNvPr>
          <p:cNvSpPr txBox="1"/>
          <p:nvPr/>
        </p:nvSpPr>
        <p:spPr>
          <a:xfrm>
            <a:off x="4109310" y="3904776"/>
            <a:ext cx="1932389" cy="646331"/>
          </a:xfrm>
          <a:prstGeom prst="rect">
            <a:avLst/>
          </a:prstGeom>
        </p:spPr>
        <p:txBody>
          <a:bodyPr wrap="square" rtlCol="0">
            <a:spAutoFit/>
          </a:bodyPr>
          <a:lstStyle/>
          <a:p>
            <a:pPr fontAlgn="auto">
              <a:spcAft>
                <a:spcPts val="0"/>
              </a:spcAft>
            </a:pPr>
            <a:r>
              <a:rPr lang="en-US" sz="1200" dirty="0"/>
              <a:t>3.2.2.60</a:t>
            </a:r>
          </a:p>
          <a:p>
            <a:pPr fontAlgn="auto">
              <a:spcAft>
                <a:spcPts val="0"/>
              </a:spcAft>
            </a:pPr>
            <a:r>
              <a:rPr lang="en-US" sz="1200" dirty="0"/>
              <a:t>1h FRR, Light Frame</a:t>
            </a:r>
          </a:p>
          <a:p>
            <a:pPr fontAlgn="auto">
              <a:spcAft>
                <a:spcPts val="0"/>
              </a:spcAft>
            </a:pPr>
            <a:r>
              <a:rPr lang="en-US" sz="1200" dirty="0"/>
              <a:t>6-storey, 18m</a:t>
            </a:r>
          </a:p>
        </p:txBody>
      </p:sp>
      <p:sp>
        <p:nvSpPr>
          <p:cNvPr id="38" name="Oval 37">
            <a:extLst>
              <a:ext uri="{FF2B5EF4-FFF2-40B4-BE49-F238E27FC236}">
                <a16:creationId xmlns:a16="http://schemas.microsoft.com/office/drawing/2014/main" id="{D9C970CA-5AB0-4ADB-8182-01D46B7EEF1C}"/>
              </a:ext>
            </a:extLst>
          </p:cNvPr>
          <p:cNvSpPr/>
          <p:nvPr/>
        </p:nvSpPr>
        <p:spPr bwMode="auto">
          <a:xfrm>
            <a:off x="3911201" y="3875855"/>
            <a:ext cx="2173993" cy="647700"/>
          </a:xfrm>
          <a:prstGeom prst="ellipse">
            <a:avLst/>
          </a:prstGeom>
          <a:noFill/>
          <a:ln>
            <a:solidFill>
              <a:schemeClr val="tx1"/>
            </a:solidFill>
          </a:ln>
        </p:spPr>
        <p:style>
          <a:lnRef idx="2">
            <a:schemeClr val="dk1"/>
          </a:lnRef>
          <a:fillRef idx="1">
            <a:schemeClr val="lt1"/>
          </a:fillRef>
          <a:effectRef idx="0">
            <a:schemeClr val="dk1"/>
          </a:effectRef>
          <a:fontRef idx="minor">
            <a:schemeClr val="dk1"/>
          </a:fontRef>
        </p:style>
        <p:txBody>
          <a:bodyPr lIns="16329" tIns="16329" rIns="16329" bIns="16329" rtlCol="0" anchor="ctr" anchorCtr="0"/>
          <a:lstStyle/>
          <a:p>
            <a:pPr algn="ctr">
              <a:spcBef>
                <a:spcPts val="1072"/>
              </a:spcBef>
            </a:pPr>
            <a:endParaRPr lang="en-US" sz="4000" spc="-100" dirty="0">
              <a:solidFill>
                <a:schemeClr val="tx2"/>
              </a:solidFill>
              <a:latin typeface="+mj-lt"/>
              <a:ea typeface="+mj-ea"/>
              <a:cs typeface="+mj-cs"/>
              <a:sym typeface="Arial Black" panose="020B0A04020102020204" pitchFamily="34" charset="0"/>
            </a:endParaRPr>
          </a:p>
        </p:txBody>
      </p:sp>
      <p:sp>
        <p:nvSpPr>
          <p:cNvPr id="21" name="TextBox 20">
            <a:extLst>
              <a:ext uri="{FF2B5EF4-FFF2-40B4-BE49-F238E27FC236}">
                <a16:creationId xmlns:a16="http://schemas.microsoft.com/office/drawing/2014/main" id="{C43ADC3F-63AD-42B0-B7D0-B2B23D586267}"/>
              </a:ext>
            </a:extLst>
          </p:cNvPr>
          <p:cNvSpPr txBox="1"/>
          <p:nvPr/>
        </p:nvSpPr>
        <p:spPr>
          <a:xfrm rot="19830958">
            <a:off x="7239699" y="3116294"/>
            <a:ext cx="2136305" cy="276999"/>
          </a:xfrm>
          <a:prstGeom prst="rect">
            <a:avLst/>
          </a:prstGeom>
          <a:ln>
            <a:noFill/>
          </a:ln>
        </p:spPr>
        <p:txBody>
          <a:bodyPr wrap="square" rtlCol="0">
            <a:spAutoFit/>
          </a:bodyPr>
          <a:lstStyle/>
          <a:p>
            <a:pPr fontAlgn="auto">
              <a:spcAft>
                <a:spcPts val="0"/>
              </a:spcAft>
            </a:pPr>
            <a:r>
              <a:rPr lang="en-US" sz="1200" dirty="0"/>
              <a:t>Boundary of Acceptable Risk</a:t>
            </a:r>
          </a:p>
        </p:txBody>
      </p:sp>
      <p:cxnSp>
        <p:nvCxnSpPr>
          <p:cNvPr id="22" name="Connector: Curved 21">
            <a:extLst>
              <a:ext uri="{FF2B5EF4-FFF2-40B4-BE49-F238E27FC236}">
                <a16:creationId xmlns:a16="http://schemas.microsoft.com/office/drawing/2014/main" id="{69C9460C-F7A5-4AAB-B7DD-FF6ADF9C823C}"/>
              </a:ext>
            </a:extLst>
          </p:cNvPr>
          <p:cNvCxnSpPr>
            <a:cxnSpLocks/>
          </p:cNvCxnSpPr>
          <p:nvPr/>
        </p:nvCxnSpPr>
        <p:spPr>
          <a:xfrm rot="5400000">
            <a:off x="5163653" y="2666206"/>
            <a:ext cx="2526463" cy="1002489"/>
          </a:xfrm>
          <a:prstGeom prst="curved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CC0BA77C-8541-4B79-9C91-87783CCBEC8C}"/>
              </a:ext>
            </a:extLst>
          </p:cNvPr>
          <p:cNvSpPr/>
          <p:nvPr/>
        </p:nvSpPr>
        <p:spPr bwMode="auto">
          <a:xfrm>
            <a:off x="5757016" y="2567328"/>
            <a:ext cx="2574938" cy="825759"/>
          </a:xfrm>
          <a:prstGeom prst="ellipse">
            <a:avLst/>
          </a:prstGeom>
          <a:noFill/>
          <a:ln>
            <a:solidFill>
              <a:schemeClr val="tx1"/>
            </a:solidFill>
          </a:ln>
        </p:spPr>
        <p:style>
          <a:lnRef idx="2">
            <a:schemeClr val="dk1"/>
          </a:lnRef>
          <a:fillRef idx="1">
            <a:schemeClr val="lt1"/>
          </a:fillRef>
          <a:effectRef idx="0">
            <a:schemeClr val="dk1"/>
          </a:effectRef>
          <a:fontRef idx="minor">
            <a:schemeClr val="dk1"/>
          </a:fontRef>
        </p:style>
        <p:txBody>
          <a:bodyPr lIns="16329" tIns="16329" rIns="16329" bIns="16329" rtlCol="0" anchor="ctr" anchorCtr="0"/>
          <a:lstStyle/>
          <a:p>
            <a:pPr algn="ctr">
              <a:spcBef>
                <a:spcPts val="1072"/>
              </a:spcBef>
            </a:pPr>
            <a:endParaRPr lang="en-US" sz="4000" spc="-100" dirty="0">
              <a:solidFill>
                <a:schemeClr val="tx2"/>
              </a:solidFill>
              <a:latin typeface="+mj-lt"/>
              <a:ea typeface="+mj-ea"/>
              <a:cs typeface="+mj-cs"/>
              <a:sym typeface="Arial Black" panose="020B0A04020102020204" pitchFamily="34" charset="0"/>
            </a:endParaRPr>
          </a:p>
        </p:txBody>
      </p:sp>
      <p:sp>
        <p:nvSpPr>
          <p:cNvPr id="6" name="TextBox 5">
            <a:extLst>
              <a:ext uri="{FF2B5EF4-FFF2-40B4-BE49-F238E27FC236}">
                <a16:creationId xmlns:a16="http://schemas.microsoft.com/office/drawing/2014/main" id="{B26A0438-C94A-087C-BF5D-F0AE13721598}"/>
              </a:ext>
            </a:extLst>
          </p:cNvPr>
          <p:cNvSpPr txBox="1"/>
          <p:nvPr/>
        </p:nvSpPr>
        <p:spPr>
          <a:xfrm>
            <a:off x="6041699" y="2672453"/>
            <a:ext cx="1364789" cy="646331"/>
          </a:xfrm>
          <a:prstGeom prst="rect">
            <a:avLst/>
          </a:prstGeom>
        </p:spPr>
        <p:txBody>
          <a:bodyPr wrap="square" rtlCol="0">
            <a:spAutoFit/>
          </a:bodyPr>
          <a:lstStyle/>
          <a:p>
            <a:pPr fontAlgn="auto">
              <a:spcAft>
                <a:spcPts val="0"/>
              </a:spcAft>
            </a:pPr>
            <a:r>
              <a:rPr lang="en-US" sz="1200" dirty="0"/>
              <a:t>3.2.2.57</a:t>
            </a:r>
          </a:p>
          <a:p>
            <a:pPr fontAlgn="auto">
              <a:spcAft>
                <a:spcPts val="0"/>
              </a:spcAft>
            </a:pPr>
            <a:r>
              <a:rPr lang="en-US" sz="1200" dirty="0"/>
              <a:t>2h FRR, EMTC</a:t>
            </a:r>
          </a:p>
          <a:p>
            <a:pPr fontAlgn="auto">
              <a:spcAft>
                <a:spcPts val="0"/>
              </a:spcAft>
            </a:pPr>
            <a:r>
              <a:rPr lang="en-US" sz="1200" dirty="0"/>
              <a:t>9-storey, 8000m2</a:t>
            </a:r>
          </a:p>
        </p:txBody>
      </p:sp>
      <p:sp>
        <p:nvSpPr>
          <p:cNvPr id="5" name="Slide Number Placeholder 3">
            <a:extLst>
              <a:ext uri="{FF2B5EF4-FFF2-40B4-BE49-F238E27FC236}">
                <a16:creationId xmlns:a16="http://schemas.microsoft.com/office/drawing/2014/main" id="{71DCDA61-704D-7D1B-DD6A-5F2574970D42}"/>
              </a:ext>
            </a:extLst>
          </p:cNvPr>
          <p:cNvSpPr txBox="1">
            <a:spLocks/>
          </p:cNvSpPr>
          <p:nvPr/>
        </p:nvSpPr>
        <p:spPr bwMode="auto">
          <a:xfrm>
            <a:off x="11384492" y="6343651"/>
            <a:ext cx="732367"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1pPr>
            <a:lvl2pPr marL="742950" indent="-28575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2pPr>
            <a:lvl3pPr marL="1143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3pPr>
            <a:lvl4pPr marL="1600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4pPr>
            <a:lvl5pPr marL="20574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49</a:t>
            </a:fld>
            <a:endParaRPr lang="en-CA" sz="1400" dirty="0"/>
          </a:p>
        </p:txBody>
      </p:sp>
    </p:spTree>
    <p:extLst>
      <p:ext uri="{BB962C8B-B14F-4D97-AF65-F5344CB8AC3E}">
        <p14:creationId xmlns:p14="http://schemas.microsoft.com/office/powerpoint/2010/main" val="3282849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B3000-6A14-4295-957D-33468D44AFE1}"/>
              </a:ext>
            </a:extLst>
          </p:cNvPr>
          <p:cNvSpPr>
            <a:spLocks noGrp="1"/>
          </p:cNvSpPr>
          <p:nvPr>
            <p:ph type="title"/>
          </p:nvPr>
        </p:nvSpPr>
        <p:spPr/>
        <p:txBody>
          <a:bodyPr/>
          <a:lstStyle/>
          <a:p>
            <a:r>
              <a:rPr lang="en-US" dirty="0">
                <a:latin typeface="Calibri" panose="020F0502020204030204" pitchFamily="34" charset="0"/>
              </a:rPr>
              <a:t>And then there was a fire</a:t>
            </a:r>
          </a:p>
        </p:txBody>
      </p:sp>
      <p:sp>
        <p:nvSpPr>
          <p:cNvPr id="3" name="Content Placeholder 2">
            <a:extLst>
              <a:ext uri="{FF2B5EF4-FFF2-40B4-BE49-F238E27FC236}">
                <a16:creationId xmlns:a16="http://schemas.microsoft.com/office/drawing/2014/main" id="{C4EC887B-A6A0-40D0-80A3-A9C229F652C9}"/>
              </a:ext>
            </a:extLst>
          </p:cNvPr>
          <p:cNvSpPr>
            <a:spLocks noGrp="1"/>
          </p:cNvSpPr>
          <p:nvPr>
            <p:ph idx="1"/>
          </p:nvPr>
        </p:nvSpPr>
        <p:spPr/>
        <p:txBody>
          <a:bodyPr>
            <a:normAutofit lnSpcReduction="10000"/>
          </a:bodyPr>
          <a:lstStyle/>
          <a:p>
            <a:pPr>
              <a:buClrTx/>
            </a:pPr>
            <a:r>
              <a:rPr lang="en-US" dirty="0"/>
              <a:t>Evidence from Remy Fire – Richmond:</a:t>
            </a:r>
          </a:p>
          <a:p>
            <a:endParaRPr lang="en-US" dirty="0"/>
          </a:p>
          <a:p>
            <a:endParaRPr lang="en-US" dirty="0"/>
          </a:p>
          <a:p>
            <a:endParaRPr lang="en-US" dirty="0"/>
          </a:p>
          <a:p>
            <a:endParaRPr lang="en-US" dirty="0"/>
          </a:p>
          <a:p>
            <a:endParaRPr lang="en-US" dirty="0"/>
          </a:p>
          <a:p>
            <a:endParaRPr lang="en-US" dirty="0"/>
          </a:p>
          <a:p>
            <a:endParaRPr lang="en-US" dirty="0"/>
          </a:p>
          <a:p>
            <a:pPr>
              <a:buClrTx/>
            </a:pPr>
            <a:r>
              <a:rPr lang="en-US" dirty="0"/>
              <a:t>Mass timber (Nail Laminated 2x6) before, during and after the fire. </a:t>
            </a:r>
          </a:p>
          <a:p>
            <a:pPr>
              <a:buClrTx/>
            </a:pPr>
            <a:r>
              <a:rPr lang="en-US" dirty="0"/>
              <a:t>Unprotected steel connections.</a:t>
            </a:r>
          </a:p>
          <a:p>
            <a:pPr>
              <a:buClrTx/>
            </a:pPr>
            <a:r>
              <a:rPr lang="en-US" dirty="0"/>
              <a:t>Mass Timber can withstand construction fires</a:t>
            </a:r>
          </a:p>
        </p:txBody>
      </p:sp>
      <p:pic>
        <p:nvPicPr>
          <p:cNvPr id="5" name="Image 4">
            <a:extLst>
              <a:ext uri="{FF2B5EF4-FFF2-40B4-BE49-F238E27FC236}">
                <a16:creationId xmlns:a16="http://schemas.microsoft.com/office/drawing/2014/main" id="{41328C26-6E70-4B37-8FEE-0AF8D24F169C}"/>
              </a:ext>
            </a:extLst>
          </p:cNvPr>
          <p:cNvPicPr/>
          <p:nvPr/>
        </p:nvPicPr>
        <p:blipFill>
          <a:blip r:embed="rId3" cstate="print"/>
          <a:srcRect/>
          <a:stretch>
            <a:fillRect/>
          </a:stretch>
        </p:blipFill>
        <p:spPr bwMode="auto">
          <a:xfrm>
            <a:off x="7604567" y="2199983"/>
            <a:ext cx="3218474" cy="2304000"/>
          </a:xfrm>
          <a:prstGeom prst="rect">
            <a:avLst/>
          </a:prstGeom>
          <a:noFill/>
        </p:spPr>
      </p:pic>
      <p:pic>
        <p:nvPicPr>
          <p:cNvPr id="6" name="Image 3">
            <a:extLst>
              <a:ext uri="{FF2B5EF4-FFF2-40B4-BE49-F238E27FC236}">
                <a16:creationId xmlns:a16="http://schemas.microsoft.com/office/drawing/2014/main" id="{7FCC591F-4FB5-4BA2-85AA-3775FE2FF193}"/>
              </a:ext>
            </a:extLst>
          </p:cNvPr>
          <p:cNvPicPr/>
          <p:nvPr/>
        </p:nvPicPr>
        <p:blipFill>
          <a:blip r:embed="rId4" cstate="print"/>
          <a:srcRect/>
          <a:stretch>
            <a:fillRect/>
          </a:stretch>
        </p:blipFill>
        <p:spPr bwMode="auto">
          <a:xfrm>
            <a:off x="797534" y="2210766"/>
            <a:ext cx="2816298" cy="2304000"/>
          </a:xfrm>
          <a:prstGeom prst="rect">
            <a:avLst/>
          </a:prstGeom>
          <a:noFill/>
        </p:spPr>
      </p:pic>
      <p:pic>
        <p:nvPicPr>
          <p:cNvPr id="7" name="Picture 2">
            <a:extLst>
              <a:ext uri="{FF2B5EF4-FFF2-40B4-BE49-F238E27FC236}">
                <a16:creationId xmlns:a16="http://schemas.microsoft.com/office/drawing/2014/main" id="{626097BF-4D02-450E-B39A-C3F59ABB3E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1766" y="2199983"/>
            <a:ext cx="3614867" cy="2314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Slide Number Placeholder 3">
            <a:extLst>
              <a:ext uri="{FF2B5EF4-FFF2-40B4-BE49-F238E27FC236}">
                <a16:creationId xmlns:a16="http://schemas.microsoft.com/office/drawing/2014/main" id="{59A8C263-CD34-4674-54E6-22EA8224FF52}"/>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5</a:t>
            </a:fld>
            <a:endParaRPr lang="en-CA" sz="1400" dirty="0"/>
          </a:p>
        </p:txBody>
      </p:sp>
    </p:spTree>
    <p:extLst>
      <p:ext uri="{BB962C8B-B14F-4D97-AF65-F5344CB8AC3E}">
        <p14:creationId xmlns:p14="http://schemas.microsoft.com/office/powerpoint/2010/main" val="25954889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p:cNvSpPr>
          <p:nvPr/>
        </p:nvSpPr>
        <p:spPr bwMode="auto">
          <a:xfrm>
            <a:off x="1827912" y="332656"/>
            <a:ext cx="8001000" cy="5904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p>
            <a:pPr algn="ctr">
              <a:buFont typeface="Wingdings" pitchFamily="2" charset="2"/>
              <a:buNone/>
              <a:defRPr/>
            </a:pPr>
            <a:r>
              <a:rPr lang="en-CA" sz="2000" b="1" dirty="0">
                <a:solidFill>
                  <a:schemeClr val="bg2">
                    <a:lumMod val="10000"/>
                  </a:schemeClr>
                </a:solidFill>
                <a:latin typeface="Calibri" panose="020F0502020204030204" pitchFamily="34" charset="0"/>
                <a:cs typeface="Calibri" panose="020F0502020204030204" pitchFamily="34" charset="0"/>
              </a:rPr>
              <a:t>6-Storey Exposed Mass Timber</a:t>
            </a:r>
          </a:p>
          <a:p>
            <a:pPr algn="ctr">
              <a:buFont typeface="Wingdings" pitchFamily="2" charset="2"/>
              <a:buNone/>
              <a:defRPr/>
            </a:pPr>
            <a:r>
              <a:rPr lang="en-CA" sz="2000" b="1" dirty="0">
                <a:solidFill>
                  <a:schemeClr val="bg2">
                    <a:lumMod val="10000"/>
                  </a:schemeClr>
                </a:solidFill>
                <a:latin typeface="Calibri" panose="020F0502020204030204" pitchFamily="34" charset="0"/>
                <a:cs typeface="Calibri" panose="020F0502020204030204" pitchFamily="34" charset="0"/>
              </a:rPr>
              <a:t>22m in Height</a:t>
            </a:r>
          </a:p>
          <a:p>
            <a:pPr algn="ctr">
              <a:buFont typeface="Wingdings" pitchFamily="2" charset="2"/>
              <a:buNone/>
              <a:defRPr/>
            </a:pPr>
            <a:r>
              <a:rPr lang="en-CA" sz="2000" dirty="0">
                <a:latin typeface="Arial"/>
                <a:cs typeface="+mn-cs"/>
              </a:rPr>
              <a:t>	</a:t>
            </a:r>
          </a:p>
          <a:p>
            <a:pPr algn="ctr">
              <a:buFont typeface="Wingdings" pitchFamily="2" charset="2"/>
              <a:buNone/>
              <a:defRPr/>
            </a:pPr>
            <a:endParaRPr lang="en-CA" sz="2000" dirty="0">
              <a:latin typeface="Arial"/>
              <a:cs typeface="+mn-cs"/>
            </a:endParaRPr>
          </a:p>
          <a:p>
            <a:pPr algn="ctr">
              <a:buFont typeface="Wingdings" pitchFamily="2" charset="2"/>
              <a:buNone/>
              <a:defRPr/>
            </a:pPr>
            <a:endParaRPr lang="en-US" sz="2000" dirty="0">
              <a:latin typeface="Arial"/>
              <a:cs typeface="+mn-cs"/>
            </a:endParaRPr>
          </a:p>
          <a:p>
            <a:pPr algn="ctr">
              <a:buFont typeface="Wingdings" pitchFamily="2" charset="2"/>
              <a:buNone/>
              <a:defRPr/>
            </a:pPr>
            <a:endParaRPr lang="en-US" sz="2000" dirty="0">
              <a:latin typeface="Arial"/>
              <a:cs typeface="+mn-cs"/>
            </a:endParaRPr>
          </a:p>
          <a:p>
            <a:pPr algn="ctr">
              <a:buFont typeface="Wingdings" pitchFamily="2" charset="2"/>
              <a:buNone/>
              <a:defRPr/>
            </a:pPr>
            <a:endParaRPr lang="en-US" sz="2000" dirty="0">
              <a:latin typeface="Arial"/>
              <a:cs typeface="+mn-cs"/>
            </a:endParaRPr>
          </a:p>
          <a:p>
            <a:pPr algn="ctr">
              <a:buFont typeface="Wingdings" pitchFamily="2" charset="2"/>
              <a:buNone/>
              <a:defRPr/>
            </a:pPr>
            <a:endParaRPr lang="en-CA" sz="2000" dirty="0">
              <a:latin typeface="Arial"/>
              <a:cs typeface="+mn-cs"/>
            </a:endParaRPr>
          </a:p>
          <a:p>
            <a:pPr algn="r">
              <a:buFont typeface="Wingdings" pitchFamily="2" charset="2"/>
              <a:buNone/>
              <a:defRPr/>
            </a:pPr>
            <a:endParaRPr lang="en-CA" dirty="0">
              <a:latin typeface="Arial"/>
              <a:cs typeface="+mn-cs"/>
            </a:endParaRPr>
          </a:p>
          <a:p>
            <a:pPr marL="609600" indent="-609600" eaLnBrk="0" hangingPunct="0">
              <a:spcBef>
                <a:spcPct val="20000"/>
              </a:spcBef>
              <a:defRPr/>
            </a:pPr>
            <a:endParaRPr lang="en-CA" sz="800" kern="0" dirty="0">
              <a:latin typeface="Arial"/>
              <a:cs typeface="+mn-cs"/>
            </a:endParaRPr>
          </a:p>
          <a:p>
            <a:pPr marL="609600" indent="-609600" eaLnBrk="0" hangingPunct="0">
              <a:spcBef>
                <a:spcPct val="20000"/>
              </a:spcBef>
              <a:defRPr/>
            </a:pPr>
            <a:endParaRPr lang="en-CA" sz="800" kern="0" dirty="0">
              <a:latin typeface="Arial"/>
              <a:cs typeface="+mn-cs"/>
            </a:endParaRPr>
          </a:p>
          <a:p>
            <a:pPr marL="609600" indent="-609600" eaLnBrk="0" hangingPunct="0">
              <a:spcBef>
                <a:spcPct val="20000"/>
              </a:spcBef>
              <a:defRPr/>
            </a:pPr>
            <a:endParaRPr lang="en-CA" sz="800" kern="0" dirty="0">
              <a:latin typeface="Arial"/>
              <a:cs typeface="+mn-cs"/>
            </a:endParaRPr>
          </a:p>
          <a:p>
            <a:pPr marL="609600" indent="-609600" eaLnBrk="0" hangingPunct="0">
              <a:spcBef>
                <a:spcPct val="20000"/>
              </a:spcBef>
              <a:defRPr/>
            </a:pPr>
            <a:endParaRPr lang="en-CA" sz="800" kern="0" dirty="0">
              <a:latin typeface="Arial"/>
              <a:cs typeface="+mn-cs"/>
            </a:endParaRPr>
          </a:p>
          <a:p>
            <a:pPr marL="609600" indent="-609600" eaLnBrk="0" hangingPunct="0">
              <a:spcBef>
                <a:spcPct val="20000"/>
              </a:spcBef>
              <a:defRPr/>
            </a:pPr>
            <a:endParaRPr lang="en-CA" sz="800" kern="0" dirty="0">
              <a:latin typeface="Arial"/>
              <a:cs typeface="+mn-cs"/>
            </a:endParaRPr>
          </a:p>
          <a:p>
            <a:pPr marL="609600" indent="-609600" eaLnBrk="0" hangingPunct="0">
              <a:spcBef>
                <a:spcPct val="20000"/>
              </a:spcBef>
              <a:defRPr/>
            </a:pPr>
            <a:endParaRPr lang="en-CA" sz="800" kern="0" dirty="0">
              <a:latin typeface="Arial"/>
              <a:cs typeface="+mn-cs"/>
            </a:endParaRPr>
          </a:p>
          <a:p>
            <a:pPr marL="609600" indent="-609600" eaLnBrk="0" hangingPunct="0">
              <a:spcBef>
                <a:spcPct val="20000"/>
              </a:spcBef>
              <a:defRPr/>
            </a:pPr>
            <a:endParaRPr lang="en-CA" sz="800" kern="0" dirty="0">
              <a:latin typeface="Arial"/>
              <a:cs typeface="+mn-cs"/>
            </a:endParaRPr>
          </a:p>
          <a:p>
            <a:pPr marL="609600" indent="-609600" eaLnBrk="0" hangingPunct="0">
              <a:spcBef>
                <a:spcPct val="20000"/>
              </a:spcBef>
              <a:defRPr/>
            </a:pPr>
            <a:endParaRPr lang="en-CA" sz="800" kern="0" dirty="0">
              <a:latin typeface="Arial"/>
              <a:cs typeface="+mn-cs"/>
            </a:endParaRPr>
          </a:p>
          <a:p>
            <a:pPr marL="609600" indent="-609600" eaLnBrk="0" hangingPunct="0">
              <a:spcBef>
                <a:spcPct val="20000"/>
              </a:spcBef>
              <a:defRPr/>
            </a:pPr>
            <a:endParaRPr lang="en-CA" sz="800" kern="0" dirty="0">
              <a:latin typeface="Arial"/>
              <a:cs typeface="+mn-cs"/>
            </a:endParaRPr>
          </a:p>
          <a:p>
            <a:pPr marL="609600" indent="-609600" eaLnBrk="0" hangingPunct="0">
              <a:spcBef>
                <a:spcPct val="20000"/>
              </a:spcBef>
              <a:defRPr/>
            </a:pPr>
            <a:endParaRPr lang="en-CA" sz="800" kern="0" dirty="0">
              <a:latin typeface="Arial"/>
              <a:cs typeface="+mn-cs"/>
            </a:endParaRPr>
          </a:p>
          <a:p>
            <a:pPr marL="609600" indent="-609600" eaLnBrk="0" hangingPunct="0">
              <a:spcBef>
                <a:spcPct val="20000"/>
              </a:spcBef>
              <a:defRPr/>
            </a:pPr>
            <a:endParaRPr lang="en-CA" sz="800" kern="0" dirty="0">
              <a:latin typeface="Arial"/>
              <a:cs typeface="+mn-cs"/>
            </a:endParaRPr>
          </a:p>
          <a:p>
            <a:pPr marL="609600" indent="-609600" eaLnBrk="0" hangingPunct="0">
              <a:spcBef>
                <a:spcPct val="20000"/>
              </a:spcBef>
              <a:defRPr/>
            </a:pPr>
            <a:endParaRPr lang="en-CA" sz="800" kern="0" dirty="0">
              <a:latin typeface="Arial"/>
              <a:cs typeface="+mn-cs"/>
            </a:endParaRPr>
          </a:p>
          <a:p>
            <a:pPr marL="609600" indent="-609600" eaLnBrk="0" hangingPunct="0">
              <a:spcBef>
                <a:spcPct val="20000"/>
              </a:spcBef>
              <a:defRPr/>
            </a:pPr>
            <a:endParaRPr lang="en-CA" sz="800" kern="0" dirty="0">
              <a:latin typeface="Arial"/>
              <a:cs typeface="+mn-cs"/>
            </a:endParaRPr>
          </a:p>
          <a:p>
            <a:pPr marL="609600" indent="-609600" eaLnBrk="0" hangingPunct="0">
              <a:spcBef>
                <a:spcPct val="20000"/>
              </a:spcBef>
              <a:defRPr/>
            </a:pPr>
            <a:endParaRPr lang="en-CA" sz="800" kern="0" dirty="0">
              <a:latin typeface="Arial"/>
              <a:cs typeface="+mn-cs"/>
            </a:endParaRPr>
          </a:p>
          <a:p>
            <a:pPr marL="609600" indent="-609600" eaLnBrk="0" hangingPunct="0">
              <a:spcBef>
                <a:spcPct val="20000"/>
              </a:spcBef>
              <a:defRPr/>
            </a:pPr>
            <a:endParaRPr lang="en-CA" sz="800" kern="0" dirty="0">
              <a:latin typeface="Arial"/>
              <a:cs typeface="+mn-cs"/>
            </a:endParaRPr>
          </a:p>
          <a:p>
            <a:pPr marL="609600" indent="-609600" eaLnBrk="0" hangingPunct="0">
              <a:spcBef>
                <a:spcPct val="20000"/>
              </a:spcBef>
              <a:defRPr/>
            </a:pPr>
            <a:endParaRPr lang="en-CA" sz="800" kern="0" dirty="0">
              <a:latin typeface="Arial"/>
              <a:cs typeface="+mn-cs"/>
            </a:endParaRPr>
          </a:p>
          <a:p>
            <a:pPr marL="609600" indent="-609600" eaLnBrk="0" hangingPunct="0">
              <a:spcBef>
                <a:spcPct val="20000"/>
              </a:spcBef>
              <a:tabLst>
                <a:tab pos="7799388" algn="r"/>
              </a:tabLst>
              <a:defRPr/>
            </a:pPr>
            <a:endParaRPr lang="en-CA" sz="2000" kern="0" dirty="0">
              <a:latin typeface="Arial"/>
              <a:cs typeface="+mn-cs"/>
            </a:endParaRPr>
          </a:p>
        </p:txBody>
      </p:sp>
      <p:pic>
        <p:nvPicPr>
          <p:cNvPr id="3" name="Picture 2">
            <a:extLst>
              <a:ext uri="{FF2B5EF4-FFF2-40B4-BE49-F238E27FC236}">
                <a16:creationId xmlns:a16="http://schemas.microsoft.com/office/drawing/2014/main" id="{9B832AF7-8D2C-3833-A930-B53DCF51770D}"/>
              </a:ext>
            </a:extLst>
          </p:cNvPr>
          <p:cNvPicPr>
            <a:picLocks noChangeAspect="1"/>
          </p:cNvPicPr>
          <p:nvPr/>
        </p:nvPicPr>
        <p:blipFill>
          <a:blip r:embed="rId3"/>
          <a:stretch>
            <a:fillRect/>
          </a:stretch>
        </p:blipFill>
        <p:spPr>
          <a:xfrm>
            <a:off x="809607" y="1281387"/>
            <a:ext cx="10037610" cy="5099941"/>
          </a:xfrm>
          <a:prstGeom prst="rect">
            <a:avLst/>
          </a:prstGeom>
        </p:spPr>
      </p:pic>
      <p:sp>
        <p:nvSpPr>
          <p:cNvPr id="4" name="Slide Number Placeholder 3">
            <a:extLst>
              <a:ext uri="{FF2B5EF4-FFF2-40B4-BE49-F238E27FC236}">
                <a16:creationId xmlns:a16="http://schemas.microsoft.com/office/drawing/2014/main" id="{D9932415-1A73-357A-0BDD-40F72034A3F1}"/>
              </a:ext>
            </a:extLst>
          </p:cNvPr>
          <p:cNvSpPr txBox="1">
            <a:spLocks/>
          </p:cNvSpPr>
          <p:nvPr/>
        </p:nvSpPr>
        <p:spPr bwMode="auto">
          <a:xfrm>
            <a:off x="11384492" y="6343651"/>
            <a:ext cx="732367"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1pPr>
            <a:lvl2pPr marL="742950" indent="-28575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2pPr>
            <a:lvl3pPr marL="1143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3pPr>
            <a:lvl4pPr marL="1600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4pPr>
            <a:lvl5pPr marL="20574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50</a:t>
            </a:fld>
            <a:endParaRPr lang="en-CA" sz="1400" dirty="0"/>
          </a:p>
        </p:txBody>
      </p:sp>
    </p:spTree>
    <p:extLst>
      <p:ext uri="{BB962C8B-B14F-4D97-AF65-F5344CB8AC3E}">
        <p14:creationId xmlns:p14="http://schemas.microsoft.com/office/powerpoint/2010/main" val="7382893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D23D7DE-AB93-118D-B58C-1D4E0043CD38}"/>
              </a:ext>
            </a:extLst>
          </p:cNvPr>
          <p:cNvSpPr>
            <a:spLocks noGrp="1"/>
          </p:cNvSpPr>
          <p:nvPr>
            <p:ph type="title"/>
          </p:nvPr>
        </p:nvSpPr>
        <p:spPr/>
        <p:txBody>
          <a:bodyPr/>
          <a:lstStyle/>
          <a:p>
            <a:r>
              <a:rPr lang="en-US" dirty="0">
                <a:latin typeface="Calibri" panose="020F0502020204030204" pitchFamily="34" charset="0"/>
              </a:rPr>
              <a:t>Project</a:t>
            </a:r>
            <a:r>
              <a:rPr lang="en-US" dirty="0"/>
              <a:t> </a:t>
            </a:r>
            <a:r>
              <a:rPr lang="en-US" dirty="0">
                <a:latin typeface="Calibri" panose="020F0502020204030204" pitchFamily="34" charset="0"/>
              </a:rPr>
              <a:t>Description</a:t>
            </a:r>
            <a:endParaRPr lang="en-CA" dirty="0">
              <a:latin typeface="Calibri" panose="020F0502020204030204" pitchFamily="34" charset="0"/>
            </a:endParaRPr>
          </a:p>
        </p:txBody>
      </p:sp>
      <p:sp>
        <p:nvSpPr>
          <p:cNvPr id="3" name="Content Placeholder 2">
            <a:extLst>
              <a:ext uri="{FF2B5EF4-FFF2-40B4-BE49-F238E27FC236}">
                <a16:creationId xmlns:a16="http://schemas.microsoft.com/office/drawing/2014/main" id="{335FB471-A40E-5889-0135-4B9B011B24D6}"/>
              </a:ext>
            </a:extLst>
          </p:cNvPr>
          <p:cNvSpPr>
            <a:spLocks noGrp="1"/>
          </p:cNvSpPr>
          <p:nvPr>
            <p:ph idx="1"/>
          </p:nvPr>
        </p:nvSpPr>
        <p:spPr/>
        <p:txBody>
          <a:bodyPr/>
          <a:lstStyle/>
          <a:p>
            <a:pPr indent="-342900" algn="just">
              <a:spcBef>
                <a:spcPts val="1800"/>
              </a:spcBef>
              <a:buClr>
                <a:schemeClr val="tx1"/>
              </a:buClr>
              <a:defRPr/>
            </a:pPr>
            <a:r>
              <a:rPr lang="en-CA" dirty="0"/>
              <a:t>6 storeys in Building Height</a:t>
            </a:r>
          </a:p>
          <a:p>
            <a:pPr indent="-342900" algn="just">
              <a:spcBef>
                <a:spcPts val="1800"/>
              </a:spcBef>
              <a:buClr>
                <a:schemeClr val="tx1"/>
              </a:buClr>
              <a:defRPr/>
            </a:pPr>
            <a:r>
              <a:rPr lang="en-US" dirty="0"/>
              <a:t>1658m</a:t>
            </a:r>
            <a:r>
              <a:rPr lang="en-US" baseline="30000" dirty="0"/>
              <a:t>2</a:t>
            </a:r>
            <a:r>
              <a:rPr lang="en-US" dirty="0"/>
              <a:t> in Building Area</a:t>
            </a:r>
          </a:p>
          <a:p>
            <a:pPr indent="-342900" algn="just">
              <a:spcBef>
                <a:spcPts val="1800"/>
              </a:spcBef>
              <a:buClr>
                <a:schemeClr val="tx1"/>
              </a:buClr>
              <a:defRPr/>
            </a:pPr>
            <a:r>
              <a:rPr lang="en-US" dirty="0"/>
              <a:t>2 levels of below-grade parking</a:t>
            </a:r>
          </a:p>
          <a:p>
            <a:pPr indent="-342900" algn="just">
              <a:spcBef>
                <a:spcPts val="1800"/>
              </a:spcBef>
              <a:buClr>
                <a:schemeClr val="tx1"/>
              </a:buClr>
              <a:defRPr/>
            </a:pPr>
            <a:r>
              <a:rPr lang="en-US" dirty="0"/>
              <a:t>Mass Timber construction (2</a:t>
            </a:r>
            <a:r>
              <a:rPr lang="en-US" baseline="30000" dirty="0"/>
              <a:t>nd</a:t>
            </a:r>
            <a:r>
              <a:rPr lang="en-US" dirty="0"/>
              <a:t> to 6</a:t>
            </a:r>
            <a:r>
              <a:rPr lang="en-US" baseline="30000" dirty="0"/>
              <a:t>th</a:t>
            </a:r>
            <a:r>
              <a:rPr lang="en-US" dirty="0"/>
              <a:t> storeys)</a:t>
            </a:r>
          </a:p>
          <a:p>
            <a:pPr indent="-342900" algn="just">
              <a:spcBef>
                <a:spcPts val="1800"/>
              </a:spcBef>
              <a:buClr>
                <a:schemeClr val="tx1"/>
              </a:buClr>
              <a:defRPr/>
            </a:pPr>
            <a:r>
              <a:rPr lang="en-US" dirty="0"/>
              <a:t>Noncombustible construction (basement to 1</a:t>
            </a:r>
            <a:r>
              <a:rPr lang="en-US" baseline="30000" dirty="0"/>
              <a:t>st</a:t>
            </a:r>
            <a:r>
              <a:rPr lang="en-US" dirty="0"/>
              <a:t> storey)</a:t>
            </a:r>
          </a:p>
          <a:p>
            <a:pPr indent="-342900" algn="just">
              <a:spcBef>
                <a:spcPts val="1800"/>
              </a:spcBef>
              <a:buClr>
                <a:schemeClr val="tx1"/>
              </a:buClr>
              <a:defRPr/>
            </a:pPr>
            <a:r>
              <a:rPr lang="en-US" dirty="0">
                <a:solidFill>
                  <a:srgbClr val="FF0000"/>
                </a:solidFill>
              </a:rPr>
              <a:t>22.6m height between grade to 6</a:t>
            </a:r>
            <a:r>
              <a:rPr lang="en-US" baseline="30000" dirty="0">
                <a:solidFill>
                  <a:srgbClr val="FF0000"/>
                </a:solidFill>
              </a:rPr>
              <a:t>th</a:t>
            </a:r>
            <a:r>
              <a:rPr lang="en-US" dirty="0">
                <a:solidFill>
                  <a:srgbClr val="FF0000"/>
                </a:solidFill>
              </a:rPr>
              <a:t> storey vs 18m (4.6m difference)</a:t>
            </a:r>
          </a:p>
          <a:p>
            <a:pPr indent="-342900" algn="just">
              <a:spcBef>
                <a:spcPts val="1800"/>
              </a:spcBef>
              <a:buClr>
                <a:schemeClr val="tx1"/>
              </a:buClr>
              <a:defRPr/>
            </a:pPr>
            <a:r>
              <a:rPr lang="en-US" dirty="0">
                <a:solidFill>
                  <a:srgbClr val="000000"/>
                </a:solidFill>
              </a:rPr>
              <a:t>26.7m height between grade to roof vs 25m (1.7m difference)</a:t>
            </a:r>
          </a:p>
          <a:p>
            <a:pPr indent="-342900" algn="just">
              <a:spcBef>
                <a:spcPts val="1800"/>
              </a:spcBef>
              <a:buClr>
                <a:schemeClr val="tx1"/>
              </a:buClr>
              <a:defRPr/>
            </a:pPr>
            <a:endParaRPr lang="en-US" baseline="30000" dirty="0"/>
          </a:p>
          <a:p>
            <a:endParaRPr lang="en-CA" dirty="0"/>
          </a:p>
        </p:txBody>
      </p:sp>
      <p:sp>
        <p:nvSpPr>
          <p:cNvPr id="2" name="Slide Number Placeholder 3">
            <a:extLst>
              <a:ext uri="{FF2B5EF4-FFF2-40B4-BE49-F238E27FC236}">
                <a16:creationId xmlns:a16="http://schemas.microsoft.com/office/drawing/2014/main" id="{ED1DCF3B-1714-1C69-CDEB-D793454B22A5}"/>
              </a:ext>
            </a:extLst>
          </p:cNvPr>
          <p:cNvSpPr txBox="1">
            <a:spLocks/>
          </p:cNvSpPr>
          <p:nvPr/>
        </p:nvSpPr>
        <p:spPr bwMode="auto">
          <a:xfrm>
            <a:off x="11384492" y="6343651"/>
            <a:ext cx="732367"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1pPr>
            <a:lvl2pPr marL="742950" indent="-28575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2pPr>
            <a:lvl3pPr marL="1143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3pPr>
            <a:lvl4pPr marL="1600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4pPr>
            <a:lvl5pPr marL="20574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51</a:t>
            </a:fld>
            <a:endParaRPr lang="en-CA" sz="1400" dirty="0"/>
          </a:p>
        </p:txBody>
      </p:sp>
    </p:spTree>
    <p:extLst>
      <p:ext uri="{BB962C8B-B14F-4D97-AF65-F5344CB8AC3E}">
        <p14:creationId xmlns:p14="http://schemas.microsoft.com/office/powerpoint/2010/main" val="9224327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D23D7DE-AB93-118D-B58C-1D4E0043CD38}"/>
              </a:ext>
            </a:extLst>
          </p:cNvPr>
          <p:cNvSpPr>
            <a:spLocks noGrp="1"/>
          </p:cNvSpPr>
          <p:nvPr>
            <p:ph type="title"/>
          </p:nvPr>
        </p:nvSpPr>
        <p:spPr/>
        <p:txBody>
          <a:bodyPr/>
          <a:lstStyle/>
          <a:p>
            <a:r>
              <a:rPr lang="en-US" dirty="0">
                <a:latin typeface="Calibri" panose="020F0502020204030204" pitchFamily="34" charset="0"/>
              </a:rPr>
              <a:t>High</a:t>
            </a:r>
            <a:r>
              <a:rPr lang="en-US" dirty="0"/>
              <a:t> </a:t>
            </a:r>
            <a:r>
              <a:rPr lang="en-US" dirty="0">
                <a:latin typeface="Calibri" panose="020F0502020204030204" pitchFamily="34" charset="0"/>
              </a:rPr>
              <a:t>Building Measures (For Discussion)</a:t>
            </a:r>
            <a:endParaRPr lang="en-CA" dirty="0">
              <a:latin typeface="Calibri" panose="020F0502020204030204" pitchFamily="34" charset="0"/>
            </a:endParaRPr>
          </a:p>
        </p:txBody>
      </p:sp>
      <p:sp>
        <p:nvSpPr>
          <p:cNvPr id="3" name="Content Placeholder 2">
            <a:extLst>
              <a:ext uri="{FF2B5EF4-FFF2-40B4-BE49-F238E27FC236}">
                <a16:creationId xmlns:a16="http://schemas.microsoft.com/office/drawing/2014/main" id="{335FB471-A40E-5889-0135-4B9B011B24D6}"/>
              </a:ext>
            </a:extLst>
          </p:cNvPr>
          <p:cNvSpPr>
            <a:spLocks noGrp="1"/>
          </p:cNvSpPr>
          <p:nvPr>
            <p:ph idx="1"/>
          </p:nvPr>
        </p:nvSpPr>
        <p:spPr/>
        <p:txBody>
          <a:bodyPr/>
          <a:lstStyle/>
          <a:p>
            <a:pPr indent="-342900" algn="just" fontAlgn="auto">
              <a:spcBef>
                <a:spcPts val="1800"/>
              </a:spcBef>
              <a:spcAft>
                <a:spcPts val="0"/>
              </a:spcAft>
              <a:buClr>
                <a:schemeClr val="tx1"/>
              </a:buClr>
              <a:buFont typeface="Wingdings" panose="05000000000000000000" pitchFamily="2" charset="2"/>
              <a:buChar char="§"/>
              <a:defRPr/>
            </a:pPr>
            <a:r>
              <a:rPr lang="en-US" dirty="0"/>
              <a:t>Top floor is 4.6m over 18m for high building definition.</a:t>
            </a:r>
          </a:p>
          <a:p>
            <a:pPr indent="-342900" fontAlgn="auto">
              <a:spcBef>
                <a:spcPts val="1800"/>
              </a:spcBef>
              <a:spcAft>
                <a:spcPts val="0"/>
              </a:spcAft>
              <a:buClr>
                <a:schemeClr val="tx1"/>
              </a:buClr>
              <a:buFont typeface="Wingdings" panose="05000000000000000000" pitchFamily="2" charset="2"/>
              <a:buChar char="§"/>
              <a:defRPr/>
            </a:pPr>
            <a:r>
              <a:rPr lang="en-US" dirty="0"/>
              <a:t>As a noncombustible building per formula, not a high building </a:t>
            </a:r>
            <a:br>
              <a:rPr lang="en-US" dirty="0"/>
            </a:br>
            <a:r>
              <a:rPr lang="en-US" dirty="0"/>
              <a:t>(no FF elevator).</a:t>
            </a:r>
          </a:p>
          <a:p>
            <a:pPr indent="-342900" algn="just" fontAlgn="auto">
              <a:spcBef>
                <a:spcPts val="1800"/>
              </a:spcBef>
              <a:spcAft>
                <a:spcPts val="0"/>
              </a:spcAft>
              <a:buClr>
                <a:schemeClr val="tx1"/>
              </a:buClr>
              <a:buFont typeface="Wingdings" panose="05000000000000000000" pitchFamily="2" charset="2"/>
              <a:buChar char="§"/>
              <a:defRPr/>
            </a:pPr>
            <a:endParaRPr lang="en-US" dirty="0"/>
          </a:p>
          <a:p>
            <a:pPr indent="-342900" algn="just" fontAlgn="auto">
              <a:spcBef>
                <a:spcPts val="1800"/>
              </a:spcBef>
              <a:spcAft>
                <a:spcPts val="0"/>
              </a:spcAft>
              <a:buClr>
                <a:schemeClr val="tx1"/>
              </a:buClr>
              <a:buFont typeface="Wingdings" panose="05000000000000000000" pitchFamily="2" charset="2"/>
              <a:buChar char="§"/>
              <a:defRPr/>
            </a:pPr>
            <a:endParaRPr lang="en-US" dirty="0"/>
          </a:p>
          <a:p>
            <a:pPr indent="-342900" algn="just" fontAlgn="auto">
              <a:spcBef>
                <a:spcPts val="1800"/>
              </a:spcBef>
              <a:spcAft>
                <a:spcPts val="0"/>
              </a:spcAft>
              <a:buClr>
                <a:schemeClr val="tx1"/>
              </a:buClr>
              <a:buFont typeface="Wingdings" panose="05000000000000000000" pitchFamily="2" charset="2"/>
              <a:buChar char="§"/>
              <a:defRPr/>
            </a:pPr>
            <a:r>
              <a:rPr lang="en-US" dirty="0"/>
              <a:t>Rapid evacuation at 6 storeys.</a:t>
            </a:r>
          </a:p>
          <a:p>
            <a:pPr indent="-342900" algn="just" fontAlgn="auto">
              <a:spcBef>
                <a:spcPts val="1800"/>
              </a:spcBef>
              <a:spcAft>
                <a:spcPts val="0"/>
              </a:spcAft>
              <a:buClr>
                <a:schemeClr val="tx1"/>
              </a:buClr>
              <a:buFont typeface="Wingdings" panose="05000000000000000000" pitchFamily="2" charset="2"/>
              <a:buChar char="§"/>
              <a:defRPr/>
            </a:pPr>
            <a:r>
              <a:rPr lang="en-US" dirty="0"/>
              <a:t>Generator cost approx. $200K.</a:t>
            </a:r>
          </a:p>
          <a:p>
            <a:pPr indent="-342900" algn="just" fontAlgn="auto">
              <a:spcBef>
                <a:spcPts val="1800"/>
              </a:spcBef>
              <a:spcAft>
                <a:spcPts val="0"/>
              </a:spcAft>
              <a:buClr>
                <a:schemeClr val="tx1"/>
              </a:buClr>
              <a:buFont typeface="Wingdings" panose="05000000000000000000" pitchFamily="2" charset="2"/>
              <a:buChar char="§"/>
              <a:defRPr/>
            </a:pPr>
            <a:endParaRPr lang="en-US" dirty="0"/>
          </a:p>
          <a:p>
            <a:pPr indent="-342900" algn="just">
              <a:spcBef>
                <a:spcPts val="1800"/>
              </a:spcBef>
              <a:buClr>
                <a:schemeClr val="tx1"/>
              </a:buClr>
              <a:defRPr/>
            </a:pPr>
            <a:endParaRPr lang="en-US" baseline="30000" dirty="0"/>
          </a:p>
          <a:p>
            <a:endParaRPr lang="en-CA" dirty="0"/>
          </a:p>
        </p:txBody>
      </p:sp>
      <p:pic>
        <p:nvPicPr>
          <p:cNvPr id="4" name="Picture 3">
            <a:extLst>
              <a:ext uri="{FF2B5EF4-FFF2-40B4-BE49-F238E27FC236}">
                <a16:creationId xmlns:a16="http://schemas.microsoft.com/office/drawing/2014/main" id="{2506C20F-0018-37E8-7DBC-9C74E887CDA2}"/>
              </a:ext>
            </a:extLst>
          </p:cNvPr>
          <p:cNvPicPr>
            <a:picLocks noChangeAspect="1"/>
          </p:cNvPicPr>
          <p:nvPr/>
        </p:nvPicPr>
        <p:blipFill>
          <a:blip r:embed="rId2"/>
          <a:stretch>
            <a:fillRect/>
          </a:stretch>
        </p:blipFill>
        <p:spPr>
          <a:xfrm>
            <a:off x="1178883" y="3068960"/>
            <a:ext cx="9021434" cy="1219370"/>
          </a:xfrm>
          <a:prstGeom prst="rect">
            <a:avLst/>
          </a:prstGeom>
        </p:spPr>
      </p:pic>
      <p:sp>
        <p:nvSpPr>
          <p:cNvPr id="2" name="Slide Number Placeholder 3">
            <a:extLst>
              <a:ext uri="{FF2B5EF4-FFF2-40B4-BE49-F238E27FC236}">
                <a16:creationId xmlns:a16="http://schemas.microsoft.com/office/drawing/2014/main" id="{B1F877A6-4C28-2093-F859-43CAC3D86C24}"/>
              </a:ext>
            </a:extLst>
          </p:cNvPr>
          <p:cNvSpPr txBox="1">
            <a:spLocks/>
          </p:cNvSpPr>
          <p:nvPr/>
        </p:nvSpPr>
        <p:spPr bwMode="auto">
          <a:xfrm>
            <a:off x="11384492" y="6343651"/>
            <a:ext cx="732367"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1pPr>
            <a:lvl2pPr marL="742950" indent="-28575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2pPr>
            <a:lvl3pPr marL="1143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3pPr>
            <a:lvl4pPr marL="1600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4pPr>
            <a:lvl5pPr marL="20574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52</a:t>
            </a:fld>
            <a:endParaRPr lang="en-CA" sz="1400" dirty="0"/>
          </a:p>
        </p:txBody>
      </p:sp>
    </p:spTree>
    <p:extLst>
      <p:ext uri="{BB962C8B-B14F-4D97-AF65-F5344CB8AC3E}">
        <p14:creationId xmlns:p14="http://schemas.microsoft.com/office/powerpoint/2010/main" val="29467691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D23D7DE-AB93-118D-B58C-1D4E0043CD38}"/>
              </a:ext>
            </a:extLst>
          </p:cNvPr>
          <p:cNvSpPr>
            <a:spLocks noGrp="1"/>
          </p:cNvSpPr>
          <p:nvPr>
            <p:ph type="title"/>
          </p:nvPr>
        </p:nvSpPr>
        <p:spPr/>
        <p:txBody>
          <a:bodyPr/>
          <a:lstStyle/>
          <a:p>
            <a:r>
              <a:rPr lang="en-US" dirty="0">
                <a:latin typeface="Calibri" panose="020F0502020204030204" pitchFamily="34" charset="0"/>
              </a:rPr>
              <a:t>Material</a:t>
            </a:r>
            <a:r>
              <a:rPr lang="en-US" dirty="0"/>
              <a:t> </a:t>
            </a:r>
            <a:r>
              <a:rPr lang="en-US" dirty="0">
                <a:latin typeface="Calibri" panose="020F0502020204030204" pitchFamily="34" charset="0"/>
              </a:rPr>
              <a:t>Cost</a:t>
            </a:r>
            <a:r>
              <a:rPr lang="en-US" dirty="0"/>
              <a:t> Comparison</a:t>
            </a:r>
            <a:endParaRPr lang="en-CA" dirty="0"/>
          </a:p>
        </p:txBody>
      </p:sp>
      <p:graphicFrame>
        <p:nvGraphicFramePr>
          <p:cNvPr id="8" name="Chart 7">
            <a:extLst>
              <a:ext uri="{FF2B5EF4-FFF2-40B4-BE49-F238E27FC236}">
                <a16:creationId xmlns:a16="http://schemas.microsoft.com/office/drawing/2014/main" id="{2C1A62FA-4499-CBAD-0DD6-D0A23C380915}"/>
              </a:ext>
            </a:extLst>
          </p:cNvPr>
          <p:cNvGraphicFramePr>
            <a:graphicFrameLocks/>
          </p:cNvGraphicFramePr>
          <p:nvPr/>
        </p:nvGraphicFramePr>
        <p:xfrm>
          <a:off x="839415" y="1052736"/>
          <a:ext cx="10297143" cy="400001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Table 9">
            <a:extLst>
              <a:ext uri="{FF2B5EF4-FFF2-40B4-BE49-F238E27FC236}">
                <a16:creationId xmlns:a16="http://schemas.microsoft.com/office/drawing/2014/main" id="{647CF7E3-323A-D07A-4A7C-CC7B32418C33}"/>
              </a:ext>
            </a:extLst>
          </p:cNvPr>
          <p:cNvGraphicFramePr>
            <a:graphicFrameLocks noGrp="1"/>
          </p:cNvGraphicFramePr>
          <p:nvPr/>
        </p:nvGraphicFramePr>
        <p:xfrm>
          <a:off x="47328" y="5052747"/>
          <a:ext cx="11089231" cy="1339273"/>
        </p:xfrm>
        <a:graphic>
          <a:graphicData uri="http://schemas.openxmlformats.org/drawingml/2006/table">
            <a:tbl>
              <a:tblPr>
                <a:tableStyleId>{5C22544A-7EE6-4342-B048-85BDC9FD1C3A}</a:tableStyleId>
              </a:tblPr>
              <a:tblGrid>
                <a:gridCol w="996456">
                  <a:extLst>
                    <a:ext uri="{9D8B030D-6E8A-4147-A177-3AD203B41FA5}">
                      <a16:colId xmlns:a16="http://schemas.microsoft.com/office/drawing/2014/main" val="3081864547"/>
                    </a:ext>
                  </a:extLst>
                </a:gridCol>
                <a:gridCol w="1300719">
                  <a:extLst>
                    <a:ext uri="{9D8B030D-6E8A-4147-A177-3AD203B41FA5}">
                      <a16:colId xmlns:a16="http://schemas.microsoft.com/office/drawing/2014/main" val="943017565"/>
                    </a:ext>
                  </a:extLst>
                </a:gridCol>
                <a:gridCol w="1256008">
                  <a:extLst>
                    <a:ext uri="{9D8B030D-6E8A-4147-A177-3AD203B41FA5}">
                      <a16:colId xmlns:a16="http://schemas.microsoft.com/office/drawing/2014/main" val="659895533"/>
                    </a:ext>
                  </a:extLst>
                </a:gridCol>
                <a:gridCol w="1256008">
                  <a:extLst>
                    <a:ext uri="{9D8B030D-6E8A-4147-A177-3AD203B41FA5}">
                      <a16:colId xmlns:a16="http://schemas.microsoft.com/office/drawing/2014/main" val="3097811023"/>
                    </a:ext>
                  </a:extLst>
                </a:gridCol>
                <a:gridCol w="1256008">
                  <a:extLst>
                    <a:ext uri="{9D8B030D-6E8A-4147-A177-3AD203B41FA5}">
                      <a16:colId xmlns:a16="http://schemas.microsoft.com/office/drawing/2014/main" val="2745603266"/>
                    </a:ext>
                  </a:extLst>
                </a:gridCol>
                <a:gridCol w="1256008">
                  <a:extLst>
                    <a:ext uri="{9D8B030D-6E8A-4147-A177-3AD203B41FA5}">
                      <a16:colId xmlns:a16="http://schemas.microsoft.com/office/drawing/2014/main" val="2740033250"/>
                    </a:ext>
                  </a:extLst>
                </a:gridCol>
                <a:gridCol w="1256008">
                  <a:extLst>
                    <a:ext uri="{9D8B030D-6E8A-4147-A177-3AD203B41FA5}">
                      <a16:colId xmlns:a16="http://schemas.microsoft.com/office/drawing/2014/main" val="2866785757"/>
                    </a:ext>
                  </a:extLst>
                </a:gridCol>
                <a:gridCol w="1256008">
                  <a:extLst>
                    <a:ext uri="{9D8B030D-6E8A-4147-A177-3AD203B41FA5}">
                      <a16:colId xmlns:a16="http://schemas.microsoft.com/office/drawing/2014/main" val="844367141"/>
                    </a:ext>
                  </a:extLst>
                </a:gridCol>
                <a:gridCol w="1256008">
                  <a:extLst>
                    <a:ext uri="{9D8B030D-6E8A-4147-A177-3AD203B41FA5}">
                      <a16:colId xmlns:a16="http://schemas.microsoft.com/office/drawing/2014/main" val="1612966711"/>
                    </a:ext>
                  </a:extLst>
                </a:gridCol>
              </a:tblGrid>
              <a:tr h="171315">
                <a:tc>
                  <a:txBody>
                    <a:bodyPr/>
                    <a:lstStyle/>
                    <a:p>
                      <a:pPr algn="l" fontAlgn="b"/>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0min</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60min</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75min</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90min</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100min</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110min</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120min</a:t>
                      </a:r>
                      <a:endParaRPr lang="en-CA" sz="14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800618578"/>
                  </a:ext>
                </a:extLst>
              </a:tr>
              <a:tr h="335309">
                <a:tc>
                  <a:txBody>
                    <a:bodyPr/>
                    <a:lstStyle/>
                    <a:p>
                      <a:pPr algn="l" fontAlgn="b"/>
                      <a:r>
                        <a:rPr lang="en-CA" sz="1400" u="none" strike="noStrike" dirty="0">
                          <a:effectLst/>
                        </a:rPr>
                        <a:t>Glulam</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Material (CAD)</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382,208.00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443,931.00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497,324.00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517,098.00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537,090.00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547,141.00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645,495.00 </a:t>
                      </a:r>
                      <a:endParaRPr lang="en-CA" sz="14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093746752"/>
                  </a:ext>
                </a:extLst>
              </a:tr>
              <a:tr h="335309">
                <a:tc>
                  <a:txBody>
                    <a:bodyPr/>
                    <a:lstStyle/>
                    <a:p>
                      <a:pPr algn="l" fontAlgn="b"/>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Hardware (CAD)</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60,000.00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66,000.00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73,000.00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80,000.00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88,000.00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97,000.00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275,000.00 </a:t>
                      </a:r>
                      <a:endParaRPr lang="en-CA" sz="14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2229540684"/>
                  </a:ext>
                </a:extLst>
              </a:tr>
              <a:tr h="171315">
                <a:tc>
                  <a:txBody>
                    <a:bodyPr/>
                    <a:lstStyle/>
                    <a:p>
                      <a:pPr algn="l" fontAlgn="b"/>
                      <a:r>
                        <a:rPr lang="en-CA" sz="1400" u="none" strike="noStrike" dirty="0">
                          <a:effectLst/>
                        </a:rPr>
                        <a:t>CLT</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Material (CAD)</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1,257,691.00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1,257,691.00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1,257,691.00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1,257,691.00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1,257,691.00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1,257,691.00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1,722,127.00 </a:t>
                      </a:r>
                      <a:endParaRPr lang="en-CA" sz="14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770890243"/>
                  </a:ext>
                </a:extLst>
              </a:tr>
              <a:tr h="171315">
                <a:tc>
                  <a:txBody>
                    <a:bodyPr/>
                    <a:lstStyle/>
                    <a:p>
                      <a:pPr algn="l" fontAlgn="b"/>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Total</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1,699,899.00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1,767,622.00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1,828,015.00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1,854,789.00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1,882,781.00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1,901,832.00 </a:t>
                      </a:r>
                      <a:endParaRPr lang="en-CA" sz="14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l" fontAlgn="b"/>
                      <a:r>
                        <a:rPr lang="en-CA" sz="1400" u="none" strike="noStrike" dirty="0">
                          <a:effectLst/>
                        </a:rPr>
                        <a:t> $   2,642,622.00 </a:t>
                      </a:r>
                      <a:endParaRPr lang="en-CA" sz="1400" b="0" i="0" u="none" strike="noStrike" dirty="0">
                        <a:solidFill>
                          <a:srgbClr val="000000"/>
                        </a:solidFill>
                        <a:effectLst/>
                        <a:latin typeface="Aptos Narrow" panose="020B0004020202020204" pitchFamily="34" charset="0"/>
                      </a:endParaRPr>
                    </a:p>
                  </a:txBody>
                  <a:tcPr marL="9525" marR="9525" marT="9525" marB="0" anchor="b"/>
                </a:tc>
                <a:extLst>
                  <a:ext uri="{0D108BD9-81ED-4DB2-BD59-A6C34878D82A}">
                    <a16:rowId xmlns:a16="http://schemas.microsoft.com/office/drawing/2014/main" val="1005636871"/>
                  </a:ext>
                </a:extLst>
              </a:tr>
            </a:tbl>
          </a:graphicData>
        </a:graphic>
      </p:graphicFrame>
      <p:sp>
        <p:nvSpPr>
          <p:cNvPr id="3" name="Slide Number Placeholder 3">
            <a:extLst>
              <a:ext uri="{FF2B5EF4-FFF2-40B4-BE49-F238E27FC236}">
                <a16:creationId xmlns:a16="http://schemas.microsoft.com/office/drawing/2014/main" id="{23A007FE-8324-44C2-160F-65B99245E532}"/>
              </a:ext>
            </a:extLst>
          </p:cNvPr>
          <p:cNvSpPr txBox="1">
            <a:spLocks/>
          </p:cNvSpPr>
          <p:nvPr/>
        </p:nvSpPr>
        <p:spPr bwMode="auto">
          <a:xfrm>
            <a:off x="11384492" y="6343651"/>
            <a:ext cx="732367"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1pPr>
            <a:lvl2pPr marL="742950" indent="-28575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2pPr>
            <a:lvl3pPr marL="1143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3pPr>
            <a:lvl4pPr marL="1600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4pPr>
            <a:lvl5pPr marL="20574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53</a:t>
            </a:fld>
            <a:endParaRPr lang="en-CA" sz="1400" dirty="0"/>
          </a:p>
        </p:txBody>
      </p:sp>
    </p:spTree>
    <p:extLst>
      <p:ext uri="{BB962C8B-B14F-4D97-AF65-F5344CB8AC3E}">
        <p14:creationId xmlns:p14="http://schemas.microsoft.com/office/powerpoint/2010/main" val="22035060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673B60E-7AA8-A4B8-6217-6030230B9FAC}"/>
              </a:ext>
            </a:extLst>
          </p:cNvPr>
          <p:cNvSpPr>
            <a:spLocks noGrp="1"/>
          </p:cNvSpPr>
          <p:nvPr>
            <p:ph idx="1"/>
          </p:nvPr>
        </p:nvSpPr>
        <p:spPr/>
        <p:txBody>
          <a:bodyPr/>
          <a:lstStyle/>
          <a:p>
            <a:pPr>
              <a:buClrTx/>
            </a:pPr>
            <a:r>
              <a:rPr lang="en-CA" dirty="0"/>
              <a:t>Baseline is 18m stick frame 1h.</a:t>
            </a:r>
          </a:p>
          <a:p>
            <a:pPr>
              <a:buClrTx/>
            </a:pPr>
            <a:endParaRPr lang="en-CA" sz="2000" dirty="0"/>
          </a:p>
          <a:p>
            <a:pPr>
              <a:buClrTx/>
            </a:pPr>
            <a:r>
              <a:rPr lang="en-CA" dirty="0"/>
              <a:t>Increment to 2h construction $875,000.00.</a:t>
            </a:r>
          </a:p>
          <a:p>
            <a:pPr marL="0" indent="0">
              <a:buClrTx/>
              <a:buNone/>
            </a:pPr>
            <a:endParaRPr lang="en-CA" sz="2000" dirty="0"/>
          </a:p>
          <a:p>
            <a:pPr>
              <a:buClrTx/>
            </a:pPr>
            <a:r>
              <a:rPr lang="en-CA" dirty="0"/>
              <a:t>Increment to 110minute – only $134,000.00.</a:t>
            </a:r>
          </a:p>
          <a:p>
            <a:pPr>
              <a:buClrTx/>
            </a:pPr>
            <a:endParaRPr lang="en-CA" sz="2000" dirty="0"/>
          </a:p>
          <a:p>
            <a:pPr>
              <a:buClrTx/>
            </a:pPr>
            <a:r>
              <a:rPr lang="en-CA" dirty="0"/>
              <a:t>Arbitrary 10min increase in fire rating is VERY expensive.</a:t>
            </a:r>
          </a:p>
          <a:p>
            <a:pPr>
              <a:buClrTx/>
            </a:pPr>
            <a:endParaRPr lang="en-CA" sz="2000" dirty="0"/>
          </a:p>
          <a:p>
            <a:pPr>
              <a:buClrTx/>
            </a:pPr>
            <a:r>
              <a:rPr lang="en-CA" dirty="0"/>
              <a:t>We are trying to get recognition of inherent safety of MT construction and remain at 1h construction.</a:t>
            </a:r>
          </a:p>
        </p:txBody>
      </p:sp>
      <p:sp>
        <p:nvSpPr>
          <p:cNvPr id="3" name="Title 2">
            <a:extLst>
              <a:ext uri="{FF2B5EF4-FFF2-40B4-BE49-F238E27FC236}">
                <a16:creationId xmlns:a16="http://schemas.microsoft.com/office/drawing/2014/main" id="{0AAD8D1D-4624-0FBB-6DDD-B53CFE6A2C42}"/>
              </a:ext>
            </a:extLst>
          </p:cNvPr>
          <p:cNvSpPr>
            <a:spLocks noGrp="1"/>
          </p:cNvSpPr>
          <p:nvPr>
            <p:ph type="title"/>
          </p:nvPr>
        </p:nvSpPr>
        <p:spPr/>
        <p:txBody>
          <a:bodyPr/>
          <a:lstStyle/>
          <a:p>
            <a:r>
              <a:rPr lang="en-CA" dirty="0">
                <a:latin typeface="Calibri" panose="020F0502020204030204" pitchFamily="34" charset="0"/>
              </a:rPr>
              <a:t>Cost</a:t>
            </a:r>
            <a:r>
              <a:rPr lang="en-CA" dirty="0"/>
              <a:t> </a:t>
            </a:r>
            <a:r>
              <a:rPr lang="en-CA" dirty="0">
                <a:latin typeface="Calibri" panose="020F0502020204030204" pitchFamily="34" charset="0"/>
              </a:rPr>
              <a:t>Comparison</a:t>
            </a:r>
          </a:p>
        </p:txBody>
      </p:sp>
      <p:sp>
        <p:nvSpPr>
          <p:cNvPr id="5" name="Slide Number Placeholder 3">
            <a:extLst>
              <a:ext uri="{FF2B5EF4-FFF2-40B4-BE49-F238E27FC236}">
                <a16:creationId xmlns:a16="http://schemas.microsoft.com/office/drawing/2014/main" id="{18CCB69A-7D9C-E197-815B-FCDB8B1F8A1C}"/>
              </a:ext>
            </a:extLst>
          </p:cNvPr>
          <p:cNvSpPr txBox="1">
            <a:spLocks/>
          </p:cNvSpPr>
          <p:nvPr/>
        </p:nvSpPr>
        <p:spPr bwMode="auto">
          <a:xfrm>
            <a:off x="11384492" y="6343651"/>
            <a:ext cx="732367"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1pPr>
            <a:lvl2pPr marL="742950" indent="-28575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2pPr>
            <a:lvl3pPr marL="1143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3pPr>
            <a:lvl4pPr marL="1600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4pPr>
            <a:lvl5pPr marL="20574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54</a:t>
            </a:fld>
            <a:endParaRPr lang="en-CA" sz="1400" dirty="0"/>
          </a:p>
        </p:txBody>
      </p:sp>
    </p:spTree>
    <p:extLst>
      <p:ext uri="{BB962C8B-B14F-4D97-AF65-F5344CB8AC3E}">
        <p14:creationId xmlns:p14="http://schemas.microsoft.com/office/powerpoint/2010/main" val="3931425771"/>
      </p:ext>
    </p:extLst>
  </p:cSld>
  <p:clrMapOvr>
    <a:overrideClrMapping bg1="lt1" tx1="dk1" bg2="lt2" tx2="dk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49978-6EF5-3C68-5565-2A7488020C71}"/>
              </a:ext>
            </a:extLst>
          </p:cNvPr>
          <p:cNvSpPr>
            <a:spLocks noGrp="1"/>
          </p:cNvSpPr>
          <p:nvPr>
            <p:ph type="title"/>
          </p:nvPr>
        </p:nvSpPr>
        <p:spPr/>
        <p:txBody>
          <a:bodyPr/>
          <a:lstStyle/>
          <a:p>
            <a:r>
              <a:rPr lang="en-US" sz="4400" dirty="0"/>
              <a:t>Comparison: Project vs Wood Frame</a:t>
            </a:r>
            <a:endParaRPr lang="en-CA" sz="4400" dirty="0"/>
          </a:p>
        </p:txBody>
      </p:sp>
      <p:sp>
        <p:nvSpPr>
          <p:cNvPr id="3" name="Text Placeholder 2">
            <a:extLst>
              <a:ext uri="{FF2B5EF4-FFF2-40B4-BE49-F238E27FC236}">
                <a16:creationId xmlns:a16="http://schemas.microsoft.com/office/drawing/2014/main" id="{32D548C7-CF35-5887-4009-A2657E727173}"/>
              </a:ext>
            </a:extLst>
          </p:cNvPr>
          <p:cNvSpPr>
            <a:spLocks noGrp="1"/>
          </p:cNvSpPr>
          <p:nvPr>
            <p:ph type="body" idx="1"/>
          </p:nvPr>
        </p:nvSpPr>
        <p:spPr/>
        <p:txBody>
          <a:bodyPr/>
          <a:lstStyle/>
          <a:p>
            <a:r>
              <a:rPr lang="en-US" dirty="0"/>
              <a:t>Project</a:t>
            </a:r>
            <a:endParaRPr lang="en-CA" dirty="0"/>
          </a:p>
        </p:txBody>
      </p:sp>
      <p:sp>
        <p:nvSpPr>
          <p:cNvPr id="5" name="Text Placeholder 4">
            <a:extLst>
              <a:ext uri="{FF2B5EF4-FFF2-40B4-BE49-F238E27FC236}">
                <a16:creationId xmlns:a16="http://schemas.microsoft.com/office/drawing/2014/main" id="{FE1C886E-FF4E-943F-D912-BBF7EF099728}"/>
              </a:ext>
            </a:extLst>
          </p:cNvPr>
          <p:cNvSpPr>
            <a:spLocks noGrp="1"/>
          </p:cNvSpPr>
          <p:nvPr>
            <p:ph type="body" sz="quarter" idx="3"/>
          </p:nvPr>
        </p:nvSpPr>
        <p:spPr/>
        <p:txBody>
          <a:bodyPr/>
          <a:lstStyle/>
          <a:p>
            <a:r>
              <a:rPr lang="en-US" dirty="0"/>
              <a:t>Division B Article 3.2.2.60</a:t>
            </a:r>
            <a:endParaRPr lang="en-CA" dirty="0"/>
          </a:p>
        </p:txBody>
      </p:sp>
      <p:sp>
        <p:nvSpPr>
          <p:cNvPr id="8" name="TextBox 7">
            <a:extLst>
              <a:ext uri="{FF2B5EF4-FFF2-40B4-BE49-F238E27FC236}">
                <a16:creationId xmlns:a16="http://schemas.microsoft.com/office/drawing/2014/main" id="{98FA6A99-9F06-569D-49B8-FFE0E149DA5F}"/>
              </a:ext>
            </a:extLst>
          </p:cNvPr>
          <p:cNvSpPr txBox="1"/>
          <p:nvPr/>
        </p:nvSpPr>
        <p:spPr>
          <a:xfrm>
            <a:off x="311696" y="2348880"/>
            <a:ext cx="5472608" cy="2031325"/>
          </a:xfrm>
          <a:prstGeom prst="rect">
            <a:avLst/>
          </a:prstGeom>
          <a:noFill/>
        </p:spPr>
        <p:txBody>
          <a:bodyPr wrap="square" rtlCol="0">
            <a:spAutoFit/>
          </a:bodyPr>
          <a:lstStyle/>
          <a:p>
            <a:pPr algn="ctr"/>
            <a:r>
              <a:rPr lang="en-CA" dirty="0">
                <a:latin typeface="+mn-lt"/>
              </a:rPr>
              <a:t>More robust/durable</a:t>
            </a:r>
          </a:p>
          <a:p>
            <a:pPr algn="ctr"/>
            <a:endParaRPr lang="en-CA" dirty="0">
              <a:latin typeface="+mn-lt"/>
            </a:endParaRPr>
          </a:p>
          <a:p>
            <a:pPr algn="ctr"/>
            <a:r>
              <a:rPr lang="en-CA" dirty="0">
                <a:latin typeface="+mn-lt"/>
              </a:rPr>
              <a:t>Superior fire separation performance</a:t>
            </a:r>
          </a:p>
          <a:p>
            <a:pPr algn="ctr"/>
            <a:endParaRPr lang="en-CA" dirty="0">
              <a:latin typeface="+mn-lt"/>
            </a:endParaRPr>
          </a:p>
          <a:p>
            <a:pPr algn="ctr"/>
            <a:r>
              <a:rPr lang="en-CA" dirty="0">
                <a:latin typeface="+mn-lt"/>
              </a:rPr>
              <a:t>Limited combustible concealed space</a:t>
            </a:r>
          </a:p>
          <a:p>
            <a:pPr algn="ctr"/>
            <a:endParaRPr lang="en-CA" dirty="0">
              <a:latin typeface="+mn-lt"/>
            </a:endParaRPr>
          </a:p>
          <a:p>
            <a:pPr algn="ctr"/>
            <a:r>
              <a:rPr lang="en-CA" dirty="0">
                <a:latin typeface="+mn-lt"/>
              </a:rPr>
              <a:t>Negligible risk of multi-floor concealed space</a:t>
            </a:r>
          </a:p>
        </p:txBody>
      </p:sp>
      <p:sp>
        <p:nvSpPr>
          <p:cNvPr id="10" name="TextBox 9">
            <a:extLst>
              <a:ext uri="{FF2B5EF4-FFF2-40B4-BE49-F238E27FC236}">
                <a16:creationId xmlns:a16="http://schemas.microsoft.com/office/drawing/2014/main" id="{200E0766-C020-1C38-7971-42FB261FEFE7}"/>
              </a:ext>
            </a:extLst>
          </p:cNvPr>
          <p:cNvSpPr txBox="1"/>
          <p:nvPr/>
        </p:nvSpPr>
        <p:spPr>
          <a:xfrm>
            <a:off x="5892800" y="2348880"/>
            <a:ext cx="4876800" cy="2031325"/>
          </a:xfrm>
          <a:prstGeom prst="rect">
            <a:avLst/>
          </a:prstGeom>
          <a:noFill/>
        </p:spPr>
        <p:txBody>
          <a:bodyPr wrap="square" rtlCol="0">
            <a:spAutoFit/>
          </a:bodyPr>
          <a:lstStyle/>
          <a:p>
            <a:pPr algn="ctr"/>
            <a:r>
              <a:rPr lang="en-CA" dirty="0">
                <a:latin typeface="+mn-lt"/>
              </a:rPr>
              <a:t>Less robust/durable</a:t>
            </a:r>
          </a:p>
          <a:p>
            <a:pPr algn="ctr"/>
            <a:endParaRPr lang="en-CA" dirty="0">
              <a:latin typeface="+mn-lt"/>
            </a:endParaRPr>
          </a:p>
          <a:p>
            <a:pPr algn="ctr"/>
            <a:r>
              <a:rPr lang="en-CA" dirty="0">
                <a:latin typeface="+mn-lt"/>
              </a:rPr>
              <a:t>Significant combustible concealed space</a:t>
            </a:r>
          </a:p>
          <a:p>
            <a:pPr algn="ctr"/>
            <a:endParaRPr lang="en-CA" dirty="0">
              <a:latin typeface="+mn-lt"/>
            </a:endParaRPr>
          </a:p>
          <a:p>
            <a:pPr algn="ctr"/>
            <a:r>
              <a:rPr lang="en-CA" dirty="0">
                <a:latin typeface="+mn-lt"/>
              </a:rPr>
              <a:t>Standard drywall finish</a:t>
            </a:r>
          </a:p>
          <a:p>
            <a:pPr algn="ctr"/>
            <a:endParaRPr lang="en-CA" dirty="0">
              <a:latin typeface="+mn-lt"/>
            </a:endParaRPr>
          </a:p>
          <a:p>
            <a:pPr algn="ctr"/>
            <a:r>
              <a:rPr lang="en-CA" dirty="0">
                <a:latin typeface="+mn-lt"/>
              </a:rPr>
              <a:t>High risk of multi-floor concealed space</a:t>
            </a:r>
          </a:p>
        </p:txBody>
      </p:sp>
      <p:sp>
        <p:nvSpPr>
          <p:cNvPr id="6" name="Slide Number Placeholder 3">
            <a:extLst>
              <a:ext uri="{FF2B5EF4-FFF2-40B4-BE49-F238E27FC236}">
                <a16:creationId xmlns:a16="http://schemas.microsoft.com/office/drawing/2014/main" id="{CDF6844B-5954-7648-009C-70416598CB08}"/>
              </a:ext>
            </a:extLst>
          </p:cNvPr>
          <p:cNvSpPr txBox="1">
            <a:spLocks/>
          </p:cNvSpPr>
          <p:nvPr/>
        </p:nvSpPr>
        <p:spPr bwMode="auto">
          <a:xfrm>
            <a:off x="11384492" y="6343651"/>
            <a:ext cx="732367"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1pPr>
            <a:lvl2pPr marL="742950" indent="-28575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2pPr>
            <a:lvl3pPr marL="1143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3pPr>
            <a:lvl4pPr marL="1600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4pPr>
            <a:lvl5pPr marL="20574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55</a:t>
            </a:fld>
            <a:endParaRPr lang="en-CA" sz="1400" dirty="0"/>
          </a:p>
        </p:txBody>
      </p:sp>
    </p:spTree>
    <p:extLst>
      <p:ext uri="{BB962C8B-B14F-4D97-AF65-F5344CB8AC3E}">
        <p14:creationId xmlns:p14="http://schemas.microsoft.com/office/powerpoint/2010/main" val="24715230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C50034-ADB5-70C1-022C-32657DED8E96}"/>
              </a:ext>
            </a:extLst>
          </p:cNvPr>
          <p:cNvPicPr>
            <a:picLocks noChangeAspect="1"/>
          </p:cNvPicPr>
          <p:nvPr/>
        </p:nvPicPr>
        <p:blipFill>
          <a:blip r:embed="rId2">
            <a:alphaModFix/>
          </a:blip>
          <a:stretch>
            <a:fillRect/>
          </a:stretch>
        </p:blipFill>
        <p:spPr>
          <a:xfrm>
            <a:off x="2279576" y="1090361"/>
            <a:ext cx="7093527" cy="4384582"/>
          </a:xfrm>
          <a:prstGeom prst="rect">
            <a:avLst/>
          </a:prstGeom>
        </p:spPr>
      </p:pic>
      <p:sp>
        <p:nvSpPr>
          <p:cNvPr id="2" name="TextBox 1">
            <a:extLst>
              <a:ext uri="{FF2B5EF4-FFF2-40B4-BE49-F238E27FC236}">
                <a16:creationId xmlns:a16="http://schemas.microsoft.com/office/drawing/2014/main" id="{B1CB2D6B-C3CB-3BFC-8A81-6E5665E06EBC}"/>
              </a:ext>
            </a:extLst>
          </p:cNvPr>
          <p:cNvSpPr txBox="1"/>
          <p:nvPr/>
        </p:nvSpPr>
        <p:spPr>
          <a:xfrm>
            <a:off x="2195335" y="5474943"/>
            <a:ext cx="7177768" cy="369332"/>
          </a:xfrm>
          <a:prstGeom prst="rect">
            <a:avLst/>
          </a:prstGeom>
          <a:noFill/>
        </p:spPr>
        <p:txBody>
          <a:bodyPr wrap="square" rtlCol="0">
            <a:spAutoFit/>
          </a:bodyPr>
          <a:lstStyle/>
          <a:p>
            <a:r>
              <a:rPr lang="en-CA" dirty="0">
                <a:latin typeface="+mn-lt"/>
              </a:rPr>
              <a:t>Fire spread through poor or missing fireblocking in light frame construction</a:t>
            </a:r>
          </a:p>
        </p:txBody>
      </p:sp>
      <p:sp>
        <p:nvSpPr>
          <p:cNvPr id="3" name="Slide Number Placeholder 3">
            <a:extLst>
              <a:ext uri="{FF2B5EF4-FFF2-40B4-BE49-F238E27FC236}">
                <a16:creationId xmlns:a16="http://schemas.microsoft.com/office/drawing/2014/main" id="{00F1E891-8C03-D45C-0AE0-74DE6D5BA7EE}"/>
              </a:ext>
            </a:extLst>
          </p:cNvPr>
          <p:cNvSpPr txBox="1">
            <a:spLocks/>
          </p:cNvSpPr>
          <p:nvPr/>
        </p:nvSpPr>
        <p:spPr bwMode="auto">
          <a:xfrm>
            <a:off x="11384492" y="6343651"/>
            <a:ext cx="732367"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1pPr>
            <a:lvl2pPr marL="742950" indent="-28575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2pPr>
            <a:lvl3pPr marL="1143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3pPr>
            <a:lvl4pPr marL="1600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4pPr>
            <a:lvl5pPr marL="20574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56</a:t>
            </a:fld>
            <a:endParaRPr lang="en-CA" sz="1400" dirty="0"/>
          </a:p>
        </p:txBody>
      </p:sp>
    </p:spTree>
    <p:extLst>
      <p:ext uri="{BB962C8B-B14F-4D97-AF65-F5344CB8AC3E}">
        <p14:creationId xmlns:p14="http://schemas.microsoft.com/office/powerpoint/2010/main" val="3468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wooden structure&#10;&#10;Description automatically generated">
            <a:extLst>
              <a:ext uri="{FF2B5EF4-FFF2-40B4-BE49-F238E27FC236}">
                <a16:creationId xmlns:a16="http://schemas.microsoft.com/office/drawing/2014/main" id="{4F975876-2583-6E0E-4FCF-62318C3847E3}"/>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t="1" b="1294"/>
          <a:stretch/>
        </p:blipFill>
        <p:spPr>
          <a:xfrm>
            <a:off x="2135560" y="620688"/>
            <a:ext cx="7428777" cy="4536504"/>
          </a:xfrm>
          <a:prstGeom prst="rect">
            <a:avLst/>
          </a:prstGeom>
        </p:spPr>
      </p:pic>
      <p:sp>
        <p:nvSpPr>
          <p:cNvPr id="2" name="TextBox 1">
            <a:extLst>
              <a:ext uri="{FF2B5EF4-FFF2-40B4-BE49-F238E27FC236}">
                <a16:creationId xmlns:a16="http://schemas.microsoft.com/office/drawing/2014/main" id="{3A412D29-D4DF-5FE4-EE6A-A5ECC21E5FDB}"/>
              </a:ext>
            </a:extLst>
          </p:cNvPr>
          <p:cNvSpPr txBox="1"/>
          <p:nvPr/>
        </p:nvSpPr>
        <p:spPr>
          <a:xfrm>
            <a:off x="2597743" y="5490939"/>
            <a:ext cx="6504409" cy="369332"/>
          </a:xfrm>
          <a:prstGeom prst="rect">
            <a:avLst/>
          </a:prstGeom>
          <a:noFill/>
        </p:spPr>
        <p:txBody>
          <a:bodyPr wrap="none" rtlCol="0">
            <a:spAutoFit/>
          </a:bodyPr>
          <a:lstStyle/>
          <a:p>
            <a:r>
              <a:rPr lang="en-CA" dirty="0">
                <a:latin typeface="+mn-lt"/>
              </a:rPr>
              <a:t>No continuous void spaces eliminates fire spread in walls and floors</a:t>
            </a:r>
          </a:p>
        </p:txBody>
      </p:sp>
      <p:sp>
        <p:nvSpPr>
          <p:cNvPr id="4" name="Slide Number Placeholder 3">
            <a:extLst>
              <a:ext uri="{FF2B5EF4-FFF2-40B4-BE49-F238E27FC236}">
                <a16:creationId xmlns:a16="http://schemas.microsoft.com/office/drawing/2014/main" id="{73787222-EB46-09E1-1426-310EEB7EA65B}"/>
              </a:ext>
            </a:extLst>
          </p:cNvPr>
          <p:cNvSpPr txBox="1">
            <a:spLocks/>
          </p:cNvSpPr>
          <p:nvPr/>
        </p:nvSpPr>
        <p:spPr bwMode="auto">
          <a:xfrm>
            <a:off x="11384492" y="6343651"/>
            <a:ext cx="732367"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1pPr>
            <a:lvl2pPr marL="742950" indent="-28575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2pPr>
            <a:lvl3pPr marL="1143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3pPr>
            <a:lvl4pPr marL="1600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4pPr>
            <a:lvl5pPr marL="20574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57</a:t>
            </a:fld>
            <a:endParaRPr lang="en-CA" sz="1400" dirty="0"/>
          </a:p>
        </p:txBody>
      </p:sp>
    </p:spTree>
    <p:extLst>
      <p:ext uri="{BB962C8B-B14F-4D97-AF65-F5344CB8AC3E}">
        <p14:creationId xmlns:p14="http://schemas.microsoft.com/office/powerpoint/2010/main" val="15152381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D0270A2-5ACA-E27A-20F8-6C1CD1B7D090}"/>
              </a:ext>
            </a:extLst>
          </p:cNvPr>
          <p:cNvSpPr>
            <a:spLocks noGrp="1"/>
          </p:cNvSpPr>
          <p:nvPr>
            <p:ph idx="1"/>
          </p:nvPr>
        </p:nvSpPr>
        <p:spPr/>
        <p:txBody>
          <a:bodyPr/>
          <a:lstStyle/>
          <a:p>
            <a:pPr>
              <a:buClrTx/>
            </a:pPr>
            <a:r>
              <a:rPr lang="en-CA" dirty="0"/>
              <a:t>Our Client wants to pay the premium to construct a better Mass Timber office building</a:t>
            </a:r>
          </a:p>
          <a:p>
            <a:pPr>
              <a:buClrTx/>
            </a:pPr>
            <a:endParaRPr lang="en-CA" dirty="0"/>
          </a:p>
          <a:p>
            <a:pPr>
              <a:buClrTx/>
            </a:pPr>
            <a:r>
              <a:rPr lang="en-CA" dirty="0"/>
              <a:t>Essentially penalized and being pushed into a lesser performing building.</a:t>
            </a:r>
          </a:p>
        </p:txBody>
      </p:sp>
      <p:sp>
        <p:nvSpPr>
          <p:cNvPr id="5" name="Slide Number Placeholder 3">
            <a:extLst>
              <a:ext uri="{FF2B5EF4-FFF2-40B4-BE49-F238E27FC236}">
                <a16:creationId xmlns:a16="http://schemas.microsoft.com/office/drawing/2014/main" id="{31FCA245-1431-38D1-899E-498814211691}"/>
              </a:ext>
            </a:extLst>
          </p:cNvPr>
          <p:cNvSpPr txBox="1">
            <a:spLocks/>
          </p:cNvSpPr>
          <p:nvPr/>
        </p:nvSpPr>
        <p:spPr bwMode="auto">
          <a:xfrm>
            <a:off x="11384492" y="6343651"/>
            <a:ext cx="732367"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1pPr>
            <a:lvl2pPr marL="742950" indent="-28575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2pPr>
            <a:lvl3pPr marL="1143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3pPr>
            <a:lvl4pPr marL="1600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4pPr>
            <a:lvl5pPr marL="20574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58</a:t>
            </a:fld>
            <a:endParaRPr lang="en-CA" sz="1400" dirty="0"/>
          </a:p>
        </p:txBody>
      </p:sp>
    </p:spTree>
    <p:extLst>
      <p:ext uri="{BB962C8B-B14F-4D97-AF65-F5344CB8AC3E}">
        <p14:creationId xmlns:p14="http://schemas.microsoft.com/office/powerpoint/2010/main" val="36416946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bwMode="auto">
          <a:xfrm>
            <a:off x="8531225" y="5648325"/>
            <a:ext cx="549275"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nchorCtr="0"/>
          <a:ls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742950" indent="-285750" algn="l" rtl="0" eaLnBrk="0" fontAlgn="base" hangingPunct="0">
              <a:spcBef>
                <a:spcPct val="0"/>
              </a:spcBef>
              <a:spcAft>
                <a:spcPct val="0"/>
              </a:spcAft>
              <a:defRPr kern="1200">
                <a:solidFill>
                  <a:schemeClr val="tx1"/>
                </a:solidFill>
                <a:latin typeface="Arial" charset="0"/>
                <a:ea typeface="+mn-ea"/>
                <a:cs typeface="Arial" charset="0"/>
              </a:defRPr>
            </a:lvl2pPr>
            <a:lvl3pPr marL="1143000" indent="-228600" algn="l" rtl="0" eaLnBrk="0" fontAlgn="base" hangingPunct="0">
              <a:spcBef>
                <a:spcPct val="0"/>
              </a:spcBef>
              <a:spcAft>
                <a:spcPct val="0"/>
              </a:spcAft>
              <a:defRPr kern="1200">
                <a:solidFill>
                  <a:schemeClr val="tx1"/>
                </a:solidFill>
                <a:latin typeface="Arial" charset="0"/>
                <a:ea typeface="+mn-ea"/>
                <a:cs typeface="Arial" charset="0"/>
              </a:defRPr>
            </a:lvl3pPr>
            <a:lvl4pPr marL="1600200" indent="-228600" algn="l" rtl="0" eaLnBrk="0" fontAlgn="base" hangingPunct="0">
              <a:spcBef>
                <a:spcPct val="0"/>
              </a:spcBef>
              <a:spcAft>
                <a:spcPct val="0"/>
              </a:spcAft>
              <a:defRPr kern="1200">
                <a:solidFill>
                  <a:schemeClr val="tx1"/>
                </a:solidFill>
                <a:latin typeface="Arial" charset="0"/>
                <a:ea typeface="+mn-ea"/>
                <a:cs typeface="Arial" charset="0"/>
              </a:defRPr>
            </a:lvl4pPr>
            <a:lvl5pPr marL="2057400" indent="-228600" algn="l" rtl="0" eaLnBrk="0" fontAlgn="base" hangingPunct="0">
              <a:spcBef>
                <a:spcPct val="0"/>
              </a:spcBef>
              <a:spcAft>
                <a:spcPct val="0"/>
              </a:spcAft>
              <a:defRPr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59</a:t>
            </a:fld>
            <a:endParaRPr lang="en-CA" sz="1400" dirty="0"/>
          </a:p>
        </p:txBody>
      </p:sp>
      <p:pic>
        <p:nvPicPr>
          <p:cNvPr id="5" name="Picture 2" descr="http://www.ghl.ca/images/earthsciences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Line 7"/>
          <p:cNvSpPr>
            <a:spLocks noChangeShapeType="1"/>
          </p:cNvSpPr>
          <p:nvPr/>
        </p:nvSpPr>
        <p:spPr bwMode="auto">
          <a:xfrm>
            <a:off x="3054309" y="2994532"/>
            <a:ext cx="5829300" cy="0"/>
          </a:xfrm>
          <a:prstGeom prst="line">
            <a:avLst/>
          </a:prstGeom>
          <a:noFill/>
          <a:ln w="76200">
            <a:solidFill>
              <a:srgbClr val="C00000"/>
            </a:solidFill>
            <a:round/>
            <a:headEnd/>
            <a:tailEnd/>
          </a:ln>
          <a:extLst>
            <a:ext uri="{909E8E84-426E-40DD-AFC4-6F175D3DCCD1}">
              <a14:hiddenFill xmlns:a14="http://schemas.microsoft.com/office/drawing/2010/main">
                <a:noFill/>
              </a14:hiddenFill>
            </a:ext>
          </a:extLst>
        </p:spPr>
        <p:txBody>
          <a:bodyPr/>
          <a:lstStyle/>
          <a:p>
            <a:endParaRPr lang="en-CA" dirty="0"/>
          </a:p>
        </p:txBody>
      </p:sp>
      <p:sp>
        <p:nvSpPr>
          <p:cNvPr id="8" name="Rectangle 3"/>
          <p:cNvSpPr>
            <a:spLocks/>
          </p:cNvSpPr>
          <p:nvPr/>
        </p:nvSpPr>
        <p:spPr bwMode="auto">
          <a:xfrm>
            <a:off x="2946514" y="1365794"/>
            <a:ext cx="5852034" cy="2182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buFont typeface="Wingdings" pitchFamily="2" charset="2"/>
              <a:buNone/>
              <a:defRPr/>
            </a:pPr>
            <a:r>
              <a:rPr lang="en-CA" sz="4050" b="1" dirty="0">
                <a:solidFill>
                  <a:schemeClr val="bg1"/>
                </a:solidFill>
                <a:latin typeface="Arial" charset="0"/>
                <a:cs typeface="+mn-cs"/>
              </a:rPr>
              <a:t> </a:t>
            </a:r>
          </a:p>
          <a:p>
            <a:pPr>
              <a:buFont typeface="Wingdings" pitchFamily="2" charset="2"/>
              <a:buNone/>
              <a:defRPr/>
            </a:pPr>
            <a:r>
              <a:rPr lang="en-CA" sz="3600" b="1" dirty="0">
                <a:solidFill>
                  <a:srgbClr val="FFFFFF"/>
                </a:solidFill>
                <a:latin typeface="Calibri" panose="020F0502020204030204" pitchFamily="34" charset="0"/>
                <a:cs typeface="Calibri" panose="020F0502020204030204" pitchFamily="34" charset="0"/>
              </a:rPr>
              <a:t>RESEARCH</a:t>
            </a:r>
            <a:r>
              <a:rPr lang="en-CA" sz="3000" b="1" dirty="0">
                <a:solidFill>
                  <a:schemeClr val="bg1">
                    <a:lumMod val="95000"/>
                  </a:schemeClr>
                </a:solidFill>
                <a:latin typeface="Arial" panose="020B0604020202020204" pitchFamily="34" charset="0"/>
                <a:cs typeface="Arial" panose="020B0604020202020204" pitchFamily="34" charset="0"/>
              </a:rPr>
              <a:t> </a:t>
            </a:r>
            <a:r>
              <a:rPr lang="en-CA" sz="3600" b="1" dirty="0">
                <a:solidFill>
                  <a:srgbClr val="FFFFFF"/>
                </a:solidFill>
                <a:latin typeface="Calibri" panose="020F0502020204030204" pitchFamily="34" charset="0"/>
                <a:cs typeface="Calibri" panose="020F0502020204030204" pitchFamily="34" charset="0"/>
              </a:rPr>
              <a:t>NEEDS</a:t>
            </a:r>
          </a:p>
          <a:p>
            <a:pPr algn="ctr">
              <a:buFont typeface="Wingdings" pitchFamily="2" charset="2"/>
              <a:buNone/>
              <a:defRPr/>
            </a:pPr>
            <a:endParaRPr lang="en-CA" sz="1500" dirty="0">
              <a:latin typeface="Arial"/>
              <a:cs typeface="+mn-cs"/>
            </a:endParaRPr>
          </a:p>
          <a:p>
            <a:pPr>
              <a:buFont typeface="Wingdings" pitchFamily="2" charset="2"/>
              <a:buNone/>
              <a:defRPr/>
            </a:pPr>
            <a:endParaRPr lang="en-CA" dirty="0">
              <a:solidFill>
                <a:schemeClr val="bg1">
                  <a:lumMod val="95000"/>
                </a:schemeClr>
              </a:solidFill>
              <a:latin typeface="Arial"/>
              <a:cs typeface="+mn-cs"/>
            </a:endParaRPr>
          </a:p>
          <a:p>
            <a:pPr marL="457200" indent="-457200" eaLnBrk="0" hangingPunct="0">
              <a:spcBef>
                <a:spcPct val="20000"/>
              </a:spcBef>
              <a:defRPr/>
            </a:pPr>
            <a:endParaRPr lang="en-CA" sz="600" kern="0" dirty="0">
              <a:latin typeface="Arial"/>
              <a:cs typeface="+mn-cs"/>
            </a:endParaRPr>
          </a:p>
        </p:txBody>
      </p:sp>
    </p:spTree>
    <p:extLst>
      <p:ext uri="{BB962C8B-B14F-4D97-AF65-F5344CB8AC3E}">
        <p14:creationId xmlns:p14="http://schemas.microsoft.com/office/powerpoint/2010/main" val="1488337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bwMode="auto">
          <a:xfrm>
            <a:off x="8531225" y="5648325"/>
            <a:ext cx="549275"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nchorCtr="0"/>
          <a:ls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742950" indent="-285750" algn="l" rtl="0" eaLnBrk="0" fontAlgn="base" hangingPunct="0">
              <a:spcBef>
                <a:spcPct val="0"/>
              </a:spcBef>
              <a:spcAft>
                <a:spcPct val="0"/>
              </a:spcAft>
              <a:defRPr kern="1200">
                <a:solidFill>
                  <a:schemeClr val="tx1"/>
                </a:solidFill>
                <a:latin typeface="Arial" charset="0"/>
                <a:ea typeface="+mn-ea"/>
                <a:cs typeface="Arial" charset="0"/>
              </a:defRPr>
            </a:lvl2pPr>
            <a:lvl3pPr marL="1143000" indent="-228600" algn="l" rtl="0" eaLnBrk="0" fontAlgn="base" hangingPunct="0">
              <a:spcBef>
                <a:spcPct val="0"/>
              </a:spcBef>
              <a:spcAft>
                <a:spcPct val="0"/>
              </a:spcAft>
              <a:defRPr kern="1200">
                <a:solidFill>
                  <a:schemeClr val="tx1"/>
                </a:solidFill>
                <a:latin typeface="Arial" charset="0"/>
                <a:ea typeface="+mn-ea"/>
                <a:cs typeface="Arial" charset="0"/>
              </a:defRPr>
            </a:lvl3pPr>
            <a:lvl4pPr marL="1600200" indent="-228600" algn="l" rtl="0" eaLnBrk="0" fontAlgn="base" hangingPunct="0">
              <a:spcBef>
                <a:spcPct val="0"/>
              </a:spcBef>
              <a:spcAft>
                <a:spcPct val="0"/>
              </a:spcAft>
              <a:defRPr kern="1200">
                <a:solidFill>
                  <a:schemeClr val="tx1"/>
                </a:solidFill>
                <a:latin typeface="Arial" charset="0"/>
                <a:ea typeface="+mn-ea"/>
                <a:cs typeface="Arial" charset="0"/>
              </a:defRPr>
            </a:lvl4pPr>
            <a:lvl5pPr marL="2057400" indent="-228600" algn="l" rtl="0" eaLnBrk="0" fontAlgn="base" hangingPunct="0">
              <a:spcBef>
                <a:spcPct val="0"/>
              </a:spcBef>
              <a:spcAft>
                <a:spcPct val="0"/>
              </a:spcAft>
              <a:defRPr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6</a:t>
            </a:fld>
            <a:endParaRPr lang="en-CA" sz="1400" dirty="0"/>
          </a:p>
        </p:txBody>
      </p:sp>
      <p:pic>
        <p:nvPicPr>
          <p:cNvPr id="5" name="Picture 2" descr="http://www.ghl.ca/images/earthsciences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Line 7"/>
          <p:cNvSpPr>
            <a:spLocks noChangeShapeType="1"/>
          </p:cNvSpPr>
          <p:nvPr/>
        </p:nvSpPr>
        <p:spPr bwMode="auto">
          <a:xfrm>
            <a:off x="3054309" y="2994532"/>
            <a:ext cx="5829300" cy="0"/>
          </a:xfrm>
          <a:prstGeom prst="line">
            <a:avLst/>
          </a:prstGeom>
          <a:noFill/>
          <a:ln w="76200">
            <a:solidFill>
              <a:srgbClr val="C00000"/>
            </a:solidFill>
            <a:round/>
            <a:headEnd/>
            <a:tailEnd/>
          </a:ln>
          <a:extLst>
            <a:ext uri="{909E8E84-426E-40DD-AFC4-6F175D3DCCD1}">
              <a14:hiddenFill xmlns:a14="http://schemas.microsoft.com/office/drawing/2010/main">
                <a:noFill/>
              </a14:hiddenFill>
            </a:ext>
          </a:extLst>
        </p:spPr>
        <p:txBody>
          <a:bodyPr/>
          <a:lstStyle/>
          <a:p>
            <a:endParaRPr lang="en-CA" dirty="0"/>
          </a:p>
        </p:txBody>
      </p:sp>
      <p:sp>
        <p:nvSpPr>
          <p:cNvPr id="8" name="Rectangle 3"/>
          <p:cNvSpPr>
            <a:spLocks/>
          </p:cNvSpPr>
          <p:nvPr/>
        </p:nvSpPr>
        <p:spPr bwMode="auto">
          <a:xfrm>
            <a:off x="2946514" y="1365794"/>
            <a:ext cx="5852034" cy="2182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buFont typeface="Wingdings" pitchFamily="2" charset="2"/>
              <a:buNone/>
              <a:defRPr/>
            </a:pPr>
            <a:r>
              <a:rPr lang="en-CA" sz="4050" b="1" dirty="0">
                <a:solidFill>
                  <a:schemeClr val="bg1"/>
                </a:solidFill>
                <a:latin typeface="Arial" charset="0"/>
                <a:cs typeface="+mn-cs"/>
              </a:rPr>
              <a:t> </a:t>
            </a:r>
          </a:p>
          <a:p>
            <a:pPr>
              <a:buFont typeface="Wingdings" pitchFamily="2" charset="2"/>
              <a:buNone/>
              <a:defRPr/>
            </a:pPr>
            <a:r>
              <a:rPr lang="en-CA" sz="3600" b="1" dirty="0">
                <a:solidFill>
                  <a:srgbClr val="FFFFFF"/>
                </a:solidFill>
                <a:latin typeface="Calibri" panose="020F0502020204030204" pitchFamily="34" charset="0"/>
                <a:cs typeface="Calibri" panose="020F0502020204030204" pitchFamily="34" charset="0"/>
              </a:rPr>
              <a:t>ITS</a:t>
            </a:r>
            <a:r>
              <a:rPr lang="en-CA" sz="3000" b="1" dirty="0">
                <a:solidFill>
                  <a:schemeClr val="bg1">
                    <a:lumMod val="95000"/>
                  </a:schemeClr>
                </a:solidFill>
                <a:latin typeface="Arial" panose="020B0604020202020204" pitchFamily="34" charset="0"/>
                <a:cs typeface="Arial" panose="020B0604020202020204" pitchFamily="34" charset="0"/>
              </a:rPr>
              <a:t> </a:t>
            </a:r>
            <a:r>
              <a:rPr lang="en-CA" sz="3600" b="1" dirty="0">
                <a:solidFill>
                  <a:srgbClr val="FFFFFF"/>
                </a:solidFill>
                <a:latin typeface="Calibri" panose="020F0502020204030204" pitchFamily="34" charset="0"/>
                <a:cs typeface="Calibri" panose="020F0502020204030204" pitchFamily="34" charset="0"/>
              </a:rPr>
              <a:t>HAPPENING</a:t>
            </a:r>
          </a:p>
          <a:p>
            <a:pPr algn="ctr">
              <a:buFont typeface="Wingdings" pitchFamily="2" charset="2"/>
              <a:buNone/>
              <a:defRPr/>
            </a:pPr>
            <a:endParaRPr lang="en-CA" sz="1500" dirty="0">
              <a:latin typeface="Arial"/>
              <a:cs typeface="+mn-cs"/>
            </a:endParaRPr>
          </a:p>
          <a:p>
            <a:pPr>
              <a:buFont typeface="Wingdings" pitchFamily="2" charset="2"/>
              <a:buNone/>
              <a:defRPr/>
            </a:pPr>
            <a:endParaRPr lang="en-CA" dirty="0">
              <a:solidFill>
                <a:schemeClr val="bg1">
                  <a:lumMod val="95000"/>
                </a:schemeClr>
              </a:solidFill>
              <a:latin typeface="Arial"/>
              <a:cs typeface="+mn-cs"/>
            </a:endParaRPr>
          </a:p>
          <a:p>
            <a:pPr marL="457200" indent="-457200" eaLnBrk="0" hangingPunct="0">
              <a:spcBef>
                <a:spcPct val="20000"/>
              </a:spcBef>
              <a:defRPr/>
            </a:pPr>
            <a:endParaRPr lang="en-CA" sz="600" kern="0" dirty="0">
              <a:latin typeface="Arial"/>
              <a:cs typeface="+mn-cs"/>
            </a:endParaRPr>
          </a:p>
        </p:txBody>
      </p:sp>
    </p:spTree>
    <p:extLst>
      <p:ext uri="{BB962C8B-B14F-4D97-AF65-F5344CB8AC3E}">
        <p14:creationId xmlns:p14="http://schemas.microsoft.com/office/powerpoint/2010/main" val="7115610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2518D5E-8EC6-D111-B097-BEF0FC15214A}"/>
              </a:ext>
            </a:extLst>
          </p:cNvPr>
          <p:cNvSpPr>
            <a:spLocks noGrp="1"/>
          </p:cNvSpPr>
          <p:nvPr>
            <p:ph idx="1"/>
          </p:nvPr>
        </p:nvSpPr>
        <p:spPr/>
        <p:txBody>
          <a:bodyPr/>
          <a:lstStyle/>
          <a:p>
            <a:pPr>
              <a:buClrTx/>
            </a:pPr>
            <a:r>
              <a:rPr lang="en-CA" dirty="0"/>
              <a:t>Desperately need more education in Fire Safety</a:t>
            </a:r>
          </a:p>
          <a:p>
            <a:pPr>
              <a:buClrTx/>
            </a:pPr>
            <a:endParaRPr lang="en-CA" dirty="0"/>
          </a:p>
          <a:p>
            <a:pPr>
              <a:buClrTx/>
            </a:pPr>
            <a:r>
              <a:rPr lang="en-CA" dirty="0"/>
              <a:t>Significant in need to reduce costs of construction</a:t>
            </a:r>
          </a:p>
          <a:p>
            <a:pPr>
              <a:buClrTx/>
            </a:pPr>
            <a:endParaRPr lang="en-CA" dirty="0"/>
          </a:p>
          <a:p>
            <a:pPr>
              <a:buClrTx/>
            </a:pPr>
            <a:r>
              <a:rPr lang="en-CA" dirty="0"/>
              <a:t>Address Housing need.</a:t>
            </a:r>
          </a:p>
        </p:txBody>
      </p:sp>
      <p:sp>
        <p:nvSpPr>
          <p:cNvPr id="3" name="Title 2">
            <a:extLst>
              <a:ext uri="{FF2B5EF4-FFF2-40B4-BE49-F238E27FC236}">
                <a16:creationId xmlns:a16="http://schemas.microsoft.com/office/drawing/2014/main" id="{1B999D3E-FB75-AFBA-DBDB-5771A2126D70}"/>
              </a:ext>
            </a:extLst>
          </p:cNvPr>
          <p:cNvSpPr>
            <a:spLocks noGrp="1"/>
          </p:cNvSpPr>
          <p:nvPr>
            <p:ph type="title"/>
          </p:nvPr>
        </p:nvSpPr>
        <p:spPr/>
        <p:txBody>
          <a:bodyPr/>
          <a:lstStyle/>
          <a:p>
            <a:r>
              <a:rPr lang="en-CA" dirty="0">
                <a:latin typeface="Calibri" panose="020F0502020204030204" pitchFamily="34" charset="0"/>
              </a:rPr>
              <a:t>Education</a:t>
            </a:r>
          </a:p>
        </p:txBody>
      </p:sp>
      <p:sp>
        <p:nvSpPr>
          <p:cNvPr id="5" name="Slide Number Placeholder 3">
            <a:extLst>
              <a:ext uri="{FF2B5EF4-FFF2-40B4-BE49-F238E27FC236}">
                <a16:creationId xmlns:a16="http://schemas.microsoft.com/office/drawing/2014/main" id="{9FEB1043-E8FA-65D5-E8BF-FB24DDB2F732}"/>
              </a:ext>
            </a:extLst>
          </p:cNvPr>
          <p:cNvSpPr txBox="1">
            <a:spLocks/>
          </p:cNvSpPr>
          <p:nvPr/>
        </p:nvSpPr>
        <p:spPr bwMode="auto">
          <a:xfrm>
            <a:off x="11384492" y="6343651"/>
            <a:ext cx="732367"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1pPr>
            <a:lvl2pPr marL="742950" indent="-28575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2pPr>
            <a:lvl3pPr marL="1143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3pPr>
            <a:lvl4pPr marL="1600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4pPr>
            <a:lvl5pPr marL="20574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60</a:t>
            </a:fld>
            <a:endParaRPr lang="en-CA" sz="1400" dirty="0"/>
          </a:p>
        </p:txBody>
      </p:sp>
    </p:spTree>
    <p:extLst>
      <p:ext uri="{BB962C8B-B14F-4D97-AF65-F5344CB8AC3E}">
        <p14:creationId xmlns:p14="http://schemas.microsoft.com/office/powerpoint/2010/main" val="24380264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E45F7C-FD6B-D6ED-119B-F0191EA7A335}"/>
              </a:ext>
            </a:extLst>
          </p:cNvPr>
          <p:cNvSpPr>
            <a:spLocks noGrp="1"/>
          </p:cNvSpPr>
          <p:nvPr>
            <p:ph idx="1"/>
          </p:nvPr>
        </p:nvSpPr>
        <p:spPr/>
        <p:txBody>
          <a:bodyPr/>
          <a:lstStyle/>
          <a:p>
            <a:pPr>
              <a:buClrTx/>
            </a:pPr>
            <a:r>
              <a:rPr lang="en-CA" dirty="0"/>
              <a:t>We have done the big buildings</a:t>
            </a:r>
          </a:p>
          <a:p>
            <a:pPr>
              <a:buClrTx/>
            </a:pPr>
            <a:endParaRPr lang="en-CA" dirty="0"/>
          </a:p>
          <a:p>
            <a:pPr>
              <a:buClrTx/>
            </a:pPr>
            <a:r>
              <a:rPr lang="en-CA" dirty="0"/>
              <a:t>Now that they are getting built, public, legislators, fire officials, will start to accept and understand the inherent safety.</a:t>
            </a:r>
          </a:p>
          <a:p>
            <a:pPr>
              <a:buClrTx/>
            </a:pPr>
            <a:endParaRPr lang="en-CA" dirty="0"/>
          </a:p>
          <a:p>
            <a:pPr>
              <a:buClrTx/>
            </a:pPr>
            <a:r>
              <a:rPr lang="en-CA" dirty="0"/>
              <a:t>Need to facilitate exposed timber in taller and hybrid buildings 12 to 18</a:t>
            </a:r>
          </a:p>
          <a:p>
            <a:pPr>
              <a:buClrTx/>
            </a:pPr>
            <a:endParaRPr lang="en-CA" dirty="0"/>
          </a:p>
          <a:p>
            <a:pPr>
              <a:buClrTx/>
            </a:pPr>
            <a:r>
              <a:rPr lang="en-CA" dirty="0"/>
              <a:t>But the ‘big building hurdle is overcome </a:t>
            </a:r>
          </a:p>
        </p:txBody>
      </p:sp>
      <p:sp>
        <p:nvSpPr>
          <p:cNvPr id="3" name="Title 2">
            <a:extLst>
              <a:ext uri="{FF2B5EF4-FFF2-40B4-BE49-F238E27FC236}">
                <a16:creationId xmlns:a16="http://schemas.microsoft.com/office/drawing/2014/main" id="{BCE7DA57-65CD-04EA-03FD-302953D8A845}"/>
              </a:ext>
            </a:extLst>
          </p:cNvPr>
          <p:cNvSpPr>
            <a:spLocks noGrp="1"/>
          </p:cNvSpPr>
          <p:nvPr>
            <p:ph type="title"/>
          </p:nvPr>
        </p:nvSpPr>
        <p:spPr/>
        <p:txBody>
          <a:bodyPr/>
          <a:lstStyle/>
          <a:p>
            <a:r>
              <a:rPr lang="en-CA" dirty="0">
                <a:latin typeface="Calibri" panose="020F0502020204030204" pitchFamily="34" charset="0"/>
              </a:rPr>
              <a:t>Research</a:t>
            </a:r>
            <a:r>
              <a:rPr lang="en-CA" dirty="0"/>
              <a:t> </a:t>
            </a:r>
            <a:r>
              <a:rPr lang="en-CA" dirty="0">
                <a:latin typeface="Calibri" panose="020F0502020204030204" pitchFamily="34" charset="0"/>
              </a:rPr>
              <a:t>Needs</a:t>
            </a:r>
          </a:p>
        </p:txBody>
      </p:sp>
      <p:sp>
        <p:nvSpPr>
          <p:cNvPr id="5" name="Slide Number Placeholder 3">
            <a:extLst>
              <a:ext uri="{FF2B5EF4-FFF2-40B4-BE49-F238E27FC236}">
                <a16:creationId xmlns:a16="http://schemas.microsoft.com/office/drawing/2014/main" id="{626E5D48-0D6D-7972-19C4-15E9BD0ECE9A}"/>
              </a:ext>
            </a:extLst>
          </p:cNvPr>
          <p:cNvSpPr txBox="1">
            <a:spLocks/>
          </p:cNvSpPr>
          <p:nvPr/>
        </p:nvSpPr>
        <p:spPr bwMode="auto">
          <a:xfrm>
            <a:off x="11384492" y="6343651"/>
            <a:ext cx="732367"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1pPr>
            <a:lvl2pPr marL="742950" indent="-28575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2pPr>
            <a:lvl3pPr marL="1143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3pPr>
            <a:lvl4pPr marL="1600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4pPr>
            <a:lvl5pPr marL="20574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61</a:t>
            </a:fld>
            <a:endParaRPr lang="en-CA" sz="1400" dirty="0"/>
          </a:p>
        </p:txBody>
      </p:sp>
    </p:spTree>
    <p:extLst>
      <p:ext uri="{BB962C8B-B14F-4D97-AF65-F5344CB8AC3E}">
        <p14:creationId xmlns:p14="http://schemas.microsoft.com/office/powerpoint/2010/main" val="35122044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607420B-B3FF-D64B-BFC6-80B766E59277}"/>
              </a:ext>
            </a:extLst>
          </p:cNvPr>
          <p:cNvSpPr>
            <a:spLocks noGrp="1"/>
          </p:cNvSpPr>
          <p:nvPr>
            <p:ph idx="1"/>
          </p:nvPr>
        </p:nvSpPr>
        <p:spPr/>
        <p:txBody>
          <a:bodyPr/>
          <a:lstStyle/>
          <a:p>
            <a:pPr>
              <a:buClrTx/>
            </a:pPr>
            <a:r>
              <a:rPr lang="en-CA" dirty="0"/>
              <a:t>Research needs to concentrate on costs </a:t>
            </a:r>
          </a:p>
          <a:p>
            <a:pPr>
              <a:buClrTx/>
            </a:pPr>
            <a:endParaRPr lang="en-CA" dirty="0"/>
          </a:p>
          <a:p>
            <a:pPr>
              <a:buClrTx/>
            </a:pPr>
            <a:r>
              <a:rPr lang="en-CA" dirty="0"/>
              <a:t>Scalability of buildings 6 and more storeys</a:t>
            </a:r>
          </a:p>
          <a:p>
            <a:pPr>
              <a:buClrTx/>
            </a:pPr>
            <a:endParaRPr lang="en-CA" dirty="0"/>
          </a:p>
          <a:p>
            <a:pPr>
              <a:buClrTx/>
            </a:pPr>
            <a:r>
              <a:rPr lang="en-CA" dirty="0"/>
              <a:t>Understand the safety of Mass Timber</a:t>
            </a:r>
          </a:p>
        </p:txBody>
      </p:sp>
      <p:sp>
        <p:nvSpPr>
          <p:cNvPr id="3" name="Title 2">
            <a:extLst>
              <a:ext uri="{FF2B5EF4-FFF2-40B4-BE49-F238E27FC236}">
                <a16:creationId xmlns:a16="http://schemas.microsoft.com/office/drawing/2014/main" id="{4FF11D48-BDF6-873A-CE9D-86D966771B54}"/>
              </a:ext>
            </a:extLst>
          </p:cNvPr>
          <p:cNvSpPr>
            <a:spLocks noGrp="1"/>
          </p:cNvSpPr>
          <p:nvPr>
            <p:ph type="title"/>
          </p:nvPr>
        </p:nvSpPr>
        <p:spPr/>
        <p:txBody>
          <a:bodyPr/>
          <a:lstStyle/>
          <a:p>
            <a:r>
              <a:rPr lang="en-CA" dirty="0">
                <a:latin typeface="Calibri" panose="020F0502020204030204" pitchFamily="34" charset="0"/>
              </a:rPr>
              <a:t>Cost</a:t>
            </a:r>
            <a:r>
              <a:rPr lang="en-CA" dirty="0"/>
              <a:t> </a:t>
            </a:r>
            <a:r>
              <a:rPr lang="en-CA" dirty="0">
                <a:latin typeface="Calibri" panose="020F0502020204030204" pitchFamily="34" charset="0"/>
              </a:rPr>
              <a:t>and</a:t>
            </a:r>
            <a:r>
              <a:rPr lang="en-CA" dirty="0"/>
              <a:t> </a:t>
            </a:r>
            <a:r>
              <a:rPr lang="en-CA" dirty="0">
                <a:latin typeface="Calibri" panose="020F0502020204030204" pitchFamily="34" charset="0"/>
              </a:rPr>
              <a:t>Scale</a:t>
            </a:r>
          </a:p>
        </p:txBody>
      </p:sp>
      <p:sp>
        <p:nvSpPr>
          <p:cNvPr id="5" name="Slide Number Placeholder 3">
            <a:extLst>
              <a:ext uri="{FF2B5EF4-FFF2-40B4-BE49-F238E27FC236}">
                <a16:creationId xmlns:a16="http://schemas.microsoft.com/office/drawing/2014/main" id="{94098DCC-FC60-6977-3B3A-3F4BFACE6EE2}"/>
              </a:ext>
            </a:extLst>
          </p:cNvPr>
          <p:cNvSpPr txBox="1">
            <a:spLocks/>
          </p:cNvSpPr>
          <p:nvPr/>
        </p:nvSpPr>
        <p:spPr bwMode="auto">
          <a:xfrm>
            <a:off x="11384492" y="6343651"/>
            <a:ext cx="732367"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1pPr>
            <a:lvl2pPr marL="742950" indent="-28575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2pPr>
            <a:lvl3pPr marL="1143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3pPr>
            <a:lvl4pPr marL="1600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4pPr>
            <a:lvl5pPr marL="20574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62</a:t>
            </a:fld>
            <a:endParaRPr lang="en-CA" sz="1400" dirty="0"/>
          </a:p>
        </p:txBody>
      </p:sp>
    </p:spTree>
    <p:extLst>
      <p:ext uri="{BB962C8B-B14F-4D97-AF65-F5344CB8AC3E}">
        <p14:creationId xmlns:p14="http://schemas.microsoft.com/office/powerpoint/2010/main" val="19495774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D8D94-1AF2-4855-9569-2B5C96CE158B}"/>
              </a:ext>
            </a:extLst>
          </p:cNvPr>
          <p:cNvSpPr>
            <a:spLocks noGrp="1"/>
          </p:cNvSpPr>
          <p:nvPr>
            <p:ph type="title"/>
          </p:nvPr>
        </p:nvSpPr>
        <p:spPr/>
        <p:txBody>
          <a:bodyPr/>
          <a:lstStyle/>
          <a:p>
            <a:r>
              <a:rPr lang="en-US" dirty="0">
                <a:latin typeface="Calibri" panose="020F0502020204030204" pitchFamily="34" charset="0"/>
              </a:rPr>
              <a:t>Predictions</a:t>
            </a:r>
          </a:p>
        </p:txBody>
      </p:sp>
      <p:sp>
        <p:nvSpPr>
          <p:cNvPr id="3" name="Content Placeholder 2">
            <a:extLst>
              <a:ext uri="{FF2B5EF4-FFF2-40B4-BE49-F238E27FC236}">
                <a16:creationId xmlns:a16="http://schemas.microsoft.com/office/drawing/2014/main" id="{8557EE00-0024-4F82-A243-70C23847446B}"/>
              </a:ext>
            </a:extLst>
          </p:cNvPr>
          <p:cNvSpPr>
            <a:spLocks noGrp="1"/>
          </p:cNvSpPr>
          <p:nvPr>
            <p:ph idx="1"/>
          </p:nvPr>
        </p:nvSpPr>
        <p:spPr/>
        <p:txBody>
          <a:bodyPr/>
          <a:lstStyle/>
          <a:p>
            <a:pPr>
              <a:buClrTx/>
            </a:pPr>
            <a:r>
              <a:rPr lang="en-US" dirty="0"/>
              <a:t>We are early in the game, </a:t>
            </a:r>
          </a:p>
          <a:p>
            <a:pPr>
              <a:buClrTx/>
            </a:pPr>
            <a:r>
              <a:rPr lang="en-US" dirty="0"/>
              <a:t>Prefab is the future, mass wood facilitates prefab</a:t>
            </a:r>
          </a:p>
          <a:p>
            <a:pPr>
              <a:buClrTx/>
            </a:pPr>
            <a:r>
              <a:rPr lang="en-US" dirty="0"/>
              <a:t>Hybrid – best material for the job</a:t>
            </a:r>
          </a:p>
          <a:p>
            <a:pPr>
              <a:buClrTx/>
            </a:pPr>
            <a:r>
              <a:rPr lang="en-US" dirty="0"/>
              <a:t>New products will reduce costs</a:t>
            </a:r>
          </a:p>
          <a:p>
            <a:pPr lvl="1">
              <a:buClrTx/>
              <a:buFont typeface="Calibri" panose="020F0502020204030204" pitchFamily="34" charset="0"/>
              <a:buChar char="–"/>
            </a:pPr>
            <a:r>
              <a:rPr lang="en-US" dirty="0"/>
              <a:t>New CLT layups to reduce ‘wasted wood’</a:t>
            </a:r>
          </a:p>
          <a:p>
            <a:pPr lvl="1">
              <a:buClrTx/>
              <a:buFont typeface="Calibri" panose="020F0502020204030204" pitchFamily="34" charset="0"/>
              <a:buChar char="–"/>
            </a:pPr>
            <a:r>
              <a:rPr lang="en-US" dirty="0"/>
              <a:t>Nail Laminated Timber – Factory Produced</a:t>
            </a:r>
          </a:p>
          <a:p>
            <a:pPr lvl="1">
              <a:buClrTx/>
              <a:buFont typeface="Calibri" panose="020F0502020204030204" pitchFamily="34" charset="0"/>
              <a:buChar char="–"/>
            </a:pPr>
            <a:r>
              <a:rPr lang="en-US" dirty="0"/>
              <a:t>Dowel Laminated Timber</a:t>
            </a:r>
          </a:p>
          <a:p>
            <a:pPr lvl="1">
              <a:buClrTx/>
              <a:buFont typeface="Calibri" panose="020F0502020204030204" pitchFamily="34" charset="0"/>
              <a:buChar char="–"/>
            </a:pPr>
            <a:r>
              <a:rPr lang="en-US" dirty="0"/>
              <a:t>Prefab, enclosed, nonstructural components such as walls, floors</a:t>
            </a:r>
          </a:p>
          <a:p>
            <a:pPr lvl="2">
              <a:buFont typeface="Calibri" panose="020F0502020204030204" pitchFamily="34" charset="0"/>
              <a:buChar char="–"/>
            </a:pPr>
            <a:endParaRPr lang="en-US" dirty="0"/>
          </a:p>
          <a:p>
            <a:pPr lvl="1"/>
            <a:endParaRPr lang="en-US" dirty="0"/>
          </a:p>
        </p:txBody>
      </p:sp>
      <p:sp>
        <p:nvSpPr>
          <p:cNvPr id="5" name="Slide Number Placeholder 3">
            <a:extLst>
              <a:ext uri="{FF2B5EF4-FFF2-40B4-BE49-F238E27FC236}">
                <a16:creationId xmlns:a16="http://schemas.microsoft.com/office/drawing/2014/main" id="{4F6A67D7-0523-ED19-74C7-0A34DFBCD3D6}"/>
              </a:ext>
            </a:extLst>
          </p:cNvPr>
          <p:cNvSpPr txBox="1">
            <a:spLocks/>
          </p:cNvSpPr>
          <p:nvPr/>
        </p:nvSpPr>
        <p:spPr bwMode="auto">
          <a:xfrm>
            <a:off x="11384492" y="6343651"/>
            <a:ext cx="732367"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1pPr>
            <a:lvl2pPr marL="742950" indent="-28575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2pPr>
            <a:lvl3pPr marL="1143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3pPr>
            <a:lvl4pPr marL="1600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4pPr>
            <a:lvl5pPr marL="20574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63</a:t>
            </a:fld>
            <a:endParaRPr lang="en-CA" sz="1400" dirty="0"/>
          </a:p>
        </p:txBody>
      </p:sp>
    </p:spTree>
    <p:extLst>
      <p:ext uri="{BB962C8B-B14F-4D97-AF65-F5344CB8AC3E}">
        <p14:creationId xmlns:p14="http://schemas.microsoft.com/office/powerpoint/2010/main" val="32591967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6439C-4BCF-49C6-A876-19724223E635}"/>
              </a:ext>
            </a:extLst>
          </p:cNvPr>
          <p:cNvSpPr>
            <a:spLocks noGrp="1"/>
          </p:cNvSpPr>
          <p:nvPr>
            <p:ph type="title"/>
          </p:nvPr>
        </p:nvSpPr>
        <p:spPr/>
        <p:txBody>
          <a:bodyPr/>
          <a:lstStyle/>
          <a:p>
            <a:r>
              <a:rPr lang="en-US" dirty="0">
                <a:latin typeface="Calibri" panose="020F0502020204030204" pitchFamily="34" charset="0"/>
              </a:rPr>
              <a:t>Speed</a:t>
            </a:r>
            <a:r>
              <a:rPr lang="en-US" dirty="0">
                <a:latin typeface="Arial" panose="020B0604020202020204" pitchFamily="34" charset="0"/>
                <a:cs typeface="Arial" panose="020B0604020202020204" pitchFamily="34" charset="0"/>
              </a:rPr>
              <a:t> </a:t>
            </a:r>
            <a:r>
              <a:rPr lang="en-US" dirty="0">
                <a:latin typeface="Calibri" panose="020F0502020204030204" pitchFamily="34" charset="0"/>
              </a:rPr>
              <a:t>of Construction</a:t>
            </a:r>
          </a:p>
        </p:txBody>
      </p:sp>
      <p:sp>
        <p:nvSpPr>
          <p:cNvPr id="3" name="Content Placeholder 2">
            <a:extLst>
              <a:ext uri="{FF2B5EF4-FFF2-40B4-BE49-F238E27FC236}">
                <a16:creationId xmlns:a16="http://schemas.microsoft.com/office/drawing/2014/main" id="{3E62AE02-2317-474D-8DC1-7A6C88166F19}"/>
              </a:ext>
            </a:extLst>
          </p:cNvPr>
          <p:cNvSpPr>
            <a:spLocks noGrp="1"/>
          </p:cNvSpPr>
          <p:nvPr>
            <p:ph idx="1"/>
          </p:nvPr>
        </p:nvSpPr>
        <p:spPr/>
        <p:txBody>
          <a:bodyPr/>
          <a:lstStyle/>
          <a:p>
            <a:pPr>
              <a:buClrTx/>
            </a:pPr>
            <a:r>
              <a:rPr lang="en-US" dirty="0"/>
              <a:t>Speed of Erection not factored into costs properly</a:t>
            </a:r>
          </a:p>
          <a:p>
            <a:pPr lvl="1">
              <a:buClrTx/>
              <a:buFont typeface="Calibri" panose="020F0502020204030204" pitchFamily="34" charset="0"/>
              <a:buChar char="–"/>
            </a:pPr>
            <a:r>
              <a:rPr lang="en-US" dirty="0"/>
              <a:t>3+ floors per week, multiple small teams</a:t>
            </a:r>
          </a:p>
          <a:p>
            <a:pPr>
              <a:buClrTx/>
            </a:pPr>
            <a:r>
              <a:rPr lang="en-US" dirty="0"/>
              <a:t>Speed of construction hampered by other team members expectations</a:t>
            </a:r>
          </a:p>
          <a:p>
            <a:pPr>
              <a:buClrTx/>
            </a:pPr>
            <a:r>
              <a:rPr lang="en-US" dirty="0"/>
              <a:t>We will see many refinements reducing costs</a:t>
            </a:r>
          </a:p>
          <a:p>
            <a:pPr lvl="1">
              <a:buClrTx/>
              <a:buFont typeface="Calibri" panose="020F0502020204030204" pitchFamily="34" charset="0"/>
              <a:buChar char="–"/>
            </a:pPr>
            <a:r>
              <a:rPr lang="en-US" dirty="0"/>
              <a:t>Integrated electrical systems (pre-installed conduit)</a:t>
            </a:r>
          </a:p>
          <a:p>
            <a:pPr lvl="1">
              <a:buClrTx/>
              <a:buFont typeface="Calibri" panose="020F0502020204030204" pitchFamily="34" charset="0"/>
              <a:buChar char="–"/>
            </a:pPr>
            <a:r>
              <a:rPr lang="en-US" dirty="0"/>
              <a:t>Integrated plumbing systems</a:t>
            </a:r>
          </a:p>
          <a:p>
            <a:pPr lvl="1">
              <a:buClrTx/>
              <a:buFont typeface="Calibri" panose="020F0502020204030204" pitchFamily="34" charset="0"/>
              <a:buChar char="–"/>
            </a:pPr>
            <a:r>
              <a:rPr lang="en-US" dirty="0"/>
              <a:t>Prefab wall and floor modules</a:t>
            </a:r>
          </a:p>
          <a:p>
            <a:pPr lvl="1">
              <a:buClrTx/>
              <a:buFont typeface="Calibri" panose="020F0502020204030204" pitchFamily="34" charset="0"/>
              <a:buChar char="–"/>
            </a:pPr>
            <a:r>
              <a:rPr lang="en-US" dirty="0"/>
              <a:t>Simple ‘Lego-like systems’ expanded to more complex layouts</a:t>
            </a:r>
          </a:p>
          <a:p>
            <a:pPr lvl="1"/>
            <a:endParaRPr lang="en-US" dirty="0"/>
          </a:p>
          <a:p>
            <a:endParaRPr lang="en-US" dirty="0"/>
          </a:p>
        </p:txBody>
      </p:sp>
      <p:sp>
        <p:nvSpPr>
          <p:cNvPr id="5" name="Slide Number Placeholder 3">
            <a:extLst>
              <a:ext uri="{FF2B5EF4-FFF2-40B4-BE49-F238E27FC236}">
                <a16:creationId xmlns:a16="http://schemas.microsoft.com/office/drawing/2014/main" id="{61C65CEA-6163-CEA5-FBC5-780C49086B37}"/>
              </a:ext>
            </a:extLst>
          </p:cNvPr>
          <p:cNvSpPr txBox="1">
            <a:spLocks/>
          </p:cNvSpPr>
          <p:nvPr/>
        </p:nvSpPr>
        <p:spPr bwMode="auto">
          <a:xfrm>
            <a:off x="11384492" y="6343651"/>
            <a:ext cx="732367"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1pPr>
            <a:lvl2pPr marL="742950" indent="-28575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2pPr>
            <a:lvl3pPr marL="1143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3pPr>
            <a:lvl4pPr marL="1600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4pPr>
            <a:lvl5pPr marL="20574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64</a:t>
            </a:fld>
            <a:endParaRPr lang="en-CA" sz="1400" dirty="0"/>
          </a:p>
        </p:txBody>
      </p:sp>
    </p:spTree>
    <p:extLst>
      <p:ext uri="{BB962C8B-B14F-4D97-AF65-F5344CB8AC3E}">
        <p14:creationId xmlns:p14="http://schemas.microsoft.com/office/powerpoint/2010/main" val="18027502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BF2B3-0958-4D22-A00A-2411E41831BE}"/>
              </a:ext>
            </a:extLst>
          </p:cNvPr>
          <p:cNvSpPr>
            <a:spLocks noGrp="1"/>
          </p:cNvSpPr>
          <p:nvPr>
            <p:ph type="title"/>
          </p:nvPr>
        </p:nvSpPr>
        <p:spPr/>
        <p:txBody>
          <a:bodyPr/>
          <a:lstStyle/>
          <a:p>
            <a:r>
              <a:rPr lang="en-US" dirty="0">
                <a:latin typeface="Calibri" panose="020F0502020204030204" pitchFamily="34" charset="0"/>
              </a:rPr>
              <a:t>Cost</a:t>
            </a:r>
            <a:r>
              <a:rPr lang="en-US" dirty="0">
                <a:latin typeface="Arial" panose="020B0604020202020204" pitchFamily="34" charset="0"/>
                <a:cs typeface="Arial" panose="020B0604020202020204" pitchFamily="34" charset="0"/>
              </a:rPr>
              <a:t> </a:t>
            </a:r>
            <a:r>
              <a:rPr lang="en-US" dirty="0">
                <a:latin typeface="Calibri" panose="020F0502020204030204" pitchFamily="34" charset="0"/>
              </a:rPr>
              <a:t>Curves</a:t>
            </a:r>
          </a:p>
        </p:txBody>
      </p:sp>
      <p:sp>
        <p:nvSpPr>
          <p:cNvPr id="3" name="Content Placeholder 2">
            <a:extLst>
              <a:ext uri="{FF2B5EF4-FFF2-40B4-BE49-F238E27FC236}">
                <a16:creationId xmlns:a16="http://schemas.microsoft.com/office/drawing/2014/main" id="{236CE73F-292E-4ECD-A5C4-097597B6D7AB}"/>
              </a:ext>
            </a:extLst>
          </p:cNvPr>
          <p:cNvSpPr>
            <a:spLocks noGrp="1"/>
          </p:cNvSpPr>
          <p:nvPr>
            <p:ph idx="1"/>
          </p:nvPr>
        </p:nvSpPr>
        <p:spPr/>
        <p:txBody>
          <a:bodyPr/>
          <a:lstStyle/>
          <a:p>
            <a:pPr>
              <a:buClrTx/>
            </a:pPr>
            <a:r>
              <a:rPr lang="en-US" dirty="0"/>
              <a:t>Great potential for reducing construction duration</a:t>
            </a:r>
          </a:p>
          <a:p>
            <a:pPr>
              <a:buClrTx/>
            </a:pPr>
            <a:r>
              <a:rPr lang="en-US" dirty="0"/>
              <a:t>Great potential for reducing construction costs</a:t>
            </a:r>
          </a:p>
          <a:p>
            <a:pPr>
              <a:buClrTx/>
            </a:pPr>
            <a:r>
              <a:rPr lang="en-US" dirty="0"/>
              <a:t>Prefab - realized</a:t>
            </a:r>
          </a:p>
        </p:txBody>
      </p:sp>
      <p:graphicFrame>
        <p:nvGraphicFramePr>
          <p:cNvPr id="7" name="Chart 6">
            <a:extLst>
              <a:ext uri="{FF2B5EF4-FFF2-40B4-BE49-F238E27FC236}">
                <a16:creationId xmlns:a16="http://schemas.microsoft.com/office/drawing/2014/main" id="{25EA1383-DE9F-4B78-AA63-2C37B6747CCA}"/>
              </a:ext>
            </a:extLst>
          </p:cNvPr>
          <p:cNvGraphicFramePr/>
          <p:nvPr/>
        </p:nvGraphicFramePr>
        <p:xfrm>
          <a:off x="2317103" y="3125755"/>
          <a:ext cx="5682343" cy="2388637"/>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3">
            <a:extLst>
              <a:ext uri="{FF2B5EF4-FFF2-40B4-BE49-F238E27FC236}">
                <a16:creationId xmlns:a16="http://schemas.microsoft.com/office/drawing/2014/main" id="{FD060E8B-2FFD-42E5-493D-4477AF7EADBD}"/>
              </a:ext>
            </a:extLst>
          </p:cNvPr>
          <p:cNvSpPr txBox="1">
            <a:spLocks/>
          </p:cNvSpPr>
          <p:nvPr/>
        </p:nvSpPr>
        <p:spPr bwMode="auto">
          <a:xfrm>
            <a:off x="11384492" y="6343651"/>
            <a:ext cx="732367"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1pPr>
            <a:lvl2pPr marL="742950" indent="-28575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2pPr>
            <a:lvl3pPr marL="1143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3pPr>
            <a:lvl4pPr marL="1600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4pPr>
            <a:lvl5pPr marL="20574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65</a:t>
            </a:fld>
            <a:endParaRPr lang="en-CA" sz="1400" dirty="0"/>
          </a:p>
        </p:txBody>
      </p:sp>
    </p:spTree>
    <p:extLst>
      <p:ext uri="{BB962C8B-B14F-4D97-AF65-F5344CB8AC3E}">
        <p14:creationId xmlns:p14="http://schemas.microsoft.com/office/powerpoint/2010/main" val="42279575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9F95984-E5EC-49B5-B9E2-80A46881AA1B}"/>
              </a:ext>
            </a:extLst>
          </p:cNvPr>
          <p:cNvSpPr>
            <a:spLocks noGrp="1"/>
          </p:cNvSpPr>
          <p:nvPr>
            <p:ph type="title"/>
          </p:nvPr>
        </p:nvSpPr>
        <p:spPr>
          <a:xfrm>
            <a:off x="609600" y="274638"/>
            <a:ext cx="10160000" cy="1143000"/>
          </a:xfrm>
        </p:spPr>
        <p:txBody>
          <a:bodyPr anchor="ctr">
            <a:normAutofit/>
          </a:bodyPr>
          <a:lstStyle/>
          <a:p>
            <a:r>
              <a:rPr lang="en-US" dirty="0">
                <a:latin typeface="+mn-lt"/>
                <a:cs typeface="Arial" panose="020B0604020202020204" pitchFamily="34" charset="0"/>
              </a:rPr>
              <a:t>Questions</a:t>
            </a:r>
            <a:r>
              <a:rPr lang="en-US" dirty="0">
                <a:latin typeface="Arial" panose="020B0604020202020204" pitchFamily="34" charset="0"/>
                <a:cs typeface="Arial" panose="020B0604020202020204" pitchFamily="34" charset="0"/>
              </a:rPr>
              <a:t> </a:t>
            </a:r>
            <a:r>
              <a:rPr lang="en-US" dirty="0">
                <a:latin typeface="+mn-lt"/>
                <a:cs typeface="Arial" panose="020B0604020202020204" pitchFamily="34" charset="0"/>
              </a:rPr>
              <a:t>and</a:t>
            </a:r>
            <a:r>
              <a:rPr lang="en-US" dirty="0">
                <a:latin typeface="Arial" panose="020B0604020202020204" pitchFamily="34" charset="0"/>
                <a:cs typeface="Arial" panose="020B0604020202020204" pitchFamily="34" charset="0"/>
              </a:rPr>
              <a:t> </a:t>
            </a:r>
            <a:r>
              <a:rPr lang="en-US" dirty="0">
                <a:latin typeface="+mn-lt"/>
                <a:cs typeface="Arial" panose="020B0604020202020204" pitchFamily="34" charset="0"/>
              </a:rPr>
              <a:t>Comments?</a:t>
            </a:r>
          </a:p>
        </p:txBody>
      </p:sp>
      <p:pic>
        <p:nvPicPr>
          <p:cNvPr id="8" name="Content Placeholder 7" descr="A firefighter on a roof&#10;&#10;Description automatically generated with medium confidence">
            <a:extLst>
              <a:ext uri="{FF2B5EF4-FFF2-40B4-BE49-F238E27FC236}">
                <a16:creationId xmlns:a16="http://schemas.microsoft.com/office/drawing/2014/main" id="{AC4F2835-4782-4673-AA58-AA6979303670}"/>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982569" y="1321424"/>
            <a:ext cx="7844603" cy="5079376"/>
          </a:xfrm>
          <a:noFill/>
        </p:spPr>
      </p:pic>
      <p:sp>
        <p:nvSpPr>
          <p:cNvPr id="2" name="Slide Number Placeholder 3">
            <a:extLst>
              <a:ext uri="{FF2B5EF4-FFF2-40B4-BE49-F238E27FC236}">
                <a16:creationId xmlns:a16="http://schemas.microsoft.com/office/drawing/2014/main" id="{CC97A107-1BD4-073E-2E23-9D175670BA70}"/>
              </a:ext>
            </a:extLst>
          </p:cNvPr>
          <p:cNvSpPr txBox="1">
            <a:spLocks/>
          </p:cNvSpPr>
          <p:nvPr/>
        </p:nvSpPr>
        <p:spPr bwMode="auto">
          <a:xfrm>
            <a:off x="11384492" y="6343651"/>
            <a:ext cx="732367" cy="3968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defPPr>
              <a:defRPr lang="en-US"/>
            </a:defPPr>
            <a:lvl1pPr marL="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1pPr>
            <a:lvl2pPr marL="742950" indent="-28575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2pPr>
            <a:lvl3pPr marL="1143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3pPr>
            <a:lvl4pPr marL="1600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4pPr>
            <a:lvl5pPr marL="20574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5pPr>
            <a:lvl6pPr marL="25146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6pPr>
            <a:lvl7pPr marL="29718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7pPr>
            <a:lvl8pPr marL="34290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8pPr>
            <a:lvl9pPr marL="3886200" indent="-228600" algn="l" defTabSz="914400" rtl="0" eaLnBrk="0" fontAlgn="base" latinLnBrk="0" hangingPunct="0">
              <a:spcBef>
                <a:spcPct val="0"/>
              </a:spcBef>
              <a:spcAft>
                <a:spcPct val="0"/>
              </a:spcAft>
              <a:defRPr sz="1800" kern="1200">
                <a:solidFill>
                  <a:schemeClr val="tx1"/>
                </a:solidFill>
                <a:latin typeface="Arial" charset="0"/>
                <a:ea typeface="+mn-ea"/>
                <a:cs typeface="Arial" charset="0"/>
              </a:defRPr>
            </a:lvl9pPr>
          </a:lstStyle>
          <a:p>
            <a:pPr algn="ctr" eaLnBrk="1" hangingPunct="1"/>
            <a:fld id="{1D3E3211-9D3B-476D-82AC-30160351FB88}" type="slidenum">
              <a:rPr lang="en-CA" sz="1400" smtClean="0"/>
              <a:pPr algn="ctr" eaLnBrk="1" hangingPunct="1"/>
              <a:t>66</a:t>
            </a:fld>
            <a:endParaRPr lang="en-CA" sz="1400" dirty="0"/>
          </a:p>
        </p:txBody>
      </p:sp>
    </p:spTree>
    <p:extLst>
      <p:ext uri="{BB962C8B-B14F-4D97-AF65-F5344CB8AC3E}">
        <p14:creationId xmlns:p14="http://schemas.microsoft.com/office/powerpoint/2010/main" val="2616873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ghl.ca/images/earthsciences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1" cy="6858000"/>
          </a:xfrm>
          <a:prstGeom prst="rect">
            <a:avLst/>
          </a:prstGeom>
          <a:noFill/>
          <a:extLst>
            <a:ext uri="{909E8E84-426E-40DD-AFC4-6F175D3DCCD1}">
              <a14:hiddenFill xmlns:a14="http://schemas.microsoft.com/office/drawing/2010/main">
                <a:solidFill>
                  <a:srgbClr val="FFFFFF"/>
                </a:solidFill>
              </a14:hiddenFill>
            </a:ext>
          </a:extLst>
        </p:spPr>
      </p:pic>
      <p:sp>
        <p:nvSpPr>
          <p:cNvPr id="121858" name="Rectangle 3"/>
          <p:cNvSpPr>
            <a:spLocks noGrp="1" noChangeArrowheads="1"/>
          </p:cNvSpPr>
          <p:nvPr>
            <p:ph idx="1"/>
          </p:nvPr>
        </p:nvSpPr>
        <p:spPr>
          <a:xfrm>
            <a:off x="1762125" y="1085503"/>
            <a:ext cx="8458200" cy="4968552"/>
          </a:xfrm>
        </p:spPr>
        <p:txBody>
          <a:bodyPr>
            <a:normAutofit/>
          </a:bodyPr>
          <a:lstStyle/>
          <a:p>
            <a:pPr algn="ctr">
              <a:buFontTx/>
              <a:buNone/>
            </a:pPr>
            <a:endParaRPr lang="en-US" sz="5400" dirty="0">
              <a:solidFill>
                <a:schemeClr val="bg1"/>
              </a:solidFill>
            </a:endParaRPr>
          </a:p>
          <a:p>
            <a:pPr algn="ctr">
              <a:buFontTx/>
              <a:buNone/>
            </a:pPr>
            <a:r>
              <a:rPr lang="en-US" sz="5400" dirty="0">
                <a:solidFill>
                  <a:schemeClr val="bg1"/>
                </a:solidFill>
              </a:rPr>
              <a:t>Thank you</a:t>
            </a:r>
          </a:p>
          <a:p>
            <a:pPr algn="ctr">
              <a:buFontTx/>
              <a:buNone/>
            </a:pPr>
            <a:endParaRPr lang="en-US" b="1" dirty="0">
              <a:latin typeface="Arial" charset="0"/>
              <a:cs typeface="Arial" charset="0"/>
            </a:endParaRPr>
          </a:p>
          <a:p>
            <a:pPr algn="ctr">
              <a:buFontTx/>
              <a:buNone/>
            </a:pPr>
            <a:r>
              <a:rPr lang="en-US" b="1" dirty="0">
                <a:solidFill>
                  <a:schemeClr val="bg1"/>
                </a:solidFill>
                <a:latin typeface="Arial" charset="0"/>
                <a:cs typeface="Arial" charset="0"/>
              </a:rPr>
              <a:t>GHL Consultants Ltd</a:t>
            </a:r>
          </a:p>
          <a:p>
            <a:pPr algn="ctr">
              <a:buFontTx/>
              <a:buNone/>
            </a:pPr>
            <a:r>
              <a:rPr lang="en-US" sz="1800" b="1" dirty="0">
                <a:solidFill>
                  <a:schemeClr val="bg1"/>
                </a:solidFill>
                <a:latin typeface="Arial" charset="0"/>
                <a:cs typeface="Arial" charset="0"/>
              </a:rPr>
              <a:t>Suite 800 – 700 West Pender Street</a:t>
            </a:r>
          </a:p>
          <a:p>
            <a:pPr algn="ctr">
              <a:buFontTx/>
              <a:buNone/>
            </a:pPr>
            <a:r>
              <a:rPr lang="en-US" sz="1800" b="1" dirty="0">
                <a:solidFill>
                  <a:schemeClr val="bg1"/>
                </a:solidFill>
                <a:latin typeface="Arial" charset="0"/>
                <a:cs typeface="Arial" charset="0"/>
              </a:rPr>
              <a:t>Vancouver, BC</a:t>
            </a:r>
          </a:p>
          <a:p>
            <a:pPr algn="ctr">
              <a:spcBef>
                <a:spcPct val="0"/>
              </a:spcBef>
              <a:buFontTx/>
              <a:buNone/>
            </a:pPr>
            <a:endParaRPr lang="en-US" sz="1800" b="1" dirty="0">
              <a:solidFill>
                <a:schemeClr val="bg1"/>
              </a:solidFill>
              <a:latin typeface="Arial" charset="0"/>
              <a:cs typeface="Arial" charset="0"/>
            </a:endParaRPr>
          </a:p>
          <a:p>
            <a:pPr algn="ctr">
              <a:buFontTx/>
              <a:buNone/>
            </a:pPr>
            <a:r>
              <a:rPr lang="en-US" sz="1800" b="1" dirty="0">
                <a:solidFill>
                  <a:schemeClr val="bg1"/>
                </a:solidFill>
                <a:latin typeface="Arial" charset="0"/>
                <a:cs typeface="Arial" charset="0"/>
              </a:rPr>
              <a:t>Phone: (604) 689-4449</a:t>
            </a:r>
          </a:p>
          <a:p>
            <a:pPr algn="ctr">
              <a:buFontTx/>
              <a:buNone/>
            </a:pPr>
            <a:r>
              <a:rPr lang="en-US" sz="1800" b="1" dirty="0">
                <a:solidFill>
                  <a:schemeClr val="bg1"/>
                </a:solidFill>
                <a:latin typeface="Arial" charset="0"/>
                <a:cs typeface="Arial" charset="0"/>
              </a:rPr>
              <a:t>Email:  ah@ghl.ca    Web: www.ghl.ca </a:t>
            </a:r>
          </a:p>
          <a:p>
            <a:pPr algn="ctr">
              <a:buFontTx/>
              <a:buNone/>
            </a:pPr>
            <a:endParaRPr lang="en-US" dirty="0"/>
          </a:p>
        </p:txBody>
      </p:sp>
    </p:spTree>
    <p:extLst>
      <p:ext uri="{BB962C8B-B14F-4D97-AF65-F5344CB8AC3E}">
        <p14:creationId xmlns:p14="http://schemas.microsoft.com/office/powerpoint/2010/main" val="3245739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D9151-9687-FC36-2DD1-6B8D6FAC14EF}"/>
              </a:ext>
            </a:extLst>
          </p:cNvPr>
          <p:cNvSpPr>
            <a:spLocks noGrp="1"/>
          </p:cNvSpPr>
          <p:nvPr>
            <p:ph type="title"/>
          </p:nvPr>
        </p:nvSpPr>
        <p:spPr/>
        <p:txBody>
          <a:bodyPr/>
          <a:lstStyle/>
          <a:p>
            <a:r>
              <a:rPr lang="en-US" dirty="0">
                <a:latin typeface="Calibri" panose="020F0502020204030204" pitchFamily="34" charset="0"/>
              </a:rPr>
              <a:t>Approved</a:t>
            </a:r>
            <a:r>
              <a:rPr lang="en-US" sz="4000" dirty="0">
                <a:latin typeface="Arial" panose="020B0604020202020204" pitchFamily="34" charset="0"/>
                <a:cs typeface="Arial" panose="020B0604020202020204" pitchFamily="34" charset="0"/>
              </a:rPr>
              <a:t> </a:t>
            </a:r>
            <a:r>
              <a:rPr lang="en-US" dirty="0">
                <a:latin typeface="Calibri" panose="020F0502020204030204" pitchFamily="34" charset="0"/>
              </a:rPr>
              <a:t>and Under Construction</a:t>
            </a:r>
          </a:p>
        </p:txBody>
      </p:sp>
      <p:pic>
        <p:nvPicPr>
          <p:cNvPr id="5" name="Content Placeholder 4">
            <a:extLst>
              <a:ext uri="{FF2B5EF4-FFF2-40B4-BE49-F238E27FC236}">
                <a16:creationId xmlns:a16="http://schemas.microsoft.com/office/drawing/2014/main" id="{D42885EB-598C-5C84-F8B7-121CEC753FB5}"/>
              </a:ext>
            </a:extLst>
          </p:cNvPr>
          <p:cNvPicPr>
            <a:picLocks noGrp="1" noChangeAspect="1"/>
          </p:cNvPicPr>
          <p:nvPr>
            <p:ph idx="1"/>
          </p:nvPr>
        </p:nvPicPr>
        <p:blipFill>
          <a:blip r:embed="rId2"/>
          <a:stretch>
            <a:fillRect/>
          </a:stretch>
        </p:blipFill>
        <p:spPr>
          <a:xfrm>
            <a:off x="609600" y="1508760"/>
            <a:ext cx="3230538" cy="3604416"/>
          </a:xfrm>
        </p:spPr>
      </p:pic>
      <p:sp>
        <p:nvSpPr>
          <p:cNvPr id="6" name="TextBox 5">
            <a:extLst>
              <a:ext uri="{FF2B5EF4-FFF2-40B4-BE49-F238E27FC236}">
                <a16:creationId xmlns:a16="http://schemas.microsoft.com/office/drawing/2014/main" id="{E0440647-6CA6-5001-3883-26A2764B0F82}"/>
              </a:ext>
            </a:extLst>
          </p:cNvPr>
          <p:cNvSpPr txBox="1"/>
          <p:nvPr/>
        </p:nvSpPr>
        <p:spPr>
          <a:xfrm>
            <a:off x="609600" y="5350106"/>
            <a:ext cx="2600131" cy="1015663"/>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The Arbour, George Brown College, Toronto</a:t>
            </a:r>
          </a:p>
          <a:p>
            <a:r>
              <a:rPr lang="en-US" sz="1200" i="0" dirty="0">
                <a:effectLst/>
                <a:latin typeface="aktiv-grotesk-std"/>
              </a:rPr>
              <a:t>Moriyama &amp; Teshima Architects + Acton Ostry Architects</a:t>
            </a:r>
            <a:endParaRPr lang="en-US" sz="1200" dirty="0"/>
          </a:p>
        </p:txBody>
      </p:sp>
      <p:pic>
        <p:nvPicPr>
          <p:cNvPr id="1026" name="Picture 2" descr="Keith Drive Rendering Street Entrance View">
            <a:extLst>
              <a:ext uri="{FF2B5EF4-FFF2-40B4-BE49-F238E27FC236}">
                <a16:creationId xmlns:a16="http://schemas.microsoft.com/office/drawing/2014/main" id="{BCF7E43D-A327-C5AB-E5F9-B5E8FF7785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56116" y="1508760"/>
            <a:ext cx="5614468" cy="365829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F8DBC516-FA87-2FBB-5804-3C97C09B1E55}"/>
              </a:ext>
            </a:extLst>
          </p:cNvPr>
          <p:cNvPicPr>
            <a:picLocks noChangeAspect="1"/>
          </p:cNvPicPr>
          <p:nvPr/>
        </p:nvPicPr>
        <p:blipFill>
          <a:blip r:embed="rId4"/>
          <a:stretch>
            <a:fillRect/>
          </a:stretch>
        </p:blipFill>
        <p:spPr>
          <a:xfrm>
            <a:off x="7243321" y="5167056"/>
            <a:ext cx="2627264" cy="1143000"/>
          </a:xfrm>
          <a:prstGeom prst="rect">
            <a:avLst/>
          </a:prstGeom>
        </p:spPr>
      </p:pic>
      <p:sp>
        <p:nvSpPr>
          <p:cNvPr id="9" name="TextBox 8">
            <a:extLst>
              <a:ext uri="{FF2B5EF4-FFF2-40B4-BE49-F238E27FC236}">
                <a16:creationId xmlns:a16="http://schemas.microsoft.com/office/drawing/2014/main" id="{E666FDA4-1F08-0057-E3C4-CE82CB35B080}"/>
              </a:ext>
            </a:extLst>
          </p:cNvPr>
          <p:cNvSpPr txBox="1"/>
          <p:nvPr/>
        </p:nvSpPr>
        <p:spPr>
          <a:xfrm>
            <a:off x="4195997" y="5349240"/>
            <a:ext cx="2987205" cy="830997"/>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1250 Keith Drive, Vancouver</a:t>
            </a:r>
          </a:p>
          <a:p>
            <a:r>
              <a:rPr lang="en-US" sz="1200" dirty="0"/>
              <a:t>Dialog</a:t>
            </a:r>
            <a:r>
              <a:rPr lang="en-US" dirty="0"/>
              <a:t>, </a:t>
            </a:r>
            <a:r>
              <a:rPr lang="en-US" sz="1200" dirty="0"/>
              <a:t>Bentall Green</a:t>
            </a:r>
            <a:r>
              <a:rPr lang="en-US" dirty="0"/>
              <a:t>, </a:t>
            </a:r>
            <a:r>
              <a:rPr lang="en-US" sz="1200" dirty="0"/>
              <a:t>Under Construction</a:t>
            </a:r>
          </a:p>
        </p:txBody>
      </p:sp>
      <p:sp>
        <p:nvSpPr>
          <p:cNvPr id="4" name="Slide Number Placeholder 3">
            <a:extLst>
              <a:ext uri="{FF2B5EF4-FFF2-40B4-BE49-F238E27FC236}">
                <a16:creationId xmlns:a16="http://schemas.microsoft.com/office/drawing/2014/main" id="{81C4D14A-924F-6E4F-8F4E-4DFFF5BBE16F}"/>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7</a:t>
            </a:fld>
            <a:endParaRPr lang="en-CA" sz="1400" dirty="0"/>
          </a:p>
        </p:txBody>
      </p:sp>
    </p:spTree>
    <p:extLst>
      <p:ext uri="{BB962C8B-B14F-4D97-AF65-F5344CB8AC3E}">
        <p14:creationId xmlns:p14="http://schemas.microsoft.com/office/powerpoint/2010/main" val="1911965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19B7F-8F97-427C-B0DF-6A330DA77A25}"/>
              </a:ext>
            </a:extLst>
          </p:cNvPr>
          <p:cNvSpPr>
            <a:spLocks noGrp="1"/>
          </p:cNvSpPr>
          <p:nvPr>
            <p:ph type="title"/>
          </p:nvPr>
        </p:nvSpPr>
        <p:spPr/>
        <p:txBody>
          <a:bodyPr/>
          <a:lstStyle/>
          <a:p>
            <a:r>
              <a:rPr lang="en-US" dirty="0">
                <a:latin typeface="Calibri" panose="020F0502020204030204" pitchFamily="34" charset="0"/>
              </a:rPr>
              <a:t>2150 Keith Drive</a:t>
            </a:r>
            <a:endParaRPr lang="en-CA" dirty="0">
              <a:latin typeface="Calibri" panose="020F0502020204030204" pitchFamily="34" charset="0"/>
            </a:endParaRPr>
          </a:p>
        </p:txBody>
      </p:sp>
      <p:sp>
        <p:nvSpPr>
          <p:cNvPr id="3" name="Content Placeholder 2">
            <a:extLst>
              <a:ext uri="{FF2B5EF4-FFF2-40B4-BE49-F238E27FC236}">
                <a16:creationId xmlns:a16="http://schemas.microsoft.com/office/drawing/2014/main" id="{B17F64D5-5F1B-4EDA-B517-EB8F53393EE0}"/>
              </a:ext>
            </a:extLst>
          </p:cNvPr>
          <p:cNvSpPr>
            <a:spLocks noGrp="1"/>
          </p:cNvSpPr>
          <p:nvPr>
            <p:ph idx="1"/>
          </p:nvPr>
        </p:nvSpPr>
        <p:spPr/>
        <p:txBody>
          <a:bodyPr>
            <a:normAutofit/>
          </a:bodyPr>
          <a:lstStyle/>
          <a:p>
            <a:endParaRPr lang="en-US" dirty="0"/>
          </a:p>
          <a:p>
            <a:pPr>
              <a:buClrTx/>
            </a:pPr>
            <a:r>
              <a:rPr lang="en-US" dirty="0"/>
              <a:t>Dialog and Fast+Epp</a:t>
            </a:r>
          </a:p>
          <a:p>
            <a:pPr>
              <a:buClrTx/>
            </a:pPr>
            <a:r>
              <a:rPr lang="en-US" dirty="0"/>
              <a:t>Bentall Green Oak</a:t>
            </a:r>
          </a:p>
          <a:p>
            <a:pPr>
              <a:buClrTx/>
            </a:pPr>
            <a:endParaRPr lang="en-US" dirty="0"/>
          </a:p>
          <a:p>
            <a:pPr>
              <a:buClrTx/>
            </a:pPr>
            <a:r>
              <a:rPr lang="en-US" dirty="0"/>
              <a:t>Fully Exposed</a:t>
            </a:r>
          </a:p>
          <a:p>
            <a:pPr>
              <a:buClrTx/>
            </a:pPr>
            <a:r>
              <a:rPr lang="en-US" dirty="0"/>
              <a:t>10 storeys</a:t>
            </a:r>
          </a:p>
          <a:p>
            <a:pPr>
              <a:buClrTx/>
            </a:pPr>
            <a:r>
              <a:rPr lang="en-US" dirty="0"/>
              <a:t>Timber Lateral System</a:t>
            </a:r>
          </a:p>
          <a:p>
            <a:pPr>
              <a:buClrTx/>
            </a:pPr>
            <a:endParaRPr lang="en-US" dirty="0"/>
          </a:p>
          <a:p>
            <a:pPr>
              <a:buClrTx/>
            </a:pPr>
            <a:r>
              <a:rPr lang="en-US" dirty="0"/>
              <a:t>GC Wood Support</a:t>
            </a:r>
          </a:p>
          <a:p>
            <a:endParaRPr lang="en-US" dirty="0"/>
          </a:p>
          <a:p>
            <a:endParaRPr lang="en-US" dirty="0"/>
          </a:p>
          <a:p>
            <a:endParaRPr lang="en-US" dirty="0"/>
          </a:p>
          <a:p>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id="{1138B9B4-C4A1-4D00-A7AD-86F6A48F722A}"/>
              </a:ext>
            </a:extLst>
          </p:cNvPr>
          <p:cNvPicPr>
            <a:picLocks noChangeAspect="1"/>
          </p:cNvPicPr>
          <p:nvPr/>
        </p:nvPicPr>
        <p:blipFill>
          <a:blip r:embed="rId2"/>
          <a:stretch>
            <a:fillRect/>
          </a:stretch>
        </p:blipFill>
        <p:spPr>
          <a:xfrm>
            <a:off x="4491857" y="774981"/>
            <a:ext cx="6508183" cy="4690782"/>
          </a:xfrm>
          <a:prstGeom prst="rect">
            <a:avLst/>
          </a:prstGeom>
        </p:spPr>
      </p:pic>
      <p:sp>
        <p:nvSpPr>
          <p:cNvPr id="6" name="Slide Number Placeholder 3">
            <a:extLst>
              <a:ext uri="{FF2B5EF4-FFF2-40B4-BE49-F238E27FC236}">
                <a16:creationId xmlns:a16="http://schemas.microsoft.com/office/drawing/2014/main" id="{87A4C952-D731-C163-CAC7-F478E1C6EE92}"/>
              </a:ext>
            </a:extLst>
          </p:cNvPr>
          <p:cNvSpPr>
            <a:spLocks noGrp="1"/>
          </p:cNvSpPr>
          <p:nvPr>
            <p:ph type="sldNum" sz="quarter" idx="4"/>
          </p:nvPr>
        </p:nvSpPr>
        <p:spPr>
          <a:xfrm>
            <a:off x="11363526" y="6315869"/>
            <a:ext cx="732367" cy="396875"/>
          </a:xfrm>
        </p:spPr>
        <p:txBody>
          <a:bodyPr/>
          <a:lstStyle/>
          <a:p>
            <a:pPr algn="ctr" eaLnBrk="1" hangingPunct="1"/>
            <a:fld id="{1D3E3211-9D3B-476D-82AC-30160351FB88}" type="slidenum">
              <a:rPr lang="en-CA" sz="1400" smtClean="0"/>
              <a:pPr algn="ctr" eaLnBrk="1" hangingPunct="1"/>
              <a:t>8</a:t>
            </a:fld>
            <a:endParaRPr lang="en-CA" sz="1400" dirty="0"/>
          </a:p>
        </p:txBody>
      </p:sp>
    </p:spTree>
    <p:extLst>
      <p:ext uri="{BB962C8B-B14F-4D97-AF65-F5344CB8AC3E}">
        <p14:creationId xmlns:p14="http://schemas.microsoft.com/office/powerpoint/2010/main" val="4032453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construction site with a crane&#10;&#10;Description automatically generated">
            <a:extLst>
              <a:ext uri="{FF2B5EF4-FFF2-40B4-BE49-F238E27FC236}">
                <a16:creationId xmlns:a16="http://schemas.microsoft.com/office/drawing/2014/main" id="{F1409F9B-5BFB-0221-561A-26E1DDAD782D}"/>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 y="1"/>
            <a:ext cx="11287125" cy="6858000"/>
          </a:xfrm>
        </p:spPr>
      </p:pic>
      <p:sp>
        <p:nvSpPr>
          <p:cNvPr id="3" name="Title 2">
            <a:extLst>
              <a:ext uri="{FF2B5EF4-FFF2-40B4-BE49-F238E27FC236}">
                <a16:creationId xmlns:a16="http://schemas.microsoft.com/office/drawing/2014/main" id="{FA113B21-659A-D852-BAAF-F84CC891AADB}"/>
              </a:ext>
            </a:extLst>
          </p:cNvPr>
          <p:cNvSpPr>
            <a:spLocks noGrp="1"/>
          </p:cNvSpPr>
          <p:nvPr>
            <p:ph type="title"/>
          </p:nvPr>
        </p:nvSpPr>
        <p:spPr/>
        <p:txBody>
          <a:bodyPr/>
          <a:lstStyle/>
          <a:p>
            <a:r>
              <a:rPr lang="en-CA" dirty="0"/>
              <a:t>May 2024</a:t>
            </a:r>
          </a:p>
        </p:txBody>
      </p:sp>
      <p:sp>
        <p:nvSpPr>
          <p:cNvPr id="4" name="Slide Number Placeholder 3">
            <a:extLst>
              <a:ext uri="{FF2B5EF4-FFF2-40B4-BE49-F238E27FC236}">
                <a16:creationId xmlns:a16="http://schemas.microsoft.com/office/drawing/2014/main" id="{10416A1E-75A8-360C-9E21-1D289F52DEA8}"/>
              </a:ext>
            </a:extLst>
          </p:cNvPr>
          <p:cNvSpPr>
            <a:spLocks noGrp="1"/>
          </p:cNvSpPr>
          <p:nvPr>
            <p:ph type="sldNum" sz="quarter" idx="4"/>
          </p:nvPr>
        </p:nvSpPr>
        <p:spPr/>
        <p:txBody>
          <a:bodyPr/>
          <a:lstStyle/>
          <a:p>
            <a:pPr algn="ctr" eaLnBrk="1" hangingPunct="1"/>
            <a:fld id="{1D3E3211-9D3B-476D-82AC-30160351FB88}" type="slidenum">
              <a:rPr lang="en-CA" sz="1400" smtClean="0"/>
              <a:pPr algn="ctr" eaLnBrk="1" hangingPunct="1"/>
              <a:t>9</a:t>
            </a:fld>
            <a:endParaRPr lang="en-CA" sz="1400" dirty="0"/>
          </a:p>
        </p:txBody>
      </p:sp>
    </p:spTree>
    <p:extLst>
      <p:ext uri="{BB962C8B-B14F-4D97-AF65-F5344CB8AC3E}">
        <p14:creationId xmlns:p14="http://schemas.microsoft.com/office/powerpoint/2010/main" val="17730021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Custom 18">
      <a:dk1>
        <a:srgbClr val="2F2B20"/>
      </a:dk1>
      <a:lt1>
        <a:srgbClr val="FFFFFF"/>
      </a:lt1>
      <a:dk2>
        <a:srgbClr val="800000"/>
      </a:dk2>
      <a:lt2>
        <a:srgbClr val="DFDCB7"/>
      </a:lt2>
      <a:accent1>
        <a:srgbClr val="7F7F7F"/>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BCIT Wood Design - 2023-02-24" id="{3F02D809-7828-4BBD-B78E-F4F414C4CAF8}" vid="{DA062A6D-D789-4DD8-BC2F-E2779CAC6F8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18">
    <a:dk1>
      <a:srgbClr val="2F2B20"/>
    </a:dk1>
    <a:lt1>
      <a:srgbClr val="FFFFFF"/>
    </a:lt1>
    <a:dk2>
      <a:srgbClr val="800000"/>
    </a:dk2>
    <a:lt2>
      <a:srgbClr val="DFDCB7"/>
    </a:lt2>
    <a:accent1>
      <a:srgbClr val="7F7F7F"/>
    </a:accent1>
    <a:accent2>
      <a:srgbClr val="9CBEBD"/>
    </a:accent2>
    <a:accent3>
      <a:srgbClr val="D2CB6C"/>
    </a:accent3>
    <a:accent4>
      <a:srgbClr val="95A39D"/>
    </a:accent4>
    <a:accent5>
      <a:srgbClr val="C89F5D"/>
    </a:accent5>
    <a:accent6>
      <a:srgbClr val="B1A089"/>
    </a:accent6>
    <a:hlink>
      <a:srgbClr val="D25814"/>
    </a:hlink>
    <a:folHlink>
      <a:srgbClr val="849A0A"/>
    </a:folHlink>
  </a:clrScheme>
</a:themeOverride>
</file>

<file path=docProps/app.xml><?xml version="1.0" encoding="utf-8"?>
<Properties xmlns="http://schemas.openxmlformats.org/officeDocument/2006/extended-properties" xmlns:vt="http://schemas.openxmlformats.org/officeDocument/2006/docPropsVTypes">
  <Template/>
  <TotalTime>1820</TotalTime>
  <Words>3201</Words>
  <Application>Microsoft Office PowerPoint</Application>
  <PresentationFormat>Widescreen</PresentationFormat>
  <Paragraphs>664</Paragraphs>
  <Slides>67</Slides>
  <Notes>44</Notes>
  <HiddenSlides>0</HiddenSlides>
  <MMClips>0</MMClips>
  <ScaleCrop>false</ScaleCrop>
  <HeadingPairs>
    <vt:vector size="8" baseType="variant">
      <vt:variant>
        <vt:lpstr>Fonts Used</vt:lpstr>
      </vt:variant>
      <vt:variant>
        <vt:i4>9</vt:i4>
      </vt:variant>
      <vt:variant>
        <vt:lpstr>Theme</vt:lpstr>
      </vt:variant>
      <vt:variant>
        <vt:i4>1</vt:i4>
      </vt:variant>
      <vt:variant>
        <vt:lpstr>Slide Titles</vt:lpstr>
      </vt:variant>
      <vt:variant>
        <vt:i4>67</vt:i4>
      </vt:variant>
      <vt:variant>
        <vt:lpstr>Custom Shows</vt:lpstr>
      </vt:variant>
      <vt:variant>
        <vt:i4>1</vt:i4>
      </vt:variant>
    </vt:vector>
  </HeadingPairs>
  <TitlesOfParts>
    <vt:vector size="78" baseType="lpstr">
      <vt:lpstr>aktiv-grotesk-std</vt:lpstr>
      <vt:lpstr>Aptos</vt:lpstr>
      <vt:lpstr>Aptos Narrow</vt:lpstr>
      <vt:lpstr>Arial</vt:lpstr>
      <vt:lpstr>Calibri</vt:lpstr>
      <vt:lpstr>Cambria Math</vt:lpstr>
      <vt:lpstr>Verdana</vt:lpstr>
      <vt:lpstr>Wingdings</vt:lpstr>
      <vt:lpstr>Wingdings 2</vt:lpstr>
      <vt:lpstr>Adjacency</vt:lpstr>
      <vt:lpstr>PowerPoint Presentation</vt:lpstr>
      <vt:lpstr>PowerPoint Presentation</vt:lpstr>
      <vt:lpstr>Construction Type - 1900</vt:lpstr>
      <vt:lpstr>WOOD – My Journey</vt:lpstr>
      <vt:lpstr>And then there was a fire</vt:lpstr>
      <vt:lpstr>PowerPoint Presentation</vt:lpstr>
      <vt:lpstr>Approved and Under Construction</vt:lpstr>
      <vt:lpstr>2150 Keith Drive</vt:lpstr>
      <vt:lpstr>May 2024</vt:lpstr>
      <vt:lpstr>The Landing - Gastown</vt:lpstr>
      <vt:lpstr>PowerPoint Presentation</vt:lpstr>
      <vt:lpstr>Why Discuss Codes / Fire</vt:lpstr>
      <vt:lpstr>Why Codes?</vt:lpstr>
      <vt:lpstr>Balance</vt:lpstr>
      <vt:lpstr>PowerPoint Presentation</vt:lpstr>
      <vt:lpstr>Brief History of Building Code</vt:lpstr>
      <vt:lpstr>1970’s and before</vt:lpstr>
      <vt:lpstr>Response Times - 1920</vt:lpstr>
      <vt:lpstr>Fire Safety Measures Added since 1980</vt:lpstr>
      <vt:lpstr>Perspective </vt:lpstr>
      <vt:lpstr>Where are the fire deaths?</vt:lpstr>
      <vt:lpstr>My Opinion</vt:lpstr>
      <vt:lpstr>PowerPoint Presentation</vt:lpstr>
      <vt:lpstr>Point Access Blocks</vt:lpstr>
      <vt:lpstr>PowerPoint Presentation</vt:lpstr>
      <vt:lpstr>PowerPoint Presentation</vt:lpstr>
      <vt:lpstr>GHL &amp; Fast+Epp Transferability Report 2021</vt:lpstr>
      <vt:lpstr>PowerPoint Presentation</vt:lpstr>
      <vt:lpstr>EMTC Proposed Change 01</vt:lpstr>
      <vt:lpstr>Change 2 – Encapsulation  Exposed Timber</vt:lpstr>
      <vt:lpstr>Based on NRC Fire Tests</vt:lpstr>
      <vt:lpstr>It must be buildable – Moisture Control Options to  ‘Encapsulate as you go</vt:lpstr>
      <vt:lpstr>Why 18 Storeys</vt:lpstr>
      <vt:lpstr>M5 Project Overview</vt:lpstr>
      <vt:lpstr>PowerPoint Presentation</vt:lpstr>
      <vt:lpstr>Smaller Buildings</vt:lpstr>
      <vt:lpstr>Strip Retail Developments</vt:lpstr>
      <vt:lpstr>CLT Firewall+ 7 Storey </vt:lpstr>
      <vt:lpstr>MT Floors  Safer Construction</vt:lpstr>
      <vt:lpstr>PowerPoint Presentation</vt:lpstr>
      <vt:lpstr>PowerPoint Presentation</vt:lpstr>
      <vt:lpstr>PowerPoint Presentation</vt:lpstr>
      <vt:lpstr>PowerPoint Presentation</vt:lpstr>
      <vt:lpstr>6 Storey Jewelry Manufacturing </vt:lpstr>
      <vt:lpstr>Bigger  – Typical High-School</vt:lpstr>
      <vt:lpstr>Opportunities for 1h Mass Timber Buildings CLT floors and Frame Walls</vt:lpstr>
      <vt:lpstr>PowerPoint Presentation</vt:lpstr>
      <vt:lpstr>Why is fire design 1h and 2h</vt:lpstr>
      <vt:lpstr>Construction Requirements</vt:lpstr>
      <vt:lpstr>PowerPoint Presentation</vt:lpstr>
      <vt:lpstr>Project Description</vt:lpstr>
      <vt:lpstr>High Building Measures (For Discussion)</vt:lpstr>
      <vt:lpstr>Material Cost Comparison</vt:lpstr>
      <vt:lpstr>Cost Comparison</vt:lpstr>
      <vt:lpstr>Comparison: Project vs Wood Frame</vt:lpstr>
      <vt:lpstr>PowerPoint Presentation</vt:lpstr>
      <vt:lpstr>PowerPoint Presentation</vt:lpstr>
      <vt:lpstr>PowerPoint Presentation</vt:lpstr>
      <vt:lpstr>PowerPoint Presentation</vt:lpstr>
      <vt:lpstr>Education</vt:lpstr>
      <vt:lpstr>Research Needs</vt:lpstr>
      <vt:lpstr>Cost and Scale</vt:lpstr>
      <vt:lpstr>Predictions</vt:lpstr>
      <vt:lpstr>Speed of Construction</vt:lpstr>
      <vt:lpstr>Cost Curves</vt:lpstr>
      <vt:lpstr>Questions and Comments?</vt:lpstr>
      <vt:lpstr>PowerPoint Presentation</vt:lpstr>
      <vt:lpstr>Custom Show 1</vt:lpstr>
    </vt:vector>
  </TitlesOfParts>
  <Company>GHL Consultants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Harmsworth</dc:creator>
  <cp:lastModifiedBy>Desiree Hodacsek</cp:lastModifiedBy>
  <cp:revision>48</cp:revision>
  <cp:lastPrinted>2017-01-27T20:29:43Z</cp:lastPrinted>
  <dcterms:created xsi:type="dcterms:W3CDTF">2012-09-03T18:35:04Z</dcterms:created>
  <dcterms:modified xsi:type="dcterms:W3CDTF">2024-05-15T20:55:12Z</dcterms:modified>
</cp:coreProperties>
</file>