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61" r:id="rId5"/>
    <p:sldId id="296" r:id="rId6"/>
    <p:sldId id="285" r:id="rId7"/>
    <p:sldId id="281" r:id="rId8"/>
    <p:sldId id="286" r:id="rId9"/>
    <p:sldId id="282" r:id="rId10"/>
    <p:sldId id="293" r:id="rId11"/>
    <p:sldId id="279" r:id="rId12"/>
    <p:sldId id="297" r:id="rId13"/>
    <p:sldId id="287" r:id="rId14"/>
    <p:sldId id="269" r:id="rId15"/>
    <p:sldId id="274" r:id="rId16"/>
    <p:sldId id="275" r:id="rId17"/>
    <p:sldId id="284" r:id="rId18"/>
    <p:sldId id="263" r:id="rId19"/>
    <p:sldId id="283" r:id="rId20"/>
    <p:sldId id="292" r:id="rId21"/>
    <p:sldId id="294" r:id="rId22"/>
    <p:sldId id="273" r:id="rId23"/>
    <p:sldId id="290" r:id="rId24"/>
    <p:sldId id="291" r:id="rId25"/>
    <p:sldId id="295" r:id="rId26"/>
    <p:sldId id="289" r:id="rId27"/>
    <p:sldId id="268" r:id="rId28"/>
    <p:sldId id="277" r:id="rId29"/>
    <p:sldId id="288" r:id="rId30"/>
    <p:sldId id="29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74BA"/>
    <a:srgbClr val="88AB0D"/>
    <a:srgbClr val="A3794F"/>
    <a:srgbClr val="3C3CB8"/>
    <a:srgbClr val="A37950"/>
    <a:srgbClr val="FFFFFF"/>
    <a:srgbClr val="073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0" autoAdjust="0"/>
    <p:restoredTop sz="81987" autoAdjust="0"/>
  </p:normalViewPr>
  <p:slideViewPr>
    <p:cSldViewPr snapToGrid="0">
      <p:cViewPr varScale="1">
        <p:scale>
          <a:sx n="81" d="100"/>
          <a:sy n="81" d="100"/>
        </p:scale>
        <p:origin x="5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FAE9E7-8547-4551-B5E6-E2858361BBFA}" type="datetimeFigureOut">
              <a:rPr lang="en-CA" smtClean="0"/>
              <a:t>2024-05-12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B1171-680D-42B1-9CCB-B9E7B37C0F5E}" type="slidenum">
              <a:rPr lang="en-CA" smtClean="0"/>
              <a:t>‹#›</a:t>
            </a:fld>
            <a:endParaRPr lang="en-CA"/>
          </a:p>
        </p:txBody>
      </p:sp>
    </p:spTree>
    <p:extLst>
      <p:ext uri="{BB962C8B-B14F-4D97-AF65-F5344CB8AC3E}">
        <p14:creationId xmlns:p14="http://schemas.microsoft.com/office/powerpoint/2010/main" val="123023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Interest in mass timber construction has been on the rise over the past few decades. Mass timber is now being considered as an alternative to traditional concrete and steel construction. </a:t>
            </a:r>
          </a:p>
          <a:p>
            <a:endParaRPr lang="en-CA" dirty="0"/>
          </a:p>
        </p:txBody>
      </p:sp>
      <p:sp>
        <p:nvSpPr>
          <p:cNvPr id="4" name="Slide Number Placeholder 3"/>
          <p:cNvSpPr>
            <a:spLocks noGrp="1"/>
          </p:cNvSpPr>
          <p:nvPr>
            <p:ph type="sldNum" sz="quarter" idx="5"/>
          </p:nvPr>
        </p:nvSpPr>
        <p:spPr/>
        <p:txBody>
          <a:bodyPr/>
          <a:lstStyle/>
          <a:p>
            <a:fld id="{A90B1171-680D-42B1-9CCB-B9E7B37C0F5E}" type="slidenum">
              <a:rPr lang="en-CA" smtClean="0"/>
              <a:t>3</a:t>
            </a:fld>
            <a:endParaRPr lang="en-CA"/>
          </a:p>
        </p:txBody>
      </p:sp>
    </p:spTree>
    <p:extLst>
      <p:ext uri="{BB962C8B-B14F-4D97-AF65-F5344CB8AC3E}">
        <p14:creationId xmlns:p14="http://schemas.microsoft.com/office/powerpoint/2010/main" val="225652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one is a field experiment conducted in </a:t>
            </a:r>
            <a:r>
              <a:rPr lang="en-CA" sz="1800" kern="0" dirty="0">
                <a:effectLst/>
                <a:latin typeface="Calibri" panose="020F0502020204030204" pitchFamily="34" charset="0"/>
                <a:ea typeface="Calibri" panose="020F0502020204030204" pitchFamily="34" charset="0"/>
              </a:rPr>
              <a:t>Oregon, USA. Around 19 moisture sensors installed and monitored during a six-month period. </a:t>
            </a:r>
          </a:p>
          <a:p>
            <a:r>
              <a:rPr lang="en-CA" sz="1800" kern="0" dirty="0">
                <a:solidFill>
                  <a:srgbClr val="000000"/>
                </a:solidFill>
                <a:effectLst/>
                <a:latin typeface="Calibri" panose="020F0502020204030204" pitchFamily="34" charset="0"/>
                <a:ea typeface="Calibri" panose="020F0502020204030204" pitchFamily="34" charset="0"/>
              </a:rPr>
              <a:t>Findings: </a:t>
            </a:r>
            <a:r>
              <a:rPr lang="en-US" sz="1800" dirty="0">
                <a:solidFill>
                  <a:srgbClr val="000000"/>
                </a:solidFill>
                <a:effectLst/>
                <a:latin typeface="Calibri" panose="020F0502020204030204" pitchFamily="34" charset="0"/>
                <a:ea typeface="Calibri" panose="020F0502020204030204" pitchFamily="34" charset="0"/>
              </a:rPr>
              <a:t>Areas lacking coating and shaded spots exhibited high moisture levels.</a:t>
            </a:r>
          </a:p>
          <a:p>
            <a:endParaRPr lang="en-US" sz="1800" dirty="0">
              <a:solidFill>
                <a:srgbClr val="000000"/>
              </a:solidFill>
              <a:effectLst/>
              <a:latin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rPr>
              <a:t>Olsson underscored the importance of weather protection in CLT construction. </a:t>
            </a:r>
            <a:endParaRPr lang="en-CA" dirty="0"/>
          </a:p>
        </p:txBody>
      </p:sp>
      <p:sp>
        <p:nvSpPr>
          <p:cNvPr id="4" name="Slide Number Placeholder 3"/>
          <p:cNvSpPr>
            <a:spLocks noGrp="1"/>
          </p:cNvSpPr>
          <p:nvPr>
            <p:ph type="sldNum" sz="quarter" idx="5"/>
          </p:nvPr>
        </p:nvSpPr>
        <p:spPr/>
        <p:txBody>
          <a:bodyPr/>
          <a:lstStyle/>
          <a:p>
            <a:fld id="{A90B1171-680D-42B1-9CCB-B9E7B37C0F5E}" type="slidenum">
              <a:rPr lang="en-CA" smtClean="0"/>
              <a:t>4</a:t>
            </a:fld>
            <a:endParaRPr lang="en-CA"/>
          </a:p>
        </p:txBody>
      </p:sp>
    </p:spTree>
    <p:extLst>
      <p:ext uri="{BB962C8B-B14F-4D97-AF65-F5344CB8AC3E}">
        <p14:creationId xmlns:p14="http://schemas.microsoft.com/office/powerpoint/2010/main" val="6305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In 2018, FP Innovations has published research on wetting and drying performance related to on-site moisture protection of CLT following the construction of UBC tall wood house project. Lab experiment By exposing the CLT samples to the rainy wintertime weather in Vancouver for three months.</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Similar suggestions have been made in the research </a:t>
            </a:r>
            <a:r>
              <a:rPr lang="en-CA" sz="1800" kern="0" dirty="0">
                <a:effectLst/>
                <a:latin typeface="Calibri" panose="020F0502020204030204" pitchFamily="34" charset="0"/>
                <a:ea typeface="Calibri" panose="020F0502020204030204" pitchFamily="34" charset="0"/>
              </a:rPr>
              <a:t>conducted in the Swedish climate which incorporated field and laboratory experiment. They have tried to replicate the field observation in the lab</a:t>
            </a:r>
            <a:endParaRPr lang="en-US" sz="1800" dirty="0">
              <a:effectLst/>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A90B1171-680D-42B1-9CCB-B9E7B37C0F5E}" type="slidenum">
              <a:rPr lang="en-CA" smtClean="0"/>
              <a:t>5</a:t>
            </a:fld>
            <a:endParaRPr lang="en-CA"/>
          </a:p>
        </p:txBody>
      </p:sp>
    </p:spTree>
    <p:extLst>
      <p:ext uri="{BB962C8B-B14F-4D97-AF65-F5344CB8AC3E}">
        <p14:creationId xmlns:p14="http://schemas.microsoft.com/office/powerpoint/2010/main" val="266183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exposing to water pooling for 6 weeks, they have used bath fan and ambient drying.</a:t>
            </a:r>
          </a:p>
          <a:p>
            <a:endParaRPr lang="en-US" dirty="0"/>
          </a:p>
          <a:p>
            <a:r>
              <a:rPr lang="en-US" dirty="0"/>
              <a:t>They have soaked the CLT wall to floor connection for four weeks.</a:t>
            </a:r>
            <a:endParaRPr lang="en-CA" dirty="0"/>
          </a:p>
        </p:txBody>
      </p:sp>
      <p:sp>
        <p:nvSpPr>
          <p:cNvPr id="4" name="Slide Number Placeholder 3"/>
          <p:cNvSpPr>
            <a:spLocks noGrp="1"/>
          </p:cNvSpPr>
          <p:nvPr>
            <p:ph type="sldNum" sz="quarter" idx="5"/>
          </p:nvPr>
        </p:nvSpPr>
        <p:spPr/>
        <p:txBody>
          <a:bodyPr/>
          <a:lstStyle/>
          <a:p>
            <a:fld id="{A90B1171-680D-42B1-9CCB-B9E7B37C0F5E}" type="slidenum">
              <a:rPr lang="en-CA" smtClean="0"/>
              <a:t>6</a:t>
            </a:fld>
            <a:endParaRPr lang="en-CA"/>
          </a:p>
        </p:txBody>
      </p:sp>
    </p:spTree>
    <p:extLst>
      <p:ext uri="{BB962C8B-B14F-4D97-AF65-F5344CB8AC3E}">
        <p14:creationId xmlns:p14="http://schemas.microsoft.com/office/powerpoint/2010/main" val="305962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90B1171-680D-42B1-9CCB-B9E7B37C0F5E}" type="slidenum">
              <a:rPr lang="en-CA" smtClean="0"/>
              <a:t>25</a:t>
            </a:fld>
            <a:endParaRPr lang="en-CA"/>
          </a:p>
        </p:txBody>
      </p:sp>
    </p:spTree>
    <p:extLst>
      <p:ext uri="{BB962C8B-B14F-4D97-AF65-F5344CB8AC3E}">
        <p14:creationId xmlns:p14="http://schemas.microsoft.com/office/powerpoint/2010/main" val="4157084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504A-2500-47AE-98E2-9BE28E4DA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3EA5DC-7C7A-438F-95D3-800687211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419FD-AEBC-4C1F-8C92-E4DF70A755BF}"/>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5" name="Footer Placeholder 4">
            <a:extLst>
              <a:ext uri="{FF2B5EF4-FFF2-40B4-BE49-F238E27FC236}">
                <a16:creationId xmlns:a16="http://schemas.microsoft.com/office/drawing/2014/main" id="{10A60B99-20CD-4A92-AE0F-4A29104B69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6E57C-A5EB-4554-AE90-9D15115661D7}"/>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2976181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59BB-D856-4541-97FC-E7824AFAB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7F88F0-C244-43D3-B280-27A2A4C651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B640B-1345-4AC9-8282-D179AAA38F40}"/>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5" name="Footer Placeholder 4">
            <a:extLst>
              <a:ext uri="{FF2B5EF4-FFF2-40B4-BE49-F238E27FC236}">
                <a16:creationId xmlns:a16="http://schemas.microsoft.com/office/drawing/2014/main" id="{A8484D76-563C-4D55-921E-F4F871358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49D98-B020-4E29-811A-EBFB65C37B54}"/>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382415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0D002-CEDC-430E-B55A-E913FBC47A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066E39-F46F-4FA4-BD91-D2D7CA0FA0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544C4-9035-4F77-BB47-ECE0EA093A50}"/>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5" name="Footer Placeholder 4">
            <a:extLst>
              <a:ext uri="{FF2B5EF4-FFF2-40B4-BE49-F238E27FC236}">
                <a16:creationId xmlns:a16="http://schemas.microsoft.com/office/drawing/2014/main" id="{D68C549F-1C0A-45B7-A096-7D51BBCB7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12AB8-9E88-48DA-8F92-B77A9C4A8DCB}"/>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116439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43EE-F454-445D-94A1-B964B3BA0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9C2FC9-8BEB-4E27-8023-FE440AF80F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38A2C-F1DC-4D7B-A7D7-2EA49C0CA746}"/>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5" name="Footer Placeholder 4">
            <a:extLst>
              <a:ext uri="{FF2B5EF4-FFF2-40B4-BE49-F238E27FC236}">
                <a16:creationId xmlns:a16="http://schemas.microsoft.com/office/drawing/2014/main" id="{84960774-DD30-497E-BFF1-8CA64A6D5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767EC-54B7-42A0-95FA-EFA0853F5A2B}"/>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395275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73BF4-AFA7-4960-B46D-DFAA8A5E9D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052A60-A91D-464E-8DA5-C4C347E2F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3109A-025D-4BC4-9554-4DD3EA7D587D}"/>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5" name="Footer Placeholder 4">
            <a:extLst>
              <a:ext uri="{FF2B5EF4-FFF2-40B4-BE49-F238E27FC236}">
                <a16:creationId xmlns:a16="http://schemas.microsoft.com/office/drawing/2014/main" id="{12192718-53E9-4350-8A43-050AB43A2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69C1B-814A-4F26-AE04-D27A4E3A5883}"/>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300042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D9D9-122F-4090-BAA6-B3506EEFBC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83C2F3-C5BA-4C5C-AA64-2400AE2A2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9AA265-005D-4235-9311-EC1F30483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81CCF3-44AB-4A72-9115-2AEEE28F153C}"/>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6" name="Footer Placeholder 5">
            <a:extLst>
              <a:ext uri="{FF2B5EF4-FFF2-40B4-BE49-F238E27FC236}">
                <a16:creationId xmlns:a16="http://schemas.microsoft.com/office/drawing/2014/main" id="{176A4635-FDA4-4695-91A7-2FE76D8F53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E524B5-8AEB-49A9-96BF-997586B58201}"/>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314522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340F3-235F-416C-8E9C-B5FDDD3416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782B4C-A274-4778-90A9-C584C893D4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93185-7EA6-4CB4-A683-422D7455E0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78BD97-7B91-483F-8F8F-17F24DD02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83E5D-B981-4D11-AC39-E93F554E01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0C8446-2B80-40D7-8DD4-9A986730929F}"/>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8" name="Footer Placeholder 7">
            <a:extLst>
              <a:ext uri="{FF2B5EF4-FFF2-40B4-BE49-F238E27FC236}">
                <a16:creationId xmlns:a16="http://schemas.microsoft.com/office/drawing/2014/main" id="{DC7F72A3-D50A-468E-B931-85E335F09F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A093E3-2765-40F7-B6CD-B31B40F06385}"/>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1224493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F4BC-A7C4-4345-8DAD-F64317665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B87F90-4B70-4E1A-AF38-323B64537978}"/>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4" name="Footer Placeholder 3">
            <a:extLst>
              <a:ext uri="{FF2B5EF4-FFF2-40B4-BE49-F238E27FC236}">
                <a16:creationId xmlns:a16="http://schemas.microsoft.com/office/drawing/2014/main" id="{5ABD717F-DFFE-4E2A-A5B1-A260DE8CD6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6297B8-631B-466A-9ACF-4D0A0FBE0569}"/>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269455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4CB929-3344-4F79-9415-6300EB752036}"/>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3" name="Footer Placeholder 2">
            <a:extLst>
              <a:ext uri="{FF2B5EF4-FFF2-40B4-BE49-F238E27FC236}">
                <a16:creationId xmlns:a16="http://schemas.microsoft.com/office/drawing/2014/main" id="{31F0A0B2-1B18-4CFD-96EE-D8CAFE6749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8819CE-1768-487E-9711-D787A5DDEFA0}"/>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126096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CB90-B02F-4B26-B924-4E77D2149F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377335-931F-40A6-BBBC-6AEF4C19B7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B0108B-8366-4E9F-8316-6A6D64616A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C4A0B9-F79B-4D42-8339-8B459510DA9F}"/>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6" name="Footer Placeholder 5">
            <a:extLst>
              <a:ext uri="{FF2B5EF4-FFF2-40B4-BE49-F238E27FC236}">
                <a16:creationId xmlns:a16="http://schemas.microsoft.com/office/drawing/2014/main" id="{1B87CD2D-F1FA-487C-8265-5B916E300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358680-79DA-4DEA-A031-0C252F4BDB03}"/>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14474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748D-6595-4376-9661-A2DC949DA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17750B-AB31-457C-A1F6-C313ECD00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7C39FB9-4C22-4219-9D87-7E96D4E45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CDA37-18CA-489A-B761-038C95518AD4}"/>
              </a:ext>
            </a:extLst>
          </p:cNvPr>
          <p:cNvSpPr>
            <a:spLocks noGrp="1"/>
          </p:cNvSpPr>
          <p:nvPr>
            <p:ph type="dt" sz="half" idx="10"/>
          </p:nvPr>
        </p:nvSpPr>
        <p:spPr/>
        <p:txBody>
          <a:bodyPr/>
          <a:lstStyle/>
          <a:p>
            <a:fld id="{FB5BE20E-AB2A-462C-AEE1-C8292D0B1256}" type="datetimeFigureOut">
              <a:rPr lang="en-US" smtClean="0"/>
              <a:t>5/12/2024</a:t>
            </a:fld>
            <a:endParaRPr lang="en-US"/>
          </a:p>
        </p:txBody>
      </p:sp>
      <p:sp>
        <p:nvSpPr>
          <p:cNvPr id="6" name="Footer Placeholder 5">
            <a:extLst>
              <a:ext uri="{FF2B5EF4-FFF2-40B4-BE49-F238E27FC236}">
                <a16:creationId xmlns:a16="http://schemas.microsoft.com/office/drawing/2014/main" id="{2A7282F9-5106-4175-A78B-ACC8B5200A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64B4AF-F856-46E6-B6B1-A643EE632653}"/>
              </a:ext>
            </a:extLst>
          </p:cNvPr>
          <p:cNvSpPr>
            <a:spLocks noGrp="1"/>
          </p:cNvSpPr>
          <p:nvPr>
            <p:ph type="sldNum" sz="quarter" idx="12"/>
          </p:nvPr>
        </p:nvSpPr>
        <p:spPr/>
        <p:txBody>
          <a:bodyPr/>
          <a:lstStyle/>
          <a:p>
            <a:fld id="{754A728C-EB2F-42B5-896F-9159DBF0595E}" type="slidenum">
              <a:rPr lang="en-US" smtClean="0"/>
              <a:t>‹#›</a:t>
            </a:fld>
            <a:endParaRPr lang="en-US"/>
          </a:p>
        </p:txBody>
      </p:sp>
    </p:spTree>
    <p:extLst>
      <p:ext uri="{BB962C8B-B14F-4D97-AF65-F5344CB8AC3E}">
        <p14:creationId xmlns:p14="http://schemas.microsoft.com/office/powerpoint/2010/main" val="397324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07BC-C974-4657-A886-4557F8DD6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FC9DAD-5F6F-46FF-AC3F-211513F569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25C7A-CB0B-432F-9E81-73049794B3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BE20E-AB2A-462C-AEE1-C8292D0B1256}" type="datetimeFigureOut">
              <a:rPr lang="en-US" smtClean="0"/>
              <a:t>5/12/2024</a:t>
            </a:fld>
            <a:endParaRPr lang="en-US"/>
          </a:p>
        </p:txBody>
      </p:sp>
      <p:sp>
        <p:nvSpPr>
          <p:cNvPr id="5" name="Footer Placeholder 4">
            <a:extLst>
              <a:ext uri="{FF2B5EF4-FFF2-40B4-BE49-F238E27FC236}">
                <a16:creationId xmlns:a16="http://schemas.microsoft.com/office/drawing/2014/main" id="{A087366E-8CE4-4EDA-B5F7-D02526AB2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1D792E-C03E-4CDC-B5EB-FB19F2765F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4A728C-EB2F-42B5-896F-9159DBF0595E}" type="slidenum">
              <a:rPr lang="en-US" smtClean="0"/>
              <a:t>‹#›</a:t>
            </a:fld>
            <a:endParaRPr lang="en-US"/>
          </a:p>
        </p:txBody>
      </p:sp>
    </p:spTree>
    <p:extLst>
      <p:ext uri="{BB962C8B-B14F-4D97-AF65-F5344CB8AC3E}">
        <p14:creationId xmlns:p14="http://schemas.microsoft.com/office/powerpoint/2010/main" val="534085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mailto:bisrathmariam@uvic.c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7715819-6A5A-4E2A-BE4D-D248A06BF415}"/>
              </a:ext>
            </a:extLst>
          </p:cNvPr>
          <p:cNvGrpSpPr/>
          <p:nvPr/>
        </p:nvGrpSpPr>
        <p:grpSpPr>
          <a:xfrm>
            <a:off x="0" y="5455357"/>
            <a:ext cx="12291461" cy="1690135"/>
            <a:chOff x="-19878" y="5482307"/>
            <a:chExt cx="12311517" cy="1690135"/>
          </a:xfrm>
        </p:grpSpPr>
        <p:sp>
          <p:nvSpPr>
            <p:cNvPr id="17" name="Rectangle 16">
              <a:extLst>
                <a:ext uri="{FF2B5EF4-FFF2-40B4-BE49-F238E27FC236}">
                  <a16:creationId xmlns:a16="http://schemas.microsoft.com/office/drawing/2014/main" id="{6786B6D0-E744-4F75-9257-94E381083A38}"/>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7E82DF7-9C6C-4550-AB9B-1B0129D30557}"/>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26F8F72-E2E5-4C18-A85E-75479D64BA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125" y="5482307"/>
              <a:ext cx="2253514" cy="1690135"/>
            </a:xfrm>
            <a:prstGeom prst="rect">
              <a:avLst/>
            </a:prstGeom>
          </p:spPr>
        </p:pic>
      </p:grpSp>
      <p:pic>
        <p:nvPicPr>
          <p:cNvPr id="3" name="Picture 2">
            <a:extLst>
              <a:ext uri="{FF2B5EF4-FFF2-40B4-BE49-F238E27FC236}">
                <a16:creationId xmlns:a16="http://schemas.microsoft.com/office/drawing/2014/main" id="{01C09534-5B75-4E28-A746-5D6DCD11E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486" y="-14567"/>
            <a:ext cx="5509493" cy="6887134"/>
          </a:xfrm>
          <a:prstGeom prst="rect">
            <a:avLst/>
          </a:prstGeom>
        </p:spPr>
      </p:pic>
      <p:pic>
        <p:nvPicPr>
          <p:cNvPr id="5" name="Picture 4">
            <a:extLst>
              <a:ext uri="{FF2B5EF4-FFF2-40B4-BE49-F238E27FC236}">
                <a16:creationId xmlns:a16="http://schemas.microsoft.com/office/drawing/2014/main" id="{1CDED44E-5E1A-4F55-9DAE-5B8EAE328F0F}"/>
              </a:ext>
            </a:extLst>
          </p:cNvPr>
          <p:cNvPicPr>
            <a:picLocks noChangeAspect="1"/>
          </p:cNvPicPr>
          <p:nvPr/>
        </p:nvPicPr>
        <p:blipFill rotWithShape="1">
          <a:blip r:embed="rId4">
            <a:extLst>
              <a:ext uri="{28A0092B-C50C-407E-A947-70E740481C1C}">
                <a14:useLocalDpi xmlns:a14="http://schemas.microsoft.com/office/drawing/2010/main" val="0"/>
              </a:ext>
            </a:extLst>
          </a:blip>
          <a:srcRect l="16061" t="15584" r="11972" b="18292"/>
          <a:stretch/>
        </p:blipFill>
        <p:spPr>
          <a:xfrm>
            <a:off x="3537934" y="594909"/>
            <a:ext cx="1974464" cy="1814141"/>
          </a:xfrm>
          <a:prstGeom prst="rect">
            <a:avLst/>
          </a:prstGeom>
        </p:spPr>
      </p:pic>
      <p:cxnSp>
        <p:nvCxnSpPr>
          <p:cNvPr id="12" name="Straight Connector 11">
            <a:extLst>
              <a:ext uri="{FF2B5EF4-FFF2-40B4-BE49-F238E27FC236}">
                <a16:creationId xmlns:a16="http://schemas.microsoft.com/office/drawing/2014/main" id="{69F5CAE1-AAB9-43A5-B3C7-CE188F48DC6D}"/>
              </a:ext>
            </a:extLst>
          </p:cNvPr>
          <p:cNvCxnSpPr>
            <a:cxnSpLocks/>
          </p:cNvCxnSpPr>
          <p:nvPr/>
        </p:nvCxnSpPr>
        <p:spPr>
          <a:xfrm>
            <a:off x="1242391" y="4343400"/>
            <a:ext cx="8299174" cy="0"/>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9DECC42-BFAB-44F0-8AB8-9A6243712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928" y="1913777"/>
            <a:ext cx="1888772" cy="1416579"/>
          </a:xfrm>
          <a:prstGeom prst="rect">
            <a:avLst/>
          </a:prstGeom>
        </p:spPr>
      </p:pic>
      <p:pic>
        <p:nvPicPr>
          <p:cNvPr id="13" name="Picture 12">
            <a:extLst>
              <a:ext uri="{FF2B5EF4-FFF2-40B4-BE49-F238E27FC236}">
                <a16:creationId xmlns:a16="http://schemas.microsoft.com/office/drawing/2014/main" id="{01EFFAD6-0E52-4DE1-BF1C-F8E0ECADC784}"/>
              </a:ext>
            </a:extLst>
          </p:cNvPr>
          <p:cNvPicPr>
            <a:picLocks noChangeAspect="1"/>
          </p:cNvPicPr>
          <p:nvPr/>
        </p:nvPicPr>
        <p:blipFill>
          <a:blip r:embed="rId5"/>
          <a:stretch>
            <a:fillRect/>
          </a:stretch>
        </p:blipFill>
        <p:spPr>
          <a:xfrm>
            <a:off x="90431" y="3008975"/>
            <a:ext cx="6933902" cy="1687924"/>
          </a:xfrm>
          <a:prstGeom prst="rect">
            <a:avLst/>
          </a:prstGeom>
        </p:spPr>
      </p:pic>
      <p:sp>
        <p:nvSpPr>
          <p:cNvPr id="19" name="Google Shape;107;p1">
            <a:extLst>
              <a:ext uri="{FF2B5EF4-FFF2-40B4-BE49-F238E27FC236}">
                <a16:creationId xmlns:a16="http://schemas.microsoft.com/office/drawing/2014/main" id="{3D9F7448-E733-4384-A466-9C54EB323241}"/>
              </a:ext>
            </a:extLst>
          </p:cNvPr>
          <p:cNvSpPr txBox="1">
            <a:spLocks/>
          </p:cNvSpPr>
          <p:nvPr/>
        </p:nvSpPr>
        <p:spPr>
          <a:xfrm>
            <a:off x="320858" y="4097976"/>
            <a:ext cx="3311669" cy="454566"/>
          </a:xfrm>
          <a:prstGeom prst="rect">
            <a:avLst/>
          </a:prstGeom>
          <a:noFill/>
          <a:ln>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SzPts val="2400"/>
            </a:pPr>
            <a:r>
              <a:rPr lang="en-US" b="1" dirty="0">
                <a:solidFill>
                  <a:srgbClr val="88AB0D"/>
                </a:solidFill>
                <a:latin typeface="Calibri"/>
                <a:ea typeface="Calibri"/>
                <a:cs typeface="Calibri"/>
                <a:sym typeface="Calibri"/>
              </a:rPr>
              <a:t>A CWCRN Initiative</a:t>
            </a:r>
            <a:endParaRPr lang="en-US" dirty="0"/>
          </a:p>
        </p:txBody>
      </p:sp>
      <p:sp>
        <p:nvSpPr>
          <p:cNvPr id="20" name="Google Shape;106;p1">
            <a:extLst>
              <a:ext uri="{FF2B5EF4-FFF2-40B4-BE49-F238E27FC236}">
                <a16:creationId xmlns:a16="http://schemas.microsoft.com/office/drawing/2014/main" id="{FEBE127F-E3AC-496C-ADC0-8B6E28137318}"/>
              </a:ext>
            </a:extLst>
          </p:cNvPr>
          <p:cNvSpPr txBox="1">
            <a:spLocks/>
          </p:cNvSpPr>
          <p:nvPr/>
        </p:nvSpPr>
        <p:spPr>
          <a:xfrm>
            <a:off x="183123" y="2765477"/>
            <a:ext cx="9322903" cy="1391413"/>
          </a:xfrm>
          <a:prstGeom prst="rect">
            <a:avLst/>
          </a:prstGeom>
          <a:noFill/>
          <a:ln>
            <a:noFill/>
          </a:ln>
        </p:spPr>
        <p:txBody>
          <a:bodyPr spcFirstLastPara="1" vert="horz" wrap="square" lIns="91425" tIns="45700" rIns="91425" bIns="457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5000"/>
              </a:lnSpc>
              <a:spcBef>
                <a:spcPts val="0"/>
              </a:spcBef>
              <a:buClr>
                <a:schemeClr val="lt1"/>
              </a:buClr>
              <a:buSzPts val="3600"/>
              <a:buFont typeface="Calibri"/>
              <a:buNone/>
            </a:pPr>
            <a:r>
              <a:rPr lang="en-US" sz="2800" b="1" dirty="0">
                <a:solidFill>
                  <a:schemeClr val="lt1"/>
                </a:solidFill>
                <a:latin typeface="Calibri"/>
                <a:ea typeface="Calibri"/>
                <a:cs typeface="Calibri"/>
                <a:sym typeface="Calibri"/>
              </a:rPr>
              <a:t>NSERC Alliance Grant Project</a:t>
            </a:r>
            <a:br>
              <a:rPr lang="en-US" sz="2800" b="1" dirty="0">
                <a:solidFill>
                  <a:schemeClr val="lt1"/>
                </a:solidFill>
                <a:latin typeface="Calibri"/>
                <a:ea typeface="Calibri"/>
                <a:cs typeface="Calibri"/>
                <a:sym typeface="Calibri"/>
              </a:rPr>
            </a:br>
            <a:r>
              <a:rPr lang="en-US" sz="2800" b="1" dirty="0">
                <a:solidFill>
                  <a:schemeClr val="lt1"/>
                </a:solidFill>
                <a:latin typeface="Calibri"/>
                <a:ea typeface="Calibri"/>
                <a:cs typeface="Calibri"/>
                <a:sym typeface="Calibri"/>
              </a:rPr>
              <a:t>‘NEXT-GENERATION WOOD CONSTRUCTION’</a:t>
            </a:r>
          </a:p>
        </p:txBody>
      </p:sp>
      <p:sp>
        <p:nvSpPr>
          <p:cNvPr id="14" name="Rectangle 13">
            <a:extLst>
              <a:ext uri="{FF2B5EF4-FFF2-40B4-BE49-F238E27FC236}">
                <a16:creationId xmlns:a16="http://schemas.microsoft.com/office/drawing/2014/main" id="{27086D13-E14F-413D-9B77-72D70B8D3106}"/>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3FB19F-D8C9-4B79-B7B2-245BF5E2E92F}"/>
              </a:ext>
            </a:extLst>
          </p:cNvPr>
          <p:cNvSpPr txBox="1"/>
          <p:nvPr/>
        </p:nvSpPr>
        <p:spPr>
          <a:xfrm>
            <a:off x="8230866" y="5992296"/>
            <a:ext cx="3980965" cy="369332"/>
          </a:xfrm>
          <a:prstGeom prst="rect">
            <a:avLst/>
          </a:prstGeom>
          <a:noFill/>
        </p:spPr>
        <p:txBody>
          <a:bodyPr wrap="square" rtlCol="0">
            <a:spAutoFit/>
          </a:bodyPr>
          <a:lstStyle/>
          <a:p>
            <a:r>
              <a:rPr lang="en-US" i="1" dirty="0">
                <a:effectLst>
                  <a:outerShdw blurRad="38100" dist="38100" dir="2700000" algn="tl">
                    <a:srgbClr val="000000">
                      <a:alpha val="43137"/>
                    </a:srgbClr>
                  </a:outerShdw>
                </a:effectLst>
              </a:rPr>
              <a:t>Picture Credit: </a:t>
            </a:r>
            <a:r>
              <a:rPr lang="en-US" i="1">
                <a:effectLst>
                  <a:outerShdw blurRad="38100" dist="38100" dir="2700000" algn="tl">
                    <a:srgbClr val="000000">
                      <a:alpha val="43137"/>
                    </a:srgbClr>
                  </a:outerShdw>
                </a:effectLst>
              </a:rPr>
              <a:t>Alberta WoodWORKS</a:t>
            </a:r>
            <a:endParaRPr lang="en-US" i="1" dirty="0">
              <a:effectLst>
                <a:outerShdw blurRad="38100" dist="38100" dir="2700000" algn="tl">
                  <a:srgbClr val="000000">
                    <a:alpha val="43137"/>
                  </a:srgbClr>
                </a:outerShdw>
              </a:effectLst>
            </a:endParaRPr>
          </a:p>
        </p:txBody>
      </p:sp>
      <p:pic>
        <p:nvPicPr>
          <p:cNvPr id="7" name="Picture 6" descr="A logo of a university&#10;&#10;Description automatically generated">
            <a:extLst>
              <a:ext uri="{FF2B5EF4-FFF2-40B4-BE49-F238E27FC236}">
                <a16:creationId xmlns:a16="http://schemas.microsoft.com/office/drawing/2014/main" id="{6870EC4E-4349-448F-8E22-E56D04BD3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30" y="81572"/>
            <a:ext cx="2277415" cy="1708062"/>
          </a:xfrm>
          <a:prstGeom prst="rect">
            <a:avLst/>
          </a:prstGeom>
        </p:spPr>
      </p:pic>
      <p:sp>
        <p:nvSpPr>
          <p:cNvPr id="10" name="TextBox 9">
            <a:extLst>
              <a:ext uri="{FF2B5EF4-FFF2-40B4-BE49-F238E27FC236}">
                <a16:creationId xmlns:a16="http://schemas.microsoft.com/office/drawing/2014/main" id="{A81D1684-72F8-2A16-4E38-BFEA883F8E9C}"/>
              </a:ext>
            </a:extLst>
          </p:cNvPr>
          <p:cNvSpPr txBox="1"/>
          <p:nvPr/>
        </p:nvSpPr>
        <p:spPr>
          <a:xfrm>
            <a:off x="181749" y="5542294"/>
            <a:ext cx="6116594" cy="748923"/>
          </a:xfrm>
          <a:prstGeom prst="rect">
            <a:avLst/>
          </a:prstGeom>
          <a:noFill/>
        </p:spPr>
        <p:txBody>
          <a:bodyPr wrap="square">
            <a:spAutoFit/>
          </a:bodyPr>
          <a:lstStyle/>
          <a:p>
            <a:pPr algn="just"/>
            <a:r>
              <a:rPr lang="en-US" sz="1200" u="none" strike="noStrike" kern="100" dirty="0">
                <a:solidFill>
                  <a:srgbClr val="000000"/>
                </a:solidFill>
                <a:effectLst/>
                <a:ea typeface="Calibri" panose="020F0502020204030204" pitchFamily="34" charset="0"/>
              </a:rPr>
              <a:t>Bisrat H. Tariku </a:t>
            </a:r>
            <a:r>
              <a:rPr lang="en-US" sz="1200" u="none" strike="noStrike" kern="100" baseline="30000" dirty="0">
                <a:solidFill>
                  <a:srgbClr val="000000"/>
                </a:solidFill>
                <a:effectLst/>
                <a:ea typeface="Calibri" panose="020F0502020204030204" pitchFamily="34" charset="0"/>
              </a:rPr>
              <a:t>1, 2</a:t>
            </a:r>
            <a:r>
              <a:rPr lang="en-US" sz="1200" u="none" strike="noStrike" kern="100" dirty="0">
                <a:solidFill>
                  <a:srgbClr val="000000"/>
                </a:solidFill>
                <a:effectLst/>
                <a:ea typeface="Calibri" panose="020F0502020204030204" pitchFamily="34" charset="0"/>
              </a:rPr>
              <a:t>, Phalguni Mukhopadhyaya</a:t>
            </a:r>
            <a:r>
              <a:rPr lang="en-US" sz="1200" u="none" strike="noStrike" kern="100" baseline="30000" dirty="0">
                <a:solidFill>
                  <a:srgbClr val="000000"/>
                </a:solidFill>
                <a:effectLst/>
                <a:ea typeface="Calibri" panose="020F0502020204030204" pitchFamily="34" charset="0"/>
              </a:rPr>
              <a:t>1</a:t>
            </a:r>
            <a:endParaRPr lang="en-CA" sz="1200" u="sng" kern="100" dirty="0">
              <a:solidFill>
                <a:srgbClr val="000000"/>
              </a:solidFill>
              <a:effectLst/>
              <a:ea typeface="Calibri" panose="020F0502020204030204" pitchFamily="34" charset="0"/>
            </a:endParaRPr>
          </a:p>
          <a:p>
            <a:pPr algn="just">
              <a:spcAft>
                <a:spcPts val="800"/>
              </a:spcAft>
            </a:pPr>
            <a:r>
              <a:rPr lang="en-US" sz="1200" kern="100" baseline="30000" dirty="0">
                <a:effectLst/>
                <a:ea typeface="Calibri" panose="020F0502020204030204" pitchFamily="34" charset="0"/>
                <a:cs typeface="Arial" panose="020B0604020202020204" pitchFamily="34" charset="0"/>
              </a:rPr>
              <a:t>1</a:t>
            </a:r>
            <a:r>
              <a:rPr lang="en-US" sz="1200" kern="100" dirty="0">
                <a:effectLst/>
                <a:ea typeface="Calibri" panose="020F0502020204030204" pitchFamily="34" charset="0"/>
                <a:cs typeface="Arial" panose="020B0604020202020204" pitchFamily="34" charset="0"/>
              </a:rPr>
              <a:t> Department of Civil Engineering, University of Victoria, Canada</a:t>
            </a:r>
            <a:endParaRPr lang="en-CA" sz="1200" kern="100" dirty="0">
              <a:effectLst/>
              <a:ea typeface="Calibri" panose="020F0502020204030204" pitchFamily="34" charset="0"/>
              <a:cs typeface="Times New Roman" panose="02020603050405020304" pitchFamily="18" charset="0"/>
            </a:endParaRPr>
          </a:p>
          <a:p>
            <a:r>
              <a:rPr lang="en-US" sz="1200" baseline="30000" dirty="0">
                <a:effectLst/>
                <a:ea typeface="Calibri" panose="020F0502020204030204" pitchFamily="34" charset="0"/>
              </a:rPr>
              <a:t>2 </a:t>
            </a:r>
            <a:r>
              <a:rPr lang="en-US" sz="1200" u="sng" dirty="0">
                <a:solidFill>
                  <a:srgbClr val="0563C1"/>
                </a:solidFill>
                <a:effectLst/>
                <a:ea typeface="Calibri" panose="020F0502020204030204" pitchFamily="34" charset="0"/>
                <a:cs typeface="Arial" panose="020B0604020202020204" pitchFamily="34" charset="0"/>
                <a:hlinkClick r:id="rId7"/>
              </a:rPr>
              <a:t>bisrathmariam@uvic.ca</a:t>
            </a:r>
            <a:endParaRPr lang="en-CA" sz="1200" dirty="0"/>
          </a:p>
        </p:txBody>
      </p:sp>
      <p:sp>
        <p:nvSpPr>
          <p:cNvPr id="22" name="TextBox 21">
            <a:extLst>
              <a:ext uri="{FF2B5EF4-FFF2-40B4-BE49-F238E27FC236}">
                <a16:creationId xmlns:a16="http://schemas.microsoft.com/office/drawing/2014/main" id="{E563F012-2ADC-821D-101C-D7FD30CDA185}"/>
              </a:ext>
            </a:extLst>
          </p:cNvPr>
          <p:cNvSpPr txBox="1"/>
          <p:nvPr/>
        </p:nvSpPr>
        <p:spPr>
          <a:xfrm>
            <a:off x="198874" y="4869403"/>
            <a:ext cx="6314122" cy="523220"/>
          </a:xfrm>
          <a:prstGeom prst="rect">
            <a:avLst/>
          </a:prstGeom>
          <a:noFill/>
        </p:spPr>
        <p:txBody>
          <a:bodyPr wrap="square">
            <a:spAutoFit/>
          </a:bodyPr>
          <a:lstStyle/>
          <a:p>
            <a:r>
              <a:rPr lang="en-US" sz="1400" b="1" u="none" strike="noStrike" kern="100" dirty="0">
                <a:solidFill>
                  <a:srgbClr val="88AB0D"/>
                </a:solidFill>
                <a:effectLst/>
                <a:ea typeface="Calibri" panose="020F0502020204030204" pitchFamily="34" charset="0"/>
              </a:rPr>
              <a:t>PROJECT NUMBER</a:t>
            </a:r>
            <a:r>
              <a:rPr lang="en-US" sz="1400" u="none" strike="noStrike" kern="100" dirty="0">
                <a:solidFill>
                  <a:srgbClr val="88AB0D"/>
                </a:solidFill>
                <a:effectLst/>
                <a:ea typeface="Calibri" panose="020F0502020204030204" pitchFamily="34" charset="0"/>
              </a:rPr>
              <a:t> </a:t>
            </a:r>
            <a:r>
              <a:rPr lang="en-US" sz="1400" b="1" u="none" strike="noStrike" kern="100" dirty="0">
                <a:solidFill>
                  <a:srgbClr val="000000"/>
                </a:solidFill>
                <a:effectLst/>
                <a:ea typeface="Calibri" panose="020F0502020204030204" pitchFamily="34" charset="0"/>
              </a:rPr>
              <a:t>M5- T3: Improved Resiliency agains</a:t>
            </a:r>
            <a:r>
              <a:rPr lang="en-US" sz="1400" b="1" kern="100" dirty="0">
                <a:solidFill>
                  <a:srgbClr val="000000"/>
                </a:solidFill>
                <a:ea typeface="Calibri" panose="020F0502020204030204" pitchFamily="34" charset="0"/>
              </a:rPr>
              <a:t>t damage caused by indoor water leakage</a:t>
            </a:r>
            <a:endParaRPr lang="en-CA" sz="1400" b="1" dirty="0"/>
          </a:p>
        </p:txBody>
      </p:sp>
    </p:spTree>
    <p:extLst>
      <p:ext uri="{BB962C8B-B14F-4D97-AF65-F5344CB8AC3E}">
        <p14:creationId xmlns:p14="http://schemas.microsoft.com/office/powerpoint/2010/main" val="167480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6464726-8CE0-EF75-D0B2-34B6A79D95A2}"/>
              </a:ext>
            </a:extLst>
          </p:cNvPr>
          <p:cNvSpPr/>
          <p:nvPr/>
        </p:nvSpPr>
        <p:spPr>
          <a:xfrm>
            <a:off x="7103142" y="2115697"/>
            <a:ext cx="3896478" cy="3925069"/>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lin ang="8100000" scaled="1"/>
            <a:tileRect/>
          </a:gradFill>
          <a:ln>
            <a:noFill/>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21D855-C7A6-F287-5D1B-B7E708417BE4}"/>
              </a:ext>
            </a:extLst>
          </p:cNvPr>
          <p:cNvSpPr txBox="1"/>
          <p:nvPr/>
        </p:nvSpPr>
        <p:spPr>
          <a:xfrm>
            <a:off x="815379" y="908295"/>
            <a:ext cx="2612074" cy="400110"/>
          </a:xfrm>
          <a:prstGeom prst="rect">
            <a:avLst/>
          </a:prstGeom>
          <a:noFill/>
        </p:spPr>
        <p:txBody>
          <a:bodyPr wrap="square">
            <a:spAutoFit/>
          </a:bodyPr>
          <a:lstStyle/>
          <a:p>
            <a:pPr algn="ctr" defTabSz="841248">
              <a:spcAft>
                <a:spcPts val="600"/>
              </a:spcAft>
            </a:pPr>
            <a:r>
              <a:rPr lang="en-US" sz="2000" b="1" i="0" dirty="0">
                <a:solidFill>
                  <a:srgbClr val="A3794F"/>
                </a:solidFill>
                <a:effectLst/>
                <a:latin typeface="Arial" panose="020B0604020202020204" pitchFamily="34" charset="0"/>
              </a:rPr>
              <a:t>Sample Description</a:t>
            </a:r>
            <a:endParaRPr lang="en-US" sz="2000" b="1" i="0" dirty="0">
              <a:solidFill>
                <a:srgbClr val="A3794F"/>
              </a:solidFill>
              <a:effectLst/>
            </a:endParaRPr>
          </a:p>
        </p:txBody>
      </p:sp>
      <p:graphicFrame>
        <p:nvGraphicFramePr>
          <p:cNvPr id="3" name="Table 2">
            <a:extLst>
              <a:ext uri="{FF2B5EF4-FFF2-40B4-BE49-F238E27FC236}">
                <a16:creationId xmlns:a16="http://schemas.microsoft.com/office/drawing/2014/main" id="{5E4AAE69-B64B-472A-144A-94CC7B477C9F}"/>
              </a:ext>
            </a:extLst>
          </p:cNvPr>
          <p:cNvGraphicFramePr>
            <a:graphicFrameLocks noGrp="1"/>
          </p:cNvGraphicFramePr>
          <p:nvPr>
            <p:extLst>
              <p:ext uri="{D42A27DB-BD31-4B8C-83A1-F6EECF244321}">
                <p14:modId xmlns:p14="http://schemas.microsoft.com/office/powerpoint/2010/main" val="1324127112"/>
              </p:ext>
            </p:extLst>
          </p:nvPr>
        </p:nvGraphicFramePr>
        <p:xfrm>
          <a:off x="991168" y="1570427"/>
          <a:ext cx="4997640" cy="4496961"/>
        </p:xfrm>
        <a:graphic>
          <a:graphicData uri="http://schemas.openxmlformats.org/drawingml/2006/table">
            <a:tbl>
              <a:tblPr firstRow="1" bandRow="1">
                <a:tableStyleId>{5940675A-B579-460E-94D1-54222C63F5DA}</a:tableStyleId>
              </a:tblPr>
              <a:tblGrid>
                <a:gridCol w="4997640">
                  <a:extLst>
                    <a:ext uri="{9D8B030D-6E8A-4147-A177-3AD203B41FA5}">
                      <a16:colId xmlns:a16="http://schemas.microsoft.com/office/drawing/2014/main" val="3979276586"/>
                    </a:ext>
                  </a:extLst>
                </a:gridCol>
              </a:tblGrid>
              <a:tr h="642423">
                <a:tc>
                  <a:txBody>
                    <a:bodyPr/>
                    <a:lstStyle/>
                    <a:p>
                      <a:pPr algn="ctr"/>
                      <a:r>
                        <a:rPr lang="en-US" sz="1600" b="1" dirty="0">
                          <a:latin typeface="Arial" panose="020B0604020202020204" pitchFamily="34" charset="0"/>
                          <a:cs typeface="Arial" panose="020B0604020202020204" pitchFamily="34" charset="0"/>
                        </a:rPr>
                        <a:t>Test Specimens (5-Ply CLT)</a:t>
                      </a:r>
                      <a:endParaRPr lang="en-CA" sz="16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32458157"/>
                  </a:ext>
                </a:extLst>
              </a:tr>
              <a:tr h="642423">
                <a:tc>
                  <a:txBody>
                    <a:bodyPr/>
                    <a:lstStyle/>
                    <a:p>
                      <a:pPr algn="l" rtl="0" fontAlgn="t"/>
                      <a:r>
                        <a:rPr lang="en-US" sz="1400" b="1" dirty="0">
                          <a:effectLst/>
                          <a:latin typeface="Arial" panose="020B0604020202020204" pitchFamily="34" charset="0"/>
                          <a:cs typeface="Arial" panose="020B0604020202020204" pitchFamily="34" charset="0"/>
                        </a:rPr>
                        <a:t>Type 1</a:t>
                      </a:r>
                      <a:r>
                        <a:rPr lang="en-US" sz="1400" b="0" dirty="0">
                          <a:effectLst/>
                          <a:latin typeface="Arial" panose="020B0604020202020204" pitchFamily="34" charset="0"/>
                          <a:cs typeface="Arial" panose="020B0604020202020204" pitchFamily="34" charset="0"/>
                        </a:rPr>
                        <a:t>: Top surface exposed</a:t>
                      </a:r>
                    </a:p>
                  </a:txBody>
                  <a:tcPr marL="22860" marR="22860" marT="15240" marB="15240" anchor="ctr"/>
                </a:tc>
                <a:extLst>
                  <a:ext uri="{0D108BD9-81ED-4DB2-BD59-A6C34878D82A}">
                    <a16:rowId xmlns:a16="http://schemas.microsoft.com/office/drawing/2014/main" val="3016410262"/>
                  </a:ext>
                </a:extLst>
              </a:tr>
              <a:tr h="642423">
                <a:tc>
                  <a:txBody>
                    <a:bodyPr/>
                    <a:lstStyle/>
                    <a:p>
                      <a:pPr algn="l" rtl="0" fontAlgn="t"/>
                      <a:r>
                        <a:rPr lang="en-US" sz="1400" b="1" dirty="0">
                          <a:effectLst/>
                          <a:latin typeface="Arial" panose="020B0604020202020204" pitchFamily="34" charset="0"/>
                          <a:cs typeface="Arial" panose="020B0604020202020204" pitchFamily="34" charset="0"/>
                        </a:rPr>
                        <a:t>Type 2</a:t>
                      </a:r>
                      <a:r>
                        <a:rPr lang="en-US" sz="1400" b="0" dirty="0">
                          <a:effectLst/>
                          <a:latin typeface="Arial" panose="020B0604020202020204" pitchFamily="34" charset="0"/>
                          <a:cs typeface="Arial" panose="020B0604020202020204" pitchFamily="34" charset="0"/>
                        </a:rPr>
                        <a:t>: Top surface exposed with half-lap joint</a:t>
                      </a:r>
                    </a:p>
                  </a:txBody>
                  <a:tcPr marL="22860" marR="22860" marT="15240" marB="15240" anchor="ctr"/>
                </a:tc>
                <a:extLst>
                  <a:ext uri="{0D108BD9-81ED-4DB2-BD59-A6C34878D82A}">
                    <a16:rowId xmlns:a16="http://schemas.microsoft.com/office/drawing/2014/main" val="29699719"/>
                  </a:ext>
                </a:extLst>
              </a:tr>
              <a:tr h="642423">
                <a:tc>
                  <a:txBody>
                    <a:bodyPr/>
                    <a:lstStyle/>
                    <a:p>
                      <a:pPr algn="l" rtl="0" fontAlgn="t"/>
                      <a:r>
                        <a:rPr lang="en-US" sz="1400" b="1" dirty="0">
                          <a:effectLst/>
                          <a:latin typeface="Arial" panose="020B0604020202020204" pitchFamily="34" charset="0"/>
                          <a:cs typeface="Arial" panose="020B0604020202020204" pitchFamily="34" charset="0"/>
                        </a:rPr>
                        <a:t>Type 3</a:t>
                      </a:r>
                      <a:r>
                        <a:rPr lang="en-US" sz="1400" b="0" dirty="0">
                          <a:effectLst/>
                          <a:latin typeface="Arial" panose="020B0604020202020204" pitchFamily="34" charset="0"/>
                          <a:cs typeface="Arial" panose="020B0604020202020204" pitchFamily="34" charset="0"/>
                        </a:rPr>
                        <a:t>: One end grain surface exposed</a:t>
                      </a:r>
                    </a:p>
                  </a:txBody>
                  <a:tcPr marL="22860" marR="22860" marT="15240" marB="15240" anchor="ctr"/>
                </a:tc>
                <a:extLst>
                  <a:ext uri="{0D108BD9-81ED-4DB2-BD59-A6C34878D82A}">
                    <a16:rowId xmlns:a16="http://schemas.microsoft.com/office/drawing/2014/main" val="3037161056"/>
                  </a:ext>
                </a:extLst>
              </a:tr>
              <a:tr h="64242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dirty="0">
                          <a:effectLst/>
                          <a:latin typeface="Arial" panose="020B0604020202020204" pitchFamily="34" charset="0"/>
                          <a:cs typeface="Arial" panose="020B0604020202020204" pitchFamily="34" charset="0"/>
                        </a:rPr>
                        <a:t>Type 4</a:t>
                      </a:r>
                      <a:r>
                        <a:rPr lang="en-US" sz="1400" b="0" dirty="0">
                          <a:effectLst/>
                          <a:latin typeface="Arial" panose="020B0604020202020204" pitchFamily="34" charset="0"/>
                          <a:cs typeface="Arial" panose="020B0604020202020204" pitchFamily="34" charset="0"/>
                        </a:rPr>
                        <a:t>: Top surface exposed with checks and cracks</a:t>
                      </a:r>
                    </a:p>
                  </a:txBody>
                  <a:tcPr marL="22860" marR="22860" marT="15240" marB="15240" anchor="ctr"/>
                </a:tc>
                <a:extLst>
                  <a:ext uri="{0D108BD9-81ED-4DB2-BD59-A6C34878D82A}">
                    <a16:rowId xmlns:a16="http://schemas.microsoft.com/office/drawing/2014/main" val="4184134761"/>
                  </a:ext>
                </a:extLst>
              </a:tr>
              <a:tr h="642423">
                <a:tc>
                  <a:txBody>
                    <a:bodyPr/>
                    <a:lstStyle/>
                    <a:p>
                      <a:pPr algn="l" rtl="0" fontAlgn="t"/>
                      <a:r>
                        <a:rPr lang="en-US" sz="1400" b="1" dirty="0">
                          <a:effectLst/>
                          <a:latin typeface="Arial" panose="020B0604020202020204" pitchFamily="34" charset="0"/>
                          <a:cs typeface="Arial" panose="020B0604020202020204" pitchFamily="34" charset="0"/>
                        </a:rPr>
                        <a:t>Type 5</a:t>
                      </a:r>
                      <a:r>
                        <a:rPr lang="en-US" sz="1400" b="0" dirty="0">
                          <a:effectLst/>
                          <a:latin typeface="Arial" panose="020B0604020202020204" pitchFamily="34" charset="0"/>
                          <a:cs typeface="Arial" panose="020B0604020202020204" pitchFamily="34" charset="0"/>
                        </a:rPr>
                        <a:t>: With concrete topping with out membrane</a:t>
                      </a:r>
                    </a:p>
                  </a:txBody>
                  <a:tcPr marL="22860" marR="22860" marT="15240" marB="15240" anchor="ctr"/>
                </a:tc>
                <a:extLst>
                  <a:ext uri="{0D108BD9-81ED-4DB2-BD59-A6C34878D82A}">
                    <a16:rowId xmlns:a16="http://schemas.microsoft.com/office/drawing/2014/main" val="814258853"/>
                  </a:ext>
                </a:extLst>
              </a:tr>
              <a:tr h="642423">
                <a:tc>
                  <a:txBody>
                    <a:bodyPr/>
                    <a:lstStyle/>
                    <a:p>
                      <a:pPr algn="l"/>
                      <a:r>
                        <a:rPr lang="en-US" sz="1400" b="1" i="0" kern="1200" dirty="0">
                          <a:solidFill>
                            <a:schemeClr val="tx1"/>
                          </a:solidFill>
                          <a:effectLst/>
                          <a:latin typeface="Arial" panose="020B0604020202020204" pitchFamily="34" charset="0"/>
                          <a:ea typeface="+mn-ea"/>
                          <a:cs typeface="Arial" panose="020B0604020202020204" pitchFamily="34" charset="0"/>
                        </a:rPr>
                        <a:t>Type 6</a:t>
                      </a:r>
                      <a:r>
                        <a:rPr lang="en-US" sz="1400" b="0" i="0" kern="1200" dirty="0">
                          <a:solidFill>
                            <a:schemeClr val="tx1"/>
                          </a:solidFill>
                          <a:effectLst/>
                          <a:latin typeface="Arial" panose="020B0604020202020204" pitchFamily="34" charset="0"/>
                          <a:ea typeface="+mn-ea"/>
                          <a:cs typeface="Arial" panose="020B0604020202020204" pitchFamily="34" charset="0"/>
                        </a:rPr>
                        <a:t>: With concrete topping and water resistive membrane under slab</a:t>
                      </a:r>
                      <a:endParaRPr lang="en-CA"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61222880"/>
                  </a:ext>
                </a:extLst>
              </a:tr>
            </a:tbl>
          </a:graphicData>
        </a:graphic>
      </p:graphicFrame>
      <p:sp>
        <p:nvSpPr>
          <p:cNvPr id="11" name="TextBox 10">
            <a:extLst>
              <a:ext uri="{FF2B5EF4-FFF2-40B4-BE49-F238E27FC236}">
                <a16:creationId xmlns:a16="http://schemas.microsoft.com/office/drawing/2014/main" id="{A11686E4-7BC4-E53F-B3AF-6B78EE796FCC}"/>
              </a:ext>
            </a:extLst>
          </p:cNvPr>
          <p:cNvSpPr txBox="1"/>
          <p:nvPr/>
        </p:nvSpPr>
        <p:spPr>
          <a:xfrm>
            <a:off x="8147914" y="1553712"/>
            <a:ext cx="1806933"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srgbClr val="A37950"/>
                </a:solidFill>
                <a:latin typeface="Arial" panose="020B0604020202020204" pitchFamily="34" charset="0"/>
                <a:cs typeface="Arial" panose="020B0604020202020204" pitchFamily="34" charset="0"/>
              </a:rPr>
              <a:t>Description</a:t>
            </a:r>
            <a:endParaRPr lang="en-CA" sz="1800" b="1" dirty="0">
              <a:solidFill>
                <a:srgbClr val="A37950"/>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CA8ED75-623F-942C-FC7E-577D653837F0}"/>
              </a:ext>
            </a:extLst>
          </p:cNvPr>
          <p:cNvSpPr txBox="1"/>
          <p:nvPr/>
        </p:nvSpPr>
        <p:spPr>
          <a:xfrm>
            <a:off x="7103142" y="2199564"/>
            <a:ext cx="3896478" cy="254236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i="0" u="none" strike="noStrike" kern="1200" dirty="0">
                <a:solidFill>
                  <a:schemeClr val="tx1"/>
                </a:solidFill>
                <a:effectLst/>
                <a:latin typeface="+mn-lt"/>
                <a:ea typeface="+mn-ea"/>
                <a:cs typeface="+mn-cs"/>
              </a:rPr>
              <a:t>Size: 300 x 300 x 140mm </a:t>
            </a:r>
          </a:p>
          <a:p>
            <a:pPr marL="285750" indent="-285750">
              <a:lnSpc>
                <a:spcPct val="150000"/>
              </a:lnSpc>
              <a:buFont typeface="Arial" panose="020B0604020202020204" pitchFamily="34" charset="0"/>
              <a:buChar char="•"/>
            </a:pPr>
            <a:r>
              <a:rPr lang="en-US" i="0" u="none" strike="noStrike" kern="1200" dirty="0">
                <a:solidFill>
                  <a:schemeClr val="tx1"/>
                </a:solidFill>
                <a:effectLst/>
                <a:latin typeface="+mn-lt"/>
                <a:ea typeface="+mn-ea"/>
                <a:cs typeface="+mn-cs"/>
              </a:rPr>
              <a:t>Dry Weight: 6.3 kg </a:t>
            </a:r>
            <a:endParaRPr lang="en-US" dirty="0"/>
          </a:p>
          <a:p>
            <a:pPr marL="285750" indent="-285750">
              <a:lnSpc>
                <a:spcPct val="150000"/>
              </a:lnSpc>
              <a:buFont typeface="Arial" panose="020B0604020202020204" pitchFamily="34" charset="0"/>
              <a:buChar char="•"/>
            </a:pPr>
            <a:r>
              <a:rPr lang="en-US" i="0" u="none" strike="noStrike" kern="1200" dirty="0">
                <a:solidFill>
                  <a:schemeClr val="tx1"/>
                </a:solidFill>
                <a:effectLst/>
                <a:latin typeface="+mn-lt"/>
                <a:ea typeface="+mn-ea"/>
                <a:cs typeface="+mn-cs"/>
              </a:rPr>
              <a:t>Size (Concrete): 300 x 300 x 40mm </a:t>
            </a:r>
          </a:p>
          <a:p>
            <a:pPr marL="285750" indent="-285750">
              <a:lnSpc>
                <a:spcPct val="150000"/>
              </a:lnSpc>
              <a:buFont typeface="Arial" panose="020B0604020202020204" pitchFamily="34" charset="0"/>
              <a:buChar char="•"/>
            </a:pPr>
            <a:r>
              <a:rPr lang="en-US" i="0" u="none" strike="noStrike" kern="1200" dirty="0">
                <a:solidFill>
                  <a:schemeClr val="tx1"/>
                </a:solidFill>
                <a:effectLst/>
                <a:latin typeface="+mn-lt"/>
                <a:ea typeface="+mn-ea"/>
                <a:cs typeface="+mn-cs"/>
              </a:rPr>
              <a:t>Density of Concrete: 1920 kg/m3 </a:t>
            </a:r>
          </a:p>
          <a:p>
            <a:pPr marL="285750" indent="-285750">
              <a:lnSpc>
                <a:spcPct val="150000"/>
              </a:lnSpc>
              <a:buFont typeface="Arial" panose="020B0604020202020204" pitchFamily="34" charset="0"/>
              <a:buChar char="•"/>
            </a:pPr>
            <a:r>
              <a:rPr lang="en-US" i="0" u="none" strike="noStrike" kern="1200" dirty="0">
                <a:solidFill>
                  <a:schemeClr val="tx1"/>
                </a:solidFill>
                <a:effectLst/>
                <a:latin typeface="+mn-lt"/>
                <a:ea typeface="+mn-ea"/>
                <a:cs typeface="+mn-cs"/>
              </a:rPr>
              <a:t>Mass of concrete: 6.912 kg </a:t>
            </a:r>
          </a:p>
          <a:p>
            <a:pPr marL="285750" indent="-285750">
              <a:lnSpc>
                <a:spcPct val="150000"/>
              </a:lnSpc>
              <a:buFont typeface="Arial" panose="020B0604020202020204" pitchFamily="34" charset="0"/>
              <a:buChar char="•"/>
            </a:pPr>
            <a:r>
              <a:rPr lang="en-US" i="0" u="none" strike="noStrike" kern="1200" dirty="0">
                <a:solidFill>
                  <a:schemeClr val="tx1"/>
                </a:solidFill>
                <a:effectLst/>
                <a:latin typeface="+mn-lt"/>
                <a:ea typeface="+mn-ea"/>
                <a:cs typeface="+mn-cs"/>
              </a:rPr>
              <a:t>Total Mass (CLT + Concrete) : 13.2 kg</a:t>
            </a:r>
            <a:endParaRPr lang="en-CA" dirty="0"/>
          </a:p>
        </p:txBody>
      </p:sp>
      <p:sp>
        <p:nvSpPr>
          <p:cNvPr id="2" name="TextBox 1">
            <a:extLst>
              <a:ext uri="{FF2B5EF4-FFF2-40B4-BE49-F238E27FC236}">
                <a16:creationId xmlns:a16="http://schemas.microsoft.com/office/drawing/2014/main" id="{D5939CA9-80A9-F505-CE5D-D59981E5DB79}"/>
              </a:ext>
            </a:extLst>
          </p:cNvPr>
          <p:cNvSpPr txBox="1"/>
          <p:nvPr/>
        </p:nvSpPr>
        <p:spPr>
          <a:xfrm>
            <a:off x="809746" y="222722"/>
            <a:ext cx="3242820" cy="461665"/>
          </a:xfrm>
          <a:prstGeom prst="rect">
            <a:avLst/>
          </a:prstGeom>
          <a:noFill/>
        </p:spPr>
        <p:txBody>
          <a:bodyPr wrap="square">
            <a:spAutoFit/>
          </a:bodyPr>
          <a:lstStyle/>
          <a:p>
            <a:pPr algn="ctr" defTabSz="841248">
              <a:spcAft>
                <a:spcPts val="600"/>
              </a:spcAft>
            </a:pPr>
            <a:r>
              <a:rPr lang="en-US" sz="2400" b="1" i="0" dirty="0">
                <a:solidFill>
                  <a:srgbClr val="A3794F"/>
                </a:solidFill>
                <a:effectLst/>
                <a:latin typeface="Arial" panose="020B0604020202020204" pitchFamily="34" charset="0"/>
              </a:rPr>
              <a:t>Experimental Design</a:t>
            </a:r>
            <a:endParaRPr lang="en-US" sz="2400" b="1" i="0" dirty="0">
              <a:solidFill>
                <a:srgbClr val="A3794F"/>
              </a:solidFill>
              <a:effectLst/>
            </a:endParaRPr>
          </a:p>
        </p:txBody>
      </p:sp>
    </p:spTree>
    <p:extLst>
      <p:ext uri="{BB962C8B-B14F-4D97-AF65-F5344CB8AC3E}">
        <p14:creationId xmlns:p14="http://schemas.microsoft.com/office/powerpoint/2010/main" val="3498533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2587300-2DA5-BA52-138B-3C9D35A8FFD7}"/>
              </a:ext>
            </a:extLst>
          </p:cNvPr>
          <p:cNvSpPr txBox="1"/>
          <p:nvPr/>
        </p:nvSpPr>
        <p:spPr>
          <a:xfrm>
            <a:off x="570903" y="262271"/>
            <a:ext cx="1809832" cy="461665"/>
          </a:xfrm>
          <a:prstGeom prst="rect">
            <a:avLst/>
          </a:prstGeom>
          <a:noFill/>
        </p:spPr>
        <p:txBody>
          <a:bodyPr wrap="square">
            <a:spAutoFit/>
          </a:bodyPr>
          <a:lstStyle/>
          <a:p>
            <a:pPr defTabSz="841248">
              <a:spcAft>
                <a:spcPts val="600"/>
              </a:spcAft>
            </a:pPr>
            <a:r>
              <a:rPr lang="en-US" sz="2400" b="1" i="0" dirty="0">
                <a:solidFill>
                  <a:srgbClr val="A3794F"/>
                </a:solidFill>
                <a:effectLst/>
                <a:latin typeface="Arial" panose="020B0604020202020204" pitchFamily="34" charset="0"/>
              </a:rPr>
              <a:t>Apparatus</a:t>
            </a:r>
            <a:endParaRPr lang="en-US" sz="2800" b="1" i="0" dirty="0">
              <a:solidFill>
                <a:srgbClr val="A3794F"/>
              </a:solidFill>
              <a:effectLst/>
            </a:endParaRPr>
          </a:p>
        </p:txBody>
      </p:sp>
      <p:pic>
        <p:nvPicPr>
          <p:cNvPr id="16" name="Picture 15" descr="A green circuit board with a black wire&#10;&#10;Description automatically generated">
            <a:extLst>
              <a:ext uri="{FF2B5EF4-FFF2-40B4-BE49-F238E27FC236}">
                <a16:creationId xmlns:a16="http://schemas.microsoft.com/office/drawing/2014/main" id="{0A2F93E5-CE08-35CA-6FFE-40333F98C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4832" y="996849"/>
            <a:ext cx="2233622" cy="1483125"/>
          </a:xfrm>
          <a:prstGeom prst="rect">
            <a:avLst/>
          </a:prstGeom>
        </p:spPr>
      </p:pic>
      <p:pic>
        <p:nvPicPr>
          <p:cNvPr id="21" name="Picture 20" descr="A large white box with a glass door&#10;&#10;Description automatically generated">
            <a:extLst>
              <a:ext uri="{FF2B5EF4-FFF2-40B4-BE49-F238E27FC236}">
                <a16:creationId xmlns:a16="http://schemas.microsoft.com/office/drawing/2014/main" id="{C76EF93B-3C81-EC83-85FE-94F80384D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1225" y="3607455"/>
            <a:ext cx="2409250" cy="1541144"/>
          </a:xfrm>
          <a:prstGeom prst="rect">
            <a:avLst/>
          </a:prstGeom>
        </p:spPr>
      </p:pic>
      <p:pic>
        <p:nvPicPr>
          <p:cNvPr id="27" name="Picture 26" descr="A bowl of white granules&#10;&#10;Description automatically generated">
            <a:extLst>
              <a:ext uri="{FF2B5EF4-FFF2-40B4-BE49-F238E27FC236}">
                <a16:creationId xmlns:a16="http://schemas.microsoft.com/office/drawing/2014/main" id="{95366849-FB02-F79E-0015-20670AD0A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2480" y="1126257"/>
            <a:ext cx="2039814" cy="1734881"/>
          </a:xfrm>
          <a:prstGeom prst="rect">
            <a:avLst/>
          </a:prstGeom>
        </p:spPr>
      </p:pic>
      <p:pic>
        <p:nvPicPr>
          <p:cNvPr id="34" name="Picture 33">
            <a:extLst>
              <a:ext uri="{FF2B5EF4-FFF2-40B4-BE49-F238E27FC236}">
                <a16:creationId xmlns:a16="http://schemas.microsoft.com/office/drawing/2014/main" id="{6E7ED86D-8841-2239-7D3B-3C6DF66A5DE7}"/>
              </a:ext>
            </a:extLst>
          </p:cNvPr>
          <p:cNvPicPr>
            <a:picLocks noChangeAspect="1"/>
          </p:cNvPicPr>
          <p:nvPr/>
        </p:nvPicPr>
        <p:blipFill>
          <a:blip r:embed="rId6"/>
          <a:stretch>
            <a:fillRect/>
          </a:stretch>
        </p:blipFill>
        <p:spPr>
          <a:xfrm>
            <a:off x="2762480" y="3548806"/>
            <a:ext cx="2233622" cy="1835551"/>
          </a:xfrm>
          <a:prstGeom prst="rect">
            <a:avLst/>
          </a:prstGeom>
        </p:spPr>
      </p:pic>
      <p:sp>
        <p:nvSpPr>
          <p:cNvPr id="35" name="TextBox 34">
            <a:extLst>
              <a:ext uri="{FF2B5EF4-FFF2-40B4-BE49-F238E27FC236}">
                <a16:creationId xmlns:a16="http://schemas.microsoft.com/office/drawing/2014/main" id="{7152E2C7-2B0C-8CF6-57DF-D59580B40479}"/>
              </a:ext>
            </a:extLst>
          </p:cNvPr>
          <p:cNvSpPr txBox="1"/>
          <p:nvPr/>
        </p:nvSpPr>
        <p:spPr>
          <a:xfrm>
            <a:off x="688039" y="3672322"/>
            <a:ext cx="1977538" cy="1724511"/>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nSpc>
                <a:spcPct val="150000"/>
              </a:lnSpc>
            </a:pPr>
            <a:r>
              <a:rPr lang="en-US" sz="1200" b="1" i="0" u="sng" dirty="0">
                <a:solidFill>
                  <a:srgbClr val="000000"/>
                </a:solidFill>
                <a:effectLst/>
                <a:latin typeface="Arial" panose="020B0604020202020204" pitchFamily="34" charset="0"/>
              </a:rPr>
              <a:t>Weight Scale</a:t>
            </a:r>
            <a:endParaRPr lang="en-US" sz="1200" b="0" i="0" u="sng" dirty="0">
              <a:solidFill>
                <a:srgbClr val="000000"/>
              </a:solidFill>
              <a:effectLst/>
              <a:latin typeface="Arial" panose="020B0604020202020204" pitchFamily="34" charset="0"/>
            </a:endParaRPr>
          </a:p>
          <a:p>
            <a:pPr>
              <a:lnSpc>
                <a:spcPct val="150000"/>
              </a:lnSpc>
            </a:pPr>
            <a:r>
              <a:rPr lang="en-US" sz="1200" b="0" i="0" dirty="0">
                <a:solidFill>
                  <a:srgbClr val="000000"/>
                </a:solidFill>
                <a:effectLst/>
                <a:latin typeface="Arial" panose="020B0604020202020204" pitchFamily="34" charset="0"/>
              </a:rPr>
              <a:t>Model: </a:t>
            </a:r>
            <a:r>
              <a:rPr lang="en-US" sz="1200" b="1" i="0" u="sng" dirty="0">
                <a:solidFill>
                  <a:srgbClr val="000000"/>
                </a:solidFill>
                <a:effectLst/>
                <a:latin typeface="Arial" panose="020B0604020202020204" pitchFamily="34" charset="0"/>
              </a:rPr>
              <a:t>KERN</a:t>
            </a:r>
            <a:r>
              <a:rPr lang="en-US" sz="1200" b="0" i="0" u="sng" dirty="0">
                <a:solidFill>
                  <a:srgbClr val="000000"/>
                </a:solidFill>
                <a:effectLst/>
                <a:latin typeface="Arial" panose="020B0604020202020204" pitchFamily="34" charset="0"/>
              </a:rPr>
              <a:t> DS30K0.1L</a:t>
            </a:r>
            <a:endParaRPr lang="en-US" sz="1200" b="0" i="0" dirty="0">
              <a:solidFill>
                <a:srgbClr val="000000"/>
              </a:solidFill>
              <a:effectLst/>
              <a:latin typeface="Arial" panose="020B0604020202020204" pitchFamily="34" charset="0"/>
            </a:endParaRPr>
          </a:p>
          <a:p>
            <a:pPr>
              <a:lnSpc>
                <a:spcPct val="150000"/>
              </a:lnSpc>
            </a:pPr>
            <a:r>
              <a:rPr lang="en-US" sz="1200" b="0" i="0" dirty="0">
                <a:solidFill>
                  <a:srgbClr val="000000"/>
                </a:solidFill>
                <a:effectLst/>
                <a:latin typeface="Arial" panose="020B0604020202020204" pitchFamily="34" charset="0"/>
              </a:rPr>
              <a:t>Max weight: 30 kg </a:t>
            </a:r>
          </a:p>
          <a:p>
            <a:pPr>
              <a:lnSpc>
                <a:spcPct val="150000"/>
              </a:lnSpc>
            </a:pPr>
            <a:r>
              <a:rPr lang="en-US" sz="1200" b="0" i="0" dirty="0">
                <a:solidFill>
                  <a:srgbClr val="000000"/>
                </a:solidFill>
                <a:effectLst/>
                <a:latin typeface="Arial" panose="020B0604020202020204" pitchFamily="34" charset="0"/>
              </a:rPr>
              <a:t>Min weight: 0.5 kg </a:t>
            </a:r>
          </a:p>
          <a:p>
            <a:pPr>
              <a:lnSpc>
                <a:spcPct val="150000"/>
              </a:lnSpc>
            </a:pPr>
            <a:r>
              <a:rPr lang="en-US" sz="1200" b="0" i="0" dirty="0">
                <a:solidFill>
                  <a:srgbClr val="000000"/>
                </a:solidFill>
                <a:effectLst/>
                <a:latin typeface="Arial" panose="020B0604020202020204" pitchFamily="34" charset="0"/>
              </a:rPr>
              <a:t>Readability: 0.1 g </a:t>
            </a:r>
          </a:p>
          <a:p>
            <a:pPr>
              <a:lnSpc>
                <a:spcPct val="150000"/>
              </a:lnSpc>
            </a:pPr>
            <a:r>
              <a:rPr lang="en-US" sz="1200" dirty="0">
                <a:solidFill>
                  <a:srgbClr val="000000"/>
                </a:solidFill>
                <a:latin typeface="Arial" panose="020B0604020202020204" pitchFamily="34" charset="0"/>
              </a:rPr>
              <a:t>Repeatability</a:t>
            </a:r>
            <a:r>
              <a:rPr lang="en-US" sz="1200" b="0" i="0" dirty="0">
                <a:solidFill>
                  <a:srgbClr val="000000"/>
                </a:solidFill>
                <a:effectLst/>
                <a:latin typeface="Arial" panose="020B0604020202020204" pitchFamily="34" charset="0"/>
              </a:rPr>
              <a:t>: 0.2 g</a:t>
            </a:r>
            <a:endParaRPr lang="en-CA" sz="1200" dirty="0"/>
          </a:p>
        </p:txBody>
      </p:sp>
      <p:sp>
        <p:nvSpPr>
          <p:cNvPr id="36" name="TextBox 35">
            <a:extLst>
              <a:ext uri="{FF2B5EF4-FFF2-40B4-BE49-F238E27FC236}">
                <a16:creationId xmlns:a16="http://schemas.microsoft.com/office/drawing/2014/main" id="{84E3CF1E-1ED3-F345-07C5-5ABA40399B06}"/>
              </a:ext>
            </a:extLst>
          </p:cNvPr>
          <p:cNvSpPr txBox="1"/>
          <p:nvPr/>
        </p:nvSpPr>
        <p:spPr>
          <a:xfrm>
            <a:off x="688039" y="1048715"/>
            <a:ext cx="1977538" cy="1997150"/>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nSpc>
                <a:spcPct val="150000"/>
              </a:lnSpc>
            </a:pPr>
            <a:r>
              <a:rPr lang="en-US" sz="1200" b="1" i="0" u="sng" dirty="0">
                <a:solidFill>
                  <a:srgbClr val="000000"/>
                </a:solidFill>
                <a:effectLst/>
                <a:latin typeface="Arial" panose="020B0604020202020204" pitchFamily="34" charset="0"/>
              </a:rPr>
              <a:t>Drying Desiccant</a:t>
            </a:r>
            <a:endParaRPr lang="en-US" sz="1200" b="0" i="0" u="sng" dirty="0">
              <a:solidFill>
                <a:srgbClr val="000000"/>
              </a:solidFill>
              <a:effectLst/>
              <a:latin typeface="Arial" panose="020B0604020202020204" pitchFamily="34" charset="0"/>
            </a:endParaRPr>
          </a:p>
          <a:p>
            <a:pPr algn="l">
              <a:lnSpc>
                <a:spcPct val="150000"/>
              </a:lnSpc>
            </a:pPr>
            <a:r>
              <a:rPr lang="en-CA" sz="1200" b="0" i="0" dirty="0">
                <a:solidFill>
                  <a:srgbClr val="0D0D0D"/>
                </a:solidFill>
                <a:effectLst/>
                <a:latin typeface="Arial" panose="020B0604020202020204" pitchFamily="34" charset="0"/>
                <a:cs typeface="Arial" panose="020B0604020202020204" pitchFamily="34" charset="0"/>
              </a:rPr>
              <a:t>Type: Silica Gel</a:t>
            </a:r>
          </a:p>
          <a:p>
            <a:pPr algn="l">
              <a:lnSpc>
                <a:spcPct val="150000"/>
              </a:lnSpc>
            </a:pPr>
            <a:r>
              <a:rPr lang="en-CA" sz="1200" dirty="0">
                <a:solidFill>
                  <a:srgbClr val="0D0D0D"/>
                </a:solidFill>
                <a:latin typeface="Arial" panose="020B0604020202020204" pitchFamily="34" charset="0"/>
                <a:cs typeface="Arial" panose="020B0604020202020204" pitchFamily="34" charset="0"/>
              </a:rPr>
              <a:t>Model No: </a:t>
            </a:r>
            <a:r>
              <a:rPr lang="en-CA" sz="1200" b="0" i="0" dirty="0">
                <a:solidFill>
                  <a:srgbClr val="000000"/>
                </a:solidFill>
                <a:effectLst/>
                <a:latin typeface="AvantGardeGothic"/>
              </a:rPr>
              <a:t>S-3902</a:t>
            </a:r>
            <a:endParaRPr lang="en-CA" sz="1200" b="0" i="0" dirty="0">
              <a:solidFill>
                <a:srgbClr val="0D0D0D"/>
              </a:solidFill>
              <a:effectLst/>
              <a:latin typeface="Arial" panose="020B0604020202020204" pitchFamily="34" charset="0"/>
              <a:cs typeface="Arial" panose="020B0604020202020204" pitchFamily="34" charset="0"/>
            </a:endParaRPr>
          </a:p>
          <a:p>
            <a:pPr>
              <a:lnSpc>
                <a:spcPct val="150000"/>
              </a:lnSpc>
            </a:pPr>
            <a:r>
              <a:rPr lang="en-US" sz="1200" dirty="0">
                <a:solidFill>
                  <a:srgbClr val="000000"/>
                </a:solidFill>
                <a:latin typeface="Arial" panose="020B0604020202020204" pitchFamily="34" charset="0"/>
                <a:cs typeface="Arial" panose="020B0604020202020204" pitchFamily="34" charset="0"/>
              </a:rPr>
              <a:t>Gram size</a:t>
            </a:r>
            <a:r>
              <a:rPr lang="en-US" sz="1200" b="0" i="0" dirty="0">
                <a:solidFill>
                  <a:srgbClr val="000000"/>
                </a:solidFill>
                <a:effectLst/>
                <a:latin typeface="Arial" panose="020B0604020202020204" pitchFamily="34" charset="0"/>
                <a:cs typeface="Arial" panose="020B0604020202020204" pitchFamily="34" charset="0"/>
              </a:rPr>
              <a:t>: 1 g/bag </a:t>
            </a:r>
          </a:p>
          <a:p>
            <a:pPr>
              <a:lnSpc>
                <a:spcPct val="150000"/>
              </a:lnSpc>
            </a:pPr>
            <a:r>
              <a:rPr lang="en-US" sz="1200" b="0" i="0" dirty="0">
                <a:solidFill>
                  <a:srgbClr val="000000"/>
                </a:solidFill>
                <a:effectLst/>
                <a:latin typeface="Arial" panose="020B0604020202020204" pitchFamily="34" charset="0"/>
                <a:cs typeface="Arial" panose="020B0604020202020204" pitchFamily="34" charset="0"/>
              </a:rPr>
              <a:t>Container: 5000 bags</a:t>
            </a:r>
          </a:p>
          <a:p>
            <a:pPr>
              <a:lnSpc>
                <a:spcPct val="150000"/>
              </a:lnSpc>
            </a:pPr>
            <a:r>
              <a:rPr lang="en-US" sz="1200" dirty="0">
                <a:solidFill>
                  <a:srgbClr val="000000"/>
                </a:solidFill>
                <a:latin typeface="Arial" panose="020B0604020202020204" pitchFamily="34" charset="0"/>
                <a:cs typeface="Arial" panose="020B0604020202020204" pitchFamily="34" charset="0"/>
              </a:rPr>
              <a:t>Moisture absorption</a:t>
            </a:r>
            <a:r>
              <a:rPr lang="en-US" sz="1200" b="0" i="0" dirty="0">
                <a:solidFill>
                  <a:srgbClr val="000000"/>
                </a:solidFill>
                <a:effectLst/>
                <a:latin typeface="Arial" panose="020B0604020202020204" pitchFamily="34" charset="0"/>
                <a:cs typeface="Arial" panose="020B0604020202020204" pitchFamily="34" charset="0"/>
              </a:rPr>
              <a:t>: 15% of its weight</a:t>
            </a:r>
            <a:endParaRPr lang="en-CA" sz="12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CD890C2-8C24-C1E2-BBD6-72BBAE69544C}"/>
              </a:ext>
            </a:extLst>
          </p:cNvPr>
          <p:cNvSpPr txBox="1"/>
          <p:nvPr/>
        </p:nvSpPr>
        <p:spPr>
          <a:xfrm>
            <a:off x="5453968" y="1048715"/>
            <a:ext cx="2490824" cy="1443152"/>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nSpc>
                <a:spcPct val="150000"/>
              </a:lnSpc>
            </a:pPr>
            <a:r>
              <a:rPr lang="en-US" sz="1200" b="1" i="0" u="sng" dirty="0">
                <a:solidFill>
                  <a:srgbClr val="000000"/>
                </a:solidFill>
                <a:effectLst/>
                <a:latin typeface="Arial" panose="020B0604020202020204" pitchFamily="34" charset="0"/>
              </a:rPr>
              <a:t>Moisture Sensor</a:t>
            </a:r>
            <a:endParaRPr lang="en-US" sz="1200" b="0" i="0" u="sng" dirty="0">
              <a:solidFill>
                <a:srgbClr val="000000"/>
              </a:solidFill>
              <a:effectLst/>
              <a:latin typeface="Arial" panose="020B0604020202020204" pitchFamily="34" charset="0"/>
            </a:endParaRPr>
          </a:p>
          <a:p>
            <a:pPr algn="l">
              <a:lnSpc>
                <a:spcPct val="150000"/>
              </a:lnSpc>
            </a:pPr>
            <a:r>
              <a:rPr lang="en-CA" sz="1200" b="0" i="0" dirty="0">
                <a:solidFill>
                  <a:srgbClr val="0D0D0D"/>
                </a:solidFill>
                <a:effectLst/>
                <a:latin typeface="Arial" panose="020B0604020202020204" pitchFamily="34" charset="0"/>
                <a:cs typeface="Arial" panose="020B0604020202020204" pitchFamily="34" charset="0"/>
              </a:rPr>
              <a:t>Operating Voltage: 2V to 12VDC </a:t>
            </a:r>
          </a:p>
          <a:p>
            <a:pPr algn="l">
              <a:lnSpc>
                <a:spcPct val="150000"/>
              </a:lnSpc>
            </a:pPr>
            <a:r>
              <a:rPr lang="en-CA" sz="1200" b="0" i="0" dirty="0">
                <a:solidFill>
                  <a:srgbClr val="0D0D0D"/>
                </a:solidFill>
                <a:effectLst/>
                <a:latin typeface="Arial" panose="020B0604020202020204" pitchFamily="34" charset="0"/>
                <a:cs typeface="Arial" panose="020B0604020202020204" pitchFamily="34" charset="0"/>
              </a:rPr>
              <a:t>Model: SMT PMM-03</a:t>
            </a:r>
          </a:p>
          <a:p>
            <a:pPr algn="l">
              <a:lnSpc>
                <a:spcPct val="150000"/>
              </a:lnSpc>
            </a:pPr>
            <a:r>
              <a:rPr lang="en-CA" sz="1200" b="0" i="0" dirty="0">
                <a:solidFill>
                  <a:srgbClr val="0D0D0D"/>
                </a:solidFill>
                <a:effectLst/>
                <a:latin typeface="Arial" panose="020B0604020202020204" pitchFamily="34" charset="0"/>
                <a:cs typeface="Arial" panose="020B0604020202020204" pitchFamily="34" charset="0"/>
              </a:rPr>
              <a:t>Thermistor range: </a:t>
            </a:r>
            <a:r>
              <a:rPr lang="en-CA" sz="1200" dirty="0">
                <a:solidFill>
                  <a:srgbClr val="0D0D0D"/>
                </a:solidFill>
                <a:latin typeface="Arial" panose="020B0604020202020204" pitchFamily="34" charset="0"/>
                <a:cs typeface="Arial" panose="020B0604020202020204" pitchFamily="34" charset="0"/>
              </a:rPr>
              <a:t>-40°C to 125°C</a:t>
            </a:r>
            <a:endParaRPr lang="en-CA" sz="1200" b="0" i="0" dirty="0">
              <a:solidFill>
                <a:srgbClr val="0D0D0D"/>
              </a:solidFill>
              <a:effectLst/>
              <a:latin typeface="Arial" panose="020B0604020202020204" pitchFamily="34" charset="0"/>
              <a:cs typeface="Arial" panose="020B0604020202020204" pitchFamily="34" charset="0"/>
            </a:endParaRPr>
          </a:p>
          <a:p>
            <a:pPr>
              <a:lnSpc>
                <a:spcPct val="150000"/>
              </a:lnSpc>
            </a:pPr>
            <a:r>
              <a:rPr lang="en-US" sz="1200" dirty="0">
                <a:solidFill>
                  <a:srgbClr val="000000"/>
                </a:solidFill>
                <a:latin typeface="Arial" panose="020B0604020202020204" pitchFamily="34" charset="0"/>
                <a:cs typeface="Arial" panose="020B0604020202020204" pitchFamily="34" charset="0"/>
              </a:rPr>
              <a:t>Operating Temp: -40° to 50°C</a:t>
            </a:r>
            <a:endParaRPr lang="en-CA"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7439DA-3C9B-54DE-0794-64141C2B62B7}"/>
              </a:ext>
            </a:extLst>
          </p:cNvPr>
          <p:cNvSpPr txBox="1"/>
          <p:nvPr/>
        </p:nvSpPr>
        <p:spPr>
          <a:xfrm>
            <a:off x="5505897" y="3672819"/>
            <a:ext cx="2490824" cy="1166153"/>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nSpc>
                <a:spcPct val="150000"/>
              </a:lnSpc>
            </a:pPr>
            <a:r>
              <a:rPr lang="en-US" sz="1200" b="1" i="0" u="sng" dirty="0">
                <a:solidFill>
                  <a:srgbClr val="000000"/>
                </a:solidFill>
                <a:effectLst/>
                <a:latin typeface="Arial" panose="020B0604020202020204" pitchFamily="34" charset="0"/>
              </a:rPr>
              <a:t>Environmental chamber</a:t>
            </a:r>
            <a:endParaRPr lang="en-US" sz="1200" b="0" i="0" u="sng" dirty="0">
              <a:solidFill>
                <a:srgbClr val="000000"/>
              </a:solidFill>
              <a:effectLst/>
              <a:latin typeface="Arial" panose="020B0604020202020204" pitchFamily="34" charset="0"/>
            </a:endParaRPr>
          </a:p>
          <a:p>
            <a:pPr algn="l">
              <a:lnSpc>
                <a:spcPct val="150000"/>
              </a:lnSpc>
            </a:pPr>
            <a:r>
              <a:rPr lang="en-CA" sz="1200" b="0" i="0" dirty="0">
                <a:solidFill>
                  <a:srgbClr val="0D0D0D"/>
                </a:solidFill>
                <a:effectLst/>
                <a:latin typeface="Arial" panose="020B0604020202020204" pitchFamily="34" charset="0"/>
                <a:cs typeface="Arial" panose="020B0604020202020204" pitchFamily="34" charset="0"/>
              </a:rPr>
              <a:t>Area: 6 </a:t>
            </a:r>
            <a:r>
              <a:rPr lang="en-CA" sz="1200" b="0" i="0" dirty="0">
                <a:solidFill>
                  <a:srgbClr val="4D5156"/>
                </a:solidFill>
                <a:effectLst/>
                <a:latin typeface="Roboto" panose="02000000000000000000" pitchFamily="2" charset="0"/>
              </a:rPr>
              <a:t>m²</a:t>
            </a:r>
            <a:endParaRPr lang="en-CA" sz="1200" b="0" i="0" dirty="0">
              <a:solidFill>
                <a:srgbClr val="0D0D0D"/>
              </a:solidFill>
              <a:effectLst/>
              <a:latin typeface="Arial" panose="020B0604020202020204" pitchFamily="34" charset="0"/>
              <a:cs typeface="Arial" panose="020B0604020202020204" pitchFamily="34" charset="0"/>
            </a:endParaRPr>
          </a:p>
          <a:p>
            <a:pPr algn="l">
              <a:lnSpc>
                <a:spcPct val="150000"/>
              </a:lnSpc>
            </a:pPr>
            <a:r>
              <a:rPr lang="en-US" sz="1200" dirty="0">
                <a:solidFill>
                  <a:srgbClr val="000000"/>
                </a:solidFill>
                <a:latin typeface="Arial" panose="020B0604020202020204" pitchFamily="34" charset="0"/>
                <a:cs typeface="Arial" panose="020B0604020202020204" pitchFamily="34" charset="0"/>
              </a:rPr>
              <a:t>Operating RH </a:t>
            </a:r>
            <a:r>
              <a:rPr lang="en-CA" sz="1200" b="0" i="0" dirty="0">
                <a:solidFill>
                  <a:srgbClr val="0D0D0D"/>
                </a:solidFill>
                <a:effectLst/>
                <a:latin typeface="Arial" panose="020B0604020202020204" pitchFamily="34" charset="0"/>
                <a:cs typeface="Arial" panose="020B0604020202020204" pitchFamily="34" charset="0"/>
              </a:rPr>
              <a:t>: </a:t>
            </a:r>
            <a:r>
              <a:rPr lang="en-CA" sz="1200" dirty="0">
                <a:solidFill>
                  <a:srgbClr val="0D0D0D"/>
                </a:solidFill>
                <a:latin typeface="Arial" panose="020B0604020202020204" pitchFamily="34" charset="0"/>
                <a:cs typeface="Arial" panose="020B0604020202020204" pitchFamily="34" charset="0"/>
              </a:rPr>
              <a:t>40 to 60 %</a:t>
            </a:r>
            <a:endParaRPr lang="en-CA" sz="1200" b="0" i="0" dirty="0">
              <a:solidFill>
                <a:srgbClr val="0D0D0D"/>
              </a:solidFill>
              <a:effectLst/>
              <a:latin typeface="Arial" panose="020B0604020202020204" pitchFamily="34" charset="0"/>
              <a:cs typeface="Arial" panose="020B0604020202020204" pitchFamily="34" charset="0"/>
            </a:endParaRPr>
          </a:p>
          <a:p>
            <a:pPr>
              <a:lnSpc>
                <a:spcPct val="150000"/>
              </a:lnSpc>
            </a:pPr>
            <a:r>
              <a:rPr lang="en-US" sz="1200" dirty="0">
                <a:solidFill>
                  <a:srgbClr val="000000"/>
                </a:solidFill>
                <a:latin typeface="Arial" panose="020B0604020202020204" pitchFamily="34" charset="0"/>
                <a:cs typeface="Arial" panose="020B0604020202020204" pitchFamily="34" charset="0"/>
              </a:rPr>
              <a:t>Operating Temp: 21-25 °C</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625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7EF17F-1A91-B85B-53A7-DAFC4F4E034F}"/>
              </a:ext>
            </a:extLst>
          </p:cNvPr>
          <p:cNvSpPr txBox="1"/>
          <p:nvPr/>
        </p:nvSpPr>
        <p:spPr>
          <a:xfrm>
            <a:off x="564856" y="420493"/>
            <a:ext cx="3125562" cy="461665"/>
          </a:xfrm>
          <a:prstGeom prst="rect">
            <a:avLst/>
          </a:prstGeom>
          <a:noFill/>
        </p:spPr>
        <p:txBody>
          <a:bodyPr wrap="square">
            <a:spAutoFit/>
          </a:bodyPr>
          <a:lstStyle/>
          <a:p>
            <a:pPr algn="ctr" defTabSz="841248">
              <a:spcAft>
                <a:spcPts val="600"/>
              </a:spcAft>
            </a:pPr>
            <a:r>
              <a:rPr lang="en-US" sz="2400" b="1" dirty="0">
                <a:solidFill>
                  <a:srgbClr val="A3794F"/>
                </a:solidFill>
                <a:latin typeface="Arial" panose="020B0604020202020204" pitchFamily="34" charset="0"/>
              </a:rPr>
              <a:t>Sample Preparation</a:t>
            </a:r>
            <a:endParaRPr lang="en-US" sz="2400" b="1" i="0" dirty="0">
              <a:solidFill>
                <a:srgbClr val="A3794F"/>
              </a:solidFill>
              <a:effectLst/>
            </a:endParaRPr>
          </a:p>
        </p:txBody>
      </p:sp>
      <p:sp>
        <p:nvSpPr>
          <p:cNvPr id="11" name="TextBox 10">
            <a:extLst>
              <a:ext uri="{FF2B5EF4-FFF2-40B4-BE49-F238E27FC236}">
                <a16:creationId xmlns:a16="http://schemas.microsoft.com/office/drawing/2014/main" id="{DE6866DB-76AC-42B7-A06C-8338CCEEAF4B}"/>
              </a:ext>
            </a:extLst>
          </p:cNvPr>
          <p:cNvSpPr txBox="1"/>
          <p:nvPr/>
        </p:nvSpPr>
        <p:spPr>
          <a:xfrm>
            <a:off x="582954" y="4753717"/>
            <a:ext cx="7497104"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Keep all samples in indoor condition (RH: 40 – 60 %, Temp: 21-25 C) until 10 – 12 % MC is maintained for all the samples.</a:t>
            </a:r>
            <a:endParaRPr lang="en-CA" dirty="0"/>
          </a:p>
        </p:txBody>
      </p:sp>
      <p:sp>
        <p:nvSpPr>
          <p:cNvPr id="13" name="TextBox 12">
            <a:extLst>
              <a:ext uri="{FF2B5EF4-FFF2-40B4-BE49-F238E27FC236}">
                <a16:creationId xmlns:a16="http://schemas.microsoft.com/office/drawing/2014/main" id="{3CA1941E-451C-05DC-1D61-2F8C5FE59A2D}"/>
              </a:ext>
            </a:extLst>
          </p:cNvPr>
          <p:cNvSpPr txBox="1"/>
          <p:nvPr/>
        </p:nvSpPr>
        <p:spPr>
          <a:xfrm>
            <a:off x="564856" y="1119476"/>
            <a:ext cx="6910364"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Cutting and polishing CLT samples according to the dimensions mentioned above.</a:t>
            </a:r>
            <a:endParaRPr lang="en-CA" dirty="0"/>
          </a:p>
        </p:txBody>
      </p:sp>
      <p:grpSp>
        <p:nvGrpSpPr>
          <p:cNvPr id="68" name="Group 67">
            <a:extLst>
              <a:ext uri="{FF2B5EF4-FFF2-40B4-BE49-F238E27FC236}">
                <a16:creationId xmlns:a16="http://schemas.microsoft.com/office/drawing/2014/main" id="{794FEE32-28E5-AF72-7778-8AE9A0AC4AF4}"/>
              </a:ext>
            </a:extLst>
          </p:cNvPr>
          <p:cNvGrpSpPr/>
          <p:nvPr/>
        </p:nvGrpSpPr>
        <p:grpSpPr>
          <a:xfrm>
            <a:off x="1969114" y="1907328"/>
            <a:ext cx="3442608" cy="1716533"/>
            <a:chOff x="671533" y="1847196"/>
            <a:chExt cx="3022428" cy="1166614"/>
          </a:xfrm>
        </p:grpSpPr>
        <p:pic>
          <p:nvPicPr>
            <p:cNvPr id="54" name="Picture 53">
              <a:extLst>
                <a:ext uri="{FF2B5EF4-FFF2-40B4-BE49-F238E27FC236}">
                  <a16:creationId xmlns:a16="http://schemas.microsoft.com/office/drawing/2014/main" id="{51472453-BEFA-56AF-A291-82F411957D9E}"/>
                </a:ext>
              </a:extLst>
            </p:cNvPr>
            <p:cNvPicPr>
              <a:picLocks noChangeAspect="1"/>
            </p:cNvPicPr>
            <p:nvPr/>
          </p:nvPicPr>
          <p:blipFill>
            <a:blip r:embed="rId3"/>
            <a:stretch>
              <a:fillRect/>
            </a:stretch>
          </p:blipFill>
          <p:spPr>
            <a:xfrm>
              <a:off x="671533" y="1886951"/>
              <a:ext cx="2727102" cy="1126859"/>
            </a:xfrm>
            <a:prstGeom prst="rect">
              <a:avLst/>
            </a:prstGeom>
          </p:spPr>
        </p:pic>
        <p:sp>
          <p:nvSpPr>
            <p:cNvPr id="55" name="TextBox 54">
              <a:extLst>
                <a:ext uri="{FF2B5EF4-FFF2-40B4-BE49-F238E27FC236}">
                  <a16:creationId xmlns:a16="http://schemas.microsoft.com/office/drawing/2014/main" id="{3A97965A-5B77-42F0-6020-D5F67C921A1C}"/>
                </a:ext>
              </a:extLst>
            </p:cNvPr>
            <p:cNvSpPr txBox="1"/>
            <p:nvPr/>
          </p:nvSpPr>
          <p:spPr>
            <a:xfrm>
              <a:off x="1647475" y="1847196"/>
              <a:ext cx="590652" cy="215444"/>
            </a:xfrm>
            <a:prstGeom prst="rect">
              <a:avLst/>
            </a:prstGeom>
            <a:noFill/>
          </p:spPr>
          <p:txBody>
            <a:bodyPr wrap="square">
              <a:spAutoFit/>
            </a:bodyPr>
            <a:lstStyle/>
            <a:p>
              <a:pPr defTabSz="841248">
                <a:spcAft>
                  <a:spcPts val="600"/>
                </a:spcAft>
              </a:pPr>
              <a:r>
                <a:rPr lang="en-US" sz="800" dirty="0">
                  <a:solidFill>
                    <a:srgbClr val="2E2E2E"/>
                  </a:solidFill>
                  <a:latin typeface="Arial" panose="020B0604020202020204" pitchFamily="34" charset="0"/>
                </a:rPr>
                <a:t>300 mm </a:t>
              </a:r>
              <a:endParaRPr lang="en-US" sz="800" i="0" dirty="0">
                <a:solidFill>
                  <a:srgbClr val="374151"/>
                </a:solidFill>
                <a:effectLst/>
              </a:endParaRPr>
            </a:p>
          </p:txBody>
        </p:sp>
        <p:sp>
          <p:nvSpPr>
            <p:cNvPr id="56" name="TextBox 55">
              <a:extLst>
                <a:ext uri="{FF2B5EF4-FFF2-40B4-BE49-F238E27FC236}">
                  <a16:creationId xmlns:a16="http://schemas.microsoft.com/office/drawing/2014/main" id="{F1E94B75-359F-365F-A13E-271CA13ED8EA}"/>
                </a:ext>
              </a:extLst>
            </p:cNvPr>
            <p:cNvSpPr txBox="1"/>
            <p:nvPr/>
          </p:nvSpPr>
          <p:spPr>
            <a:xfrm>
              <a:off x="3103309" y="2414610"/>
              <a:ext cx="590652" cy="215444"/>
            </a:xfrm>
            <a:prstGeom prst="rect">
              <a:avLst/>
            </a:prstGeom>
            <a:noFill/>
          </p:spPr>
          <p:txBody>
            <a:bodyPr wrap="square">
              <a:spAutoFit/>
            </a:bodyPr>
            <a:lstStyle/>
            <a:p>
              <a:pPr defTabSz="841248">
                <a:spcAft>
                  <a:spcPts val="600"/>
                </a:spcAft>
              </a:pPr>
              <a:r>
                <a:rPr lang="en-US" sz="800" dirty="0">
                  <a:solidFill>
                    <a:srgbClr val="2E2E2E"/>
                  </a:solidFill>
                  <a:latin typeface="Arial" panose="020B0604020202020204" pitchFamily="34" charset="0"/>
                </a:rPr>
                <a:t>140 mm </a:t>
              </a:r>
              <a:endParaRPr lang="en-US" sz="800" i="0" dirty="0">
                <a:solidFill>
                  <a:srgbClr val="374151"/>
                </a:solidFill>
                <a:effectLst/>
              </a:endParaRPr>
            </a:p>
          </p:txBody>
        </p:sp>
      </p:grpSp>
      <p:sp>
        <p:nvSpPr>
          <p:cNvPr id="15" name="TextBox 14">
            <a:extLst>
              <a:ext uri="{FF2B5EF4-FFF2-40B4-BE49-F238E27FC236}">
                <a16:creationId xmlns:a16="http://schemas.microsoft.com/office/drawing/2014/main" id="{562FEE0F-8F4E-865D-8AC9-84352E466160}"/>
              </a:ext>
            </a:extLst>
          </p:cNvPr>
          <p:cNvSpPr txBox="1"/>
          <p:nvPr/>
        </p:nvSpPr>
        <p:spPr>
          <a:xfrm>
            <a:off x="582954" y="4076926"/>
            <a:ext cx="749710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Make 3 samples for each test type, making the total number of samples 18.</a:t>
            </a:r>
            <a:endParaRPr lang="en-CA" dirty="0"/>
          </a:p>
        </p:txBody>
      </p:sp>
      <p:sp>
        <p:nvSpPr>
          <p:cNvPr id="16" name="TextBox 15">
            <a:extLst>
              <a:ext uri="{FF2B5EF4-FFF2-40B4-BE49-F238E27FC236}">
                <a16:creationId xmlns:a16="http://schemas.microsoft.com/office/drawing/2014/main" id="{6D9DFDEC-E0A5-EA51-9D68-491D7AAF4CBC}"/>
              </a:ext>
            </a:extLst>
          </p:cNvPr>
          <p:cNvSpPr txBox="1"/>
          <p:nvPr/>
        </p:nvSpPr>
        <p:spPr>
          <a:xfrm>
            <a:off x="582954" y="5553858"/>
            <a:ext cx="749710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Moisture sensor installation.</a:t>
            </a:r>
            <a:endParaRPr lang="en-CA" dirty="0"/>
          </a:p>
        </p:txBody>
      </p:sp>
      <p:sp>
        <p:nvSpPr>
          <p:cNvPr id="2" name="TextBox 1">
            <a:extLst>
              <a:ext uri="{FF2B5EF4-FFF2-40B4-BE49-F238E27FC236}">
                <a16:creationId xmlns:a16="http://schemas.microsoft.com/office/drawing/2014/main" id="{4E35D351-219D-6093-B969-60645698F731}"/>
              </a:ext>
            </a:extLst>
          </p:cNvPr>
          <p:cNvSpPr txBox="1"/>
          <p:nvPr/>
        </p:nvSpPr>
        <p:spPr>
          <a:xfrm>
            <a:off x="3051474" y="3595472"/>
            <a:ext cx="702023" cy="276999"/>
          </a:xfrm>
          <a:prstGeom prst="rect">
            <a:avLst/>
          </a:prstGeom>
          <a:noFill/>
        </p:spPr>
        <p:txBody>
          <a:bodyPr wrap="square">
            <a:spAutoFit/>
          </a:bodyPr>
          <a:lstStyle/>
          <a:p>
            <a:pPr algn="ctr"/>
            <a:r>
              <a:rPr lang="en-CA" sz="1200" b="0" i="0" u="none" strike="noStrike" baseline="0" dirty="0">
                <a:latin typeface="AdvPTimesB"/>
              </a:rPr>
              <a:t>Type 2</a:t>
            </a:r>
            <a:endParaRPr lang="en-CA" sz="1200" dirty="0"/>
          </a:p>
        </p:txBody>
      </p:sp>
    </p:spTree>
    <p:extLst>
      <p:ext uri="{BB962C8B-B14F-4D97-AF65-F5344CB8AC3E}">
        <p14:creationId xmlns:p14="http://schemas.microsoft.com/office/powerpoint/2010/main" val="394857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9179" y="-175347"/>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915FBB7-4420-606F-62B3-7F656DBCEB24}"/>
              </a:ext>
            </a:extLst>
          </p:cNvPr>
          <p:cNvSpPr txBox="1"/>
          <p:nvPr/>
        </p:nvSpPr>
        <p:spPr>
          <a:xfrm>
            <a:off x="397422" y="117173"/>
            <a:ext cx="4320259" cy="400110"/>
          </a:xfrm>
          <a:prstGeom prst="rect">
            <a:avLst/>
          </a:prstGeom>
          <a:noFill/>
        </p:spPr>
        <p:txBody>
          <a:bodyPr wrap="square">
            <a:spAutoFit/>
          </a:bodyPr>
          <a:lstStyle/>
          <a:p>
            <a:pPr defTabSz="841248">
              <a:spcAft>
                <a:spcPts val="600"/>
              </a:spcAft>
            </a:pPr>
            <a:r>
              <a:rPr lang="en-US" sz="2000" b="1" dirty="0">
                <a:solidFill>
                  <a:srgbClr val="A3794F"/>
                </a:solidFill>
                <a:latin typeface="Arial" panose="020B0604020202020204" pitchFamily="34" charset="0"/>
              </a:rPr>
              <a:t>Point Moisture Sensor Installation</a:t>
            </a:r>
            <a:endParaRPr lang="en-US" sz="2000" b="1" i="0" dirty="0">
              <a:solidFill>
                <a:srgbClr val="A3794F"/>
              </a:solidFill>
              <a:effectLst/>
            </a:endParaRPr>
          </a:p>
        </p:txBody>
      </p:sp>
      <p:sp>
        <p:nvSpPr>
          <p:cNvPr id="13" name="TextBox 12">
            <a:extLst>
              <a:ext uri="{FF2B5EF4-FFF2-40B4-BE49-F238E27FC236}">
                <a16:creationId xmlns:a16="http://schemas.microsoft.com/office/drawing/2014/main" id="{BD024A43-F796-A453-E250-2AD3C95DC021}"/>
              </a:ext>
            </a:extLst>
          </p:cNvPr>
          <p:cNvSpPr txBox="1"/>
          <p:nvPr/>
        </p:nvSpPr>
        <p:spPr>
          <a:xfrm>
            <a:off x="397423" y="860099"/>
            <a:ext cx="6154615" cy="646331"/>
          </a:xfrm>
          <a:prstGeom prst="rect">
            <a:avLst/>
          </a:prstGeom>
          <a:noFill/>
        </p:spPr>
        <p:txBody>
          <a:bodyPr wrap="square">
            <a:spAutoFit/>
          </a:bodyPr>
          <a:lstStyle/>
          <a:p>
            <a:pPr marL="285750" indent="-285750">
              <a:buFont typeface="Arial" panose="020B0604020202020204" pitchFamily="34" charset="0"/>
              <a:buChar char="•"/>
            </a:pPr>
            <a:r>
              <a:rPr lang="en-US" b="0" i="0" u="none" strike="noStrike" dirty="0">
                <a:solidFill>
                  <a:srgbClr val="0D0D0D"/>
                </a:solidFill>
                <a:effectLst/>
                <a:latin typeface="docs-Calibri"/>
              </a:rPr>
              <a:t>Point sensors will be installed positioning the tip of the sensors at the top, mid, and bottom layers.</a:t>
            </a:r>
            <a:endParaRPr lang="en-CA" dirty="0"/>
          </a:p>
        </p:txBody>
      </p:sp>
      <p:sp>
        <p:nvSpPr>
          <p:cNvPr id="14" name="TextBox 13">
            <a:extLst>
              <a:ext uri="{FF2B5EF4-FFF2-40B4-BE49-F238E27FC236}">
                <a16:creationId xmlns:a16="http://schemas.microsoft.com/office/drawing/2014/main" id="{EA9775A5-321C-C4EE-A1D1-B466777EF52E}"/>
              </a:ext>
            </a:extLst>
          </p:cNvPr>
          <p:cNvSpPr txBox="1"/>
          <p:nvPr/>
        </p:nvSpPr>
        <p:spPr>
          <a:xfrm>
            <a:off x="397422" y="1590313"/>
            <a:ext cx="6154615"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S</a:t>
            </a:r>
            <a:r>
              <a:rPr lang="en-US" b="0" i="0" u="none" strike="noStrike" dirty="0">
                <a:solidFill>
                  <a:srgbClr val="0D0D0D"/>
                </a:solidFill>
                <a:effectLst/>
                <a:latin typeface="docs-Calibri"/>
              </a:rPr>
              <a:t>ensors will be oriented 90 degree from top surface.</a:t>
            </a:r>
            <a:endParaRPr lang="en-CA" dirty="0"/>
          </a:p>
        </p:txBody>
      </p:sp>
      <p:sp>
        <p:nvSpPr>
          <p:cNvPr id="17" name="TextBox 16">
            <a:extLst>
              <a:ext uri="{FF2B5EF4-FFF2-40B4-BE49-F238E27FC236}">
                <a16:creationId xmlns:a16="http://schemas.microsoft.com/office/drawing/2014/main" id="{CBB2EAF3-AE36-49A9-D985-E4DBBA0D1C40}"/>
              </a:ext>
            </a:extLst>
          </p:cNvPr>
          <p:cNvSpPr txBox="1"/>
          <p:nvPr/>
        </p:nvSpPr>
        <p:spPr>
          <a:xfrm>
            <a:off x="397422" y="2107799"/>
            <a:ext cx="6154615"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Positive and the negative electrodes will be placed 30 mm from each other</a:t>
            </a:r>
            <a:r>
              <a:rPr lang="en-US" b="0" i="0" u="none" strike="noStrike" dirty="0">
                <a:solidFill>
                  <a:srgbClr val="0D0D0D"/>
                </a:solidFill>
                <a:effectLst/>
                <a:latin typeface="docs-Calibri"/>
              </a:rPr>
              <a:t>.</a:t>
            </a:r>
            <a:endParaRPr lang="en-CA" dirty="0"/>
          </a:p>
        </p:txBody>
      </p:sp>
      <p:sp>
        <p:nvSpPr>
          <p:cNvPr id="18" name="TextBox 17">
            <a:extLst>
              <a:ext uri="{FF2B5EF4-FFF2-40B4-BE49-F238E27FC236}">
                <a16:creationId xmlns:a16="http://schemas.microsoft.com/office/drawing/2014/main" id="{EDC332B5-3523-9234-02F6-D1E9A9C375A7}"/>
              </a:ext>
            </a:extLst>
          </p:cNvPr>
          <p:cNvSpPr txBox="1"/>
          <p:nvPr/>
        </p:nvSpPr>
        <p:spPr>
          <a:xfrm>
            <a:off x="397422" y="2821731"/>
            <a:ext cx="6154615" cy="646331"/>
          </a:xfrm>
          <a:prstGeom prst="rect">
            <a:avLst/>
          </a:prstGeom>
          <a:noFill/>
        </p:spPr>
        <p:txBody>
          <a:bodyPr wrap="square">
            <a:spAutoFit/>
          </a:bodyPr>
          <a:lstStyle/>
          <a:p>
            <a:pPr marL="285750" indent="-285750" algn="l">
              <a:buFont typeface="Arial" panose="020B0604020202020204" pitchFamily="34" charset="0"/>
              <a:buChar char="•"/>
            </a:pPr>
            <a:r>
              <a:rPr lang="en-CA" dirty="0">
                <a:latin typeface="AdvPTimes"/>
              </a:rPr>
              <a:t>E</a:t>
            </a:r>
            <a:r>
              <a:rPr lang="en-CA" sz="1800" b="0" i="0" u="none" strike="noStrike" baseline="0" dirty="0">
                <a:latin typeface="AdvPTimes"/>
              </a:rPr>
              <a:t>ach pair of </a:t>
            </a:r>
            <a:r>
              <a:rPr lang="en-US" sz="1800" b="0" i="0" u="none" strike="noStrike" baseline="0" dirty="0">
                <a:latin typeface="AdvPTimes"/>
              </a:rPr>
              <a:t>electrodes should feature a sufficient distance to neighboring</a:t>
            </a:r>
            <a:r>
              <a:rPr lang="en-US" dirty="0">
                <a:latin typeface="AdvPTimes"/>
              </a:rPr>
              <a:t> </a:t>
            </a:r>
            <a:r>
              <a:rPr lang="en-CA" sz="1800" b="0" i="0" u="none" strike="noStrike" baseline="0" dirty="0">
                <a:latin typeface="AdvPTimes"/>
              </a:rPr>
              <a:t>electrodes (min</a:t>
            </a:r>
            <a:r>
              <a:rPr lang="en-CA" dirty="0">
                <a:latin typeface="AdvPTimes"/>
              </a:rPr>
              <a:t>.</a:t>
            </a:r>
            <a:r>
              <a:rPr lang="en-CA" sz="1800" b="0" i="0" u="none" strike="noStrike" baseline="0" dirty="0">
                <a:latin typeface="AdvPTimes"/>
              </a:rPr>
              <a:t> 150 mm)</a:t>
            </a:r>
            <a:r>
              <a:rPr lang="en-US" sz="1800" b="0" i="0" u="none" strike="noStrike" baseline="0" dirty="0">
                <a:solidFill>
                  <a:srgbClr val="0D0D0D"/>
                </a:solidFill>
                <a:latin typeface="docs-Calibri"/>
              </a:rPr>
              <a:t>.</a:t>
            </a:r>
            <a:endParaRPr lang="en-CA" dirty="0"/>
          </a:p>
        </p:txBody>
      </p:sp>
      <p:sp>
        <p:nvSpPr>
          <p:cNvPr id="21" name="TextBox 20">
            <a:extLst>
              <a:ext uri="{FF2B5EF4-FFF2-40B4-BE49-F238E27FC236}">
                <a16:creationId xmlns:a16="http://schemas.microsoft.com/office/drawing/2014/main" id="{05F2102B-2692-20D8-AF69-7C4C7F82F999}"/>
              </a:ext>
            </a:extLst>
          </p:cNvPr>
          <p:cNvSpPr txBox="1"/>
          <p:nvPr/>
        </p:nvSpPr>
        <p:spPr>
          <a:xfrm>
            <a:off x="2245131" y="4347256"/>
            <a:ext cx="624840" cy="276999"/>
          </a:xfrm>
          <a:prstGeom prst="rect">
            <a:avLst/>
          </a:prstGeom>
          <a:noFill/>
        </p:spPr>
        <p:txBody>
          <a:bodyPr wrap="square" rtlCol="0">
            <a:spAutoFit/>
          </a:bodyPr>
          <a:lstStyle/>
          <a:p>
            <a:r>
              <a:rPr lang="en-US" sz="1200" dirty="0"/>
              <a:t>30 mm</a:t>
            </a:r>
            <a:endParaRPr lang="en-CA" sz="1200" dirty="0"/>
          </a:p>
        </p:txBody>
      </p:sp>
      <p:sp>
        <p:nvSpPr>
          <p:cNvPr id="22" name="TextBox 21">
            <a:extLst>
              <a:ext uri="{FF2B5EF4-FFF2-40B4-BE49-F238E27FC236}">
                <a16:creationId xmlns:a16="http://schemas.microsoft.com/office/drawing/2014/main" id="{7E7770EB-F5DD-4FA2-DD1F-9050E22A57B6}"/>
              </a:ext>
            </a:extLst>
          </p:cNvPr>
          <p:cNvSpPr txBox="1"/>
          <p:nvPr/>
        </p:nvSpPr>
        <p:spPr>
          <a:xfrm>
            <a:off x="2930200" y="4347256"/>
            <a:ext cx="700191" cy="276999"/>
          </a:xfrm>
          <a:prstGeom prst="rect">
            <a:avLst/>
          </a:prstGeom>
          <a:noFill/>
        </p:spPr>
        <p:txBody>
          <a:bodyPr wrap="square" rtlCol="0">
            <a:spAutoFit/>
          </a:bodyPr>
          <a:lstStyle/>
          <a:p>
            <a:r>
              <a:rPr lang="en-US" sz="1200" dirty="0"/>
              <a:t>150 mm</a:t>
            </a:r>
            <a:endParaRPr lang="en-CA" sz="1200" dirty="0"/>
          </a:p>
        </p:txBody>
      </p:sp>
      <p:sp>
        <p:nvSpPr>
          <p:cNvPr id="23" name="TextBox 22">
            <a:extLst>
              <a:ext uri="{FF2B5EF4-FFF2-40B4-BE49-F238E27FC236}">
                <a16:creationId xmlns:a16="http://schemas.microsoft.com/office/drawing/2014/main" id="{3A9F3EDC-AA6F-B1ED-D7A0-A69975B9A616}"/>
              </a:ext>
            </a:extLst>
          </p:cNvPr>
          <p:cNvSpPr txBox="1"/>
          <p:nvPr/>
        </p:nvSpPr>
        <p:spPr>
          <a:xfrm>
            <a:off x="397422" y="3515731"/>
            <a:ext cx="6154615" cy="646331"/>
          </a:xfrm>
          <a:prstGeom prst="rect">
            <a:avLst/>
          </a:prstGeom>
          <a:noFill/>
        </p:spPr>
        <p:txBody>
          <a:bodyPr wrap="square">
            <a:spAutoFit/>
          </a:bodyPr>
          <a:lstStyle/>
          <a:p>
            <a:pPr marL="285750" indent="-285750" algn="l">
              <a:buFont typeface="Arial" panose="020B0604020202020204" pitchFamily="34" charset="0"/>
              <a:buChar char="•"/>
            </a:pPr>
            <a:r>
              <a:rPr lang="en-US" sz="1800" b="0" i="0" u="none" strike="noStrike" baseline="0" dirty="0">
                <a:latin typeface="URWPalladioL-Roma"/>
              </a:rPr>
              <a:t>Each installation will be sealed using silicone </a:t>
            </a:r>
            <a:r>
              <a:rPr lang="en-CA" sz="1800" b="0" i="0" u="none" strike="noStrike" baseline="0" dirty="0">
                <a:latin typeface="URWPalladioL-Roma"/>
              </a:rPr>
              <a:t>(Sikaflex silicone sealant).</a:t>
            </a:r>
            <a:endParaRPr lang="en-CA" dirty="0"/>
          </a:p>
        </p:txBody>
      </p:sp>
      <p:pic>
        <p:nvPicPr>
          <p:cNvPr id="25" name="Picture 24">
            <a:extLst>
              <a:ext uri="{FF2B5EF4-FFF2-40B4-BE49-F238E27FC236}">
                <a16:creationId xmlns:a16="http://schemas.microsoft.com/office/drawing/2014/main" id="{884462D8-5628-6BA0-883D-31A4CC07CE17}"/>
              </a:ext>
            </a:extLst>
          </p:cNvPr>
          <p:cNvPicPr>
            <a:picLocks noChangeAspect="1"/>
          </p:cNvPicPr>
          <p:nvPr/>
        </p:nvPicPr>
        <p:blipFill>
          <a:blip r:embed="rId3"/>
          <a:stretch>
            <a:fillRect/>
          </a:stretch>
        </p:blipFill>
        <p:spPr>
          <a:xfrm>
            <a:off x="6923029" y="913369"/>
            <a:ext cx="3488370" cy="2485372"/>
          </a:xfrm>
          <a:prstGeom prst="rect">
            <a:avLst/>
          </a:prstGeom>
        </p:spPr>
      </p:pic>
      <p:sp>
        <p:nvSpPr>
          <p:cNvPr id="27" name="TextBox 26">
            <a:extLst>
              <a:ext uri="{FF2B5EF4-FFF2-40B4-BE49-F238E27FC236}">
                <a16:creationId xmlns:a16="http://schemas.microsoft.com/office/drawing/2014/main" id="{1622DCDE-E573-656A-496F-B0586E4EC2A9}"/>
              </a:ext>
            </a:extLst>
          </p:cNvPr>
          <p:cNvSpPr txBox="1"/>
          <p:nvPr/>
        </p:nvSpPr>
        <p:spPr>
          <a:xfrm>
            <a:off x="7799706" y="3531255"/>
            <a:ext cx="1735016" cy="276999"/>
          </a:xfrm>
          <a:prstGeom prst="rect">
            <a:avLst/>
          </a:prstGeom>
          <a:noFill/>
        </p:spPr>
        <p:txBody>
          <a:bodyPr wrap="square">
            <a:spAutoFit/>
          </a:bodyPr>
          <a:lstStyle/>
          <a:p>
            <a:pPr algn="ctr"/>
            <a:r>
              <a:rPr lang="en-CA" sz="1200" b="0" i="0" u="none" strike="noStrike" baseline="0" dirty="0">
                <a:latin typeface="AdvPTimesB"/>
              </a:rPr>
              <a:t>Philipp et al., 2014</a:t>
            </a:r>
            <a:endParaRPr lang="en-CA" sz="1200" dirty="0"/>
          </a:p>
        </p:txBody>
      </p:sp>
      <p:pic>
        <p:nvPicPr>
          <p:cNvPr id="29" name="Picture 28">
            <a:extLst>
              <a:ext uri="{FF2B5EF4-FFF2-40B4-BE49-F238E27FC236}">
                <a16:creationId xmlns:a16="http://schemas.microsoft.com/office/drawing/2014/main" id="{B22DE741-A0F5-C11C-52A8-9089C5E78F32}"/>
              </a:ext>
            </a:extLst>
          </p:cNvPr>
          <p:cNvPicPr>
            <a:picLocks noChangeAspect="1"/>
          </p:cNvPicPr>
          <p:nvPr/>
        </p:nvPicPr>
        <p:blipFill>
          <a:blip r:embed="rId4"/>
          <a:stretch>
            <a:fillRect/>
          </a:stretch>
        </p:blipFill>
        <p:spPr>
          <a:xfrm>
            <a:off x="7338462" y="4689239"/>
            <a:ext cx="3552334" cy="1351773"/>
          </a:xfrm>
          <a:prstGeom prst="rect">
            <a:avLst/>
          </a:prstGeom>
        </p:spPr>
      </p:pic>
      <p:pic>
        <p:nvPicPr>
          <p:cNvPr id="31" name="Picture 30">
            <a:extLst>
              <a:ext uri="{FF2B5EF4-FFF2-40B4-BE49-F238E27FC236}">
                <a16:creationId xmlns:a16="http://schemas.microsoft.com/office/drawing/2014/main" id="{482E0B4E-CB07-5BB8-44E7-D57ABCC654B6}"/>
              </a:ext>
            </a:extLst>
          </p:cNvPr>
          <p:cNvPicPr>
            <a:picLocks noChangeAspect="1"/>
          </p:cNvPicPr>
          <p:nvPr/>
        </p:nvPicPr>
        <p:blipFill>
          <a:blip r:embed="rId5"/>
          <a:stretch>
            <a:fillRect/>
          </a:stretch>
        </p:blipFill>
        <p:spPr>
          <a:xfrm>
            <a:off x="2305360" y="4628038"/>
            <a:ext cx="3676650" cy="1412974"/>
          </a:xfrm>
          <a:prstGeom prst="rect">
            <a:avLst/>
          </a:prstGeom>
        </p:spPr>
      </p:pic>
      <p:sp>
        <p:nvSpPr>
          <p:cNvPr id="2" name="TextBox 1">
            <a:extLst>
              <a:ext uri="{FF2B5EF4-FFF2-40B4-BE49-F238E27FC236}">
                <a16:creationId xmlns:a16="http://schemas.microsoft.com/office/drawing/2014/main" id="{84245677-EE20-0E78-0036-89829236D988}"/>
              </a:ext>
            </a:extLst>
          </p:cNvPr>
          <p:cNvSpPr txBox="1"/>
          <p:nvPr/>
        </p:nvSpPr>
        <p:spPr>
          <a:xfrm>
            <a:off x="3792674" y="6055916"/>
            <a:ext cx="702023" cy="276999"/>
          </a:xfrm>
          <a:prstGeom prst="rect">
            <a:avLst/>
          </a:prstGeom>
          <a:noFill/>
        </p:spPr>
        <p:txBody>
          <a:bodyPr wrap="square">
            <a:spAutoFit/>
          </a:bodyPr>
          <a:lstStyle/>
          <a:p>
            <a:pPr algn="ctr"/>
            <a:r>
              <a:rPr lang="en-CA" sz="1200" b="0" i="0" u="none" strike="noStrike" baseline="0" dirty="0">
                <a:latin typeface="AdvPTimesB"/>
              </a:rPr>
              <a:t>Type 1</a:t>
            </a:r>
            <a:endParaRPr lang="en-CA" sz="1200" dirty="0"/>
          </a:p>
        </p:txBody>
      </p:sp>
      <p:sp>
        <p:nvSpPr>
          <p:cNvPr id="3" name="TextBox 2">
            <a:extLst>
              <a:ext uri="{FF2B5EF4-FFF2-40B4-BE49-F238E27FC236}">
                <a16:creationId xmlns:a16="http://schemas.microsoft.com/office/drawing/2014/main" id="{F8979A51-5459-B0F7-9234-B64AC070DF88}"/>
              </a:ext>
            </a:extLst>
          </p:cNvPr>
          <p:cNvSpPr txBox="1"/>
          <p:nvPr/>
        </p:nvSpPr>
        <p:spPr>
          <a:xfrm>
            <a:off x="8763618" y="6032335"/>
            <a:ext cx="702023" cy="276999"/>
          </a:xfrm>
          <a:prstGeom prst="rect">
            <a:avLst/>
          </a:prstGeom>
          <a:noFill/>
        </p:spPr>
        <p:txBody>
          <a:bodyPr wrap="square">
            <a:spAutoFit/>
          </a:bodyPr>
          <a:lstStyle/>
          <a:p>
            <a:pPr algn="ctr"/>
            <a:r>
              <a:rPr lang="en-CA" sz="1200" b="0" i="0" u="none" strike="noStrike" baseline="0" dirty="0">
                <a:latin typeface="AdvPTimesB"/>
              </a:rPr>
              <a:t>Type 2</a:t>
            </a:r>
            <a:endParaRPr lang="en-CA" sz="1200" dirty="0"/>
          </a:p>
        </p:txBody>
      </p:sp>
    </p:spTree>
    <p:extLst>
      <p:ext uri="{BB962C8B-B14F-4D97-AF65-F5344CB8AC3E}">
        <p14:creationId xmlns:p14="http://schemas.microsoft.com/office/powerpoint/2010/main" val="89054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6C435DE-7370-41FE-5415-67F79415066F}"/>
              </a:ext>
            </a:extLst>
          </p:cNvPr>
          <p:cNvSpPr txBox="1"/>
          <p:nvPr/>
        </p:nvSpPr>
        <p:spPr>
          <a:xfrm>
            <a:off x="719634" y="3845995"/>
            <a:ext cx="5214070"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Prepare Type 3 by exposing end grain surface only.</a:t>
            </a:r>
            <a:endParaRPr lang="en-CA" dirty="0"/>
          </a:p>
        </p:txBody>
      </p:sp>
      <p:sp>
        <p:nvSpPr>
          <p:cNvPr id="14" name="TextBox 13">
            <a:extLst>
              <a:ext uri="{FF2B5EF4-FFF2-40B4-BE49-F238E27FC236}">
                <a16:creationId xmlns:a16="http://schemas.microsoft.com/office/drawing/2014/main" id="{45284156-24CB-753D-8AE1-387C42FEEB2C}"/>
              </a:ext>
            </a:extLst>
          </p:cNvPr>
          <p:cNvSpPr txBox="1"/>
          <p:nvPr/>
        </p:nvSpPr>
        <p:spPr>
          <a:xfrm>
            <a:off x="633618" y="1145443"/>
            <a:ext cx="8135034"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Take Type 1 and 2 and seal all the surfaces with water resistant vapor permeable membrane exposing the top surface.</a:t>
            </a:r>
            <a:endParaRPr lang="en-CA" dirty="0"/>
          </a:p>
        </p:txBody>
      </p:sp>
      <p:grpSp>
        <p:nvGrpSpPr>
          <p:cNvPr id="47" name="Group 46">
            <a:extLst>
              <a:ext uri="{FF2B5EF4-FFF2-40B4-BE49-F238E27FC236}">
                <a16:creationId xmlns:a16="http://schemas.microsoft.com/office/drawing/2014/main" id="{65647F24-8904-AC09-977F-E8A3E41FCE89}"/>
              </a:ext>
            </a:extLst>
          </p:cNvPr>
          <p:cNvGrpSpPr/>
          <p:nvPr/>
        </p:nvGrpSpPr>
        <p:grpSpPr>
          <a:xfrm>
            <a:off x="4217800" y="1659325"/>
            <a:ext cx="4253132" cy="1844707"/>
            <a:chOff x="-301389" y="632529"/>
            <a:chExt cx="3827127" cy="1534171"/>
          </a:xfrm>
        </p:grpSpPr>
        <p:grpSp>
          <p:nvGrpSpPr>
            <p:cNvPr id="27" name="Group 26">
              <a:extLst>
                <a:ext uri="{FF2B5EF4-FFF2-40B4-BE49-F238E27FC236}">
                  <a16:creationId xmlns:a16="http://schemas.microsoft.com/office/drawing/2014/main" id="{BAC31BC8-DAF1-AB72-8767-6DD427FC47E7}"/>
                </a:ext>
              </a:extLst>
            </p:cNvPr>
            <p:cNvGrpSpPr/>
            <p:nvPr/>
          </p:nvGrpSpPr>
          <p:grpSpPr>
            <a:xfrm>
              <a:off x="-301389" y="632529"/>
              <a:ext cx="3827127" cy="1534171"/>
              <a:chOff x="1192232" y="491492"/>
              <a:chExt cx="4216014" cy="1802426"/>
            </a:xfrm>
          </p:grpSpPr>
          <p:pic>
            <p:nvPicPr>
              <p:cNvPr id="18" name="Picture 17">
                <a:extLst>
                  <a:ext uri="{FF2B5EF4-FFF2-40B4-BE49-F238E27FC236}">
                    <a16:creationId xmlns:a16="http://schemas.microsoft.com/office/drawing/2014/main" id="{2446E823-8DB6-67D2-FB2A-A2D792E763BA}"/>
                  </a:ext>
                </a:extLst>
              </p:cNvPr>
              <p:cNvPicPr>
                <a:picLocks noChangeAspect="1"/>
              </p:cNvPicPr>
              <p:nvPr/>
            </p:nvPicPr>
            <p:blipFill>
              <a:blip r:embed="rId3"/>
              <a:stretch>
                <a:fillRect/>
              </a:stretch>
            </p:blipFill>
            <p:spPr>
              <a:xfrm>
                <a:off x="2893163" y="1240185"/>
                <a:ext cx="2515083" cy="1053733"/>
              </a:xfrm>
              <a:prstGeom prst="rect">
                <a:avLst/>
              </a:prstGeom>
            </p:spPr>
          </p:pic>
          <p:cxnSp>
            <p:nvCxnSpPr>
              <p:cNvPr id="20" name="Connector: Curved 19">
                <a:extLst>
                  <a:ext uri="{FF2B5EF4-FFF2-40B4-BE49-F238E27FC236}">
                    <a16:creationId xmlns:a16="http://schemas.microsoft.com/office/drawing/2014/main" id="{EDF3E495-C3B3-BFAF-9F59-37A288E34251}"/>
                  </a:ext>
                </a:extLst>
              </p:cNvPr>
              <p:cNvCxnSpPr>
                <a:cxnSpLocks/>
              </p:cNvCxnSpPr>
              <p:nvPr/>
            </p:nvCxnSpPr>
            <p:spPr>
              <a:xfrm rot="16200000" flipH="1">
                <a:off x="2797551" y="716807"/>
                <a:ext cx="501080" cy="463382"/>
              </a:xfrm>
              <a:prstGeom prst="curvedConnector3">
                <a:avLst>
                  <a:gd name="adj1" fmla="val 27965"/>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FCA32D49-0E50-96FE-A534-FCA0BE113C2D}"/>
                  </a:ext>
                </a:extLst>
              </p:cNvPr>
              <p:cNvSpPr txBox="1"/>
              <p:nvPr/>
            </p:nvSpPr>
            <p:spPr>
              <a:xfrm>
                <a:off x="1916507" y="491492"/>
                <a:ext cx="1131583" cy="307777"/>
              </a:xfrm>
              <a:prstGeom prst="rect">
                <a:avLst/>
              </a:prstGeom>
              <a:noFill/>
            </p:spPr>
            <p:txBody>
              <a:bodyPr wrap="square">
                <a:spAutoFit/>
              </a:bodyPr>
              <a:lstStyle/>
              <a:p>
                <a:pPr defTabSz="841248">
                  <a:spcAft>
                    <a:spcPts val="600"/>
                  </a:spcAft>
                </a:pPr>
                <a:r>
                  <a:rPr lang="en-US" sz="1400" dirty="0">
                    <a:solidFill>
                      <a:srgbClr val="2E2E2E"/>
                    </a:solidFill>
                    <a:latin typeface="Arial" panose="020B0604020202020204" pitchFamily="34" charset="0"/>
                  </a:rPr>
                  <a:t>Exposed </a:t>
                </a:r>
                <a:endParaRPr lang="en-US" sz="1400" i="0" dirty="0">
                  <a:solidFill>
                    <a:srgbClr val="374151"/>
                  </a:solidFill>
                  <a:effectLst/>
                </a:endParaRPr>
              </a:p>
            </p:txBody>
          </p:sp>
          <p:cxnSp>
            <p:nvCxnSpPr>
              <p:cNvPr id="22" name="Connector: Curved 21">
                <a:extLst>
                  <a:ext uri="{FF2B5EF4-FFF2-40B4-BE49-F238E27FC236}">
                    <a16:creationId xmlns:a16="http://schemas.microsoft.com/office/drawing/2014/main" id="{30B12C94-22DB-2425-F44E-E9FAED6ACC17}"/>
                  </a:ext>
                </a:extLst>
              </p:cNvPr>
              <p:cNvCxnSpPr>
                <a:cxnSpLocks/>
              </p:cNvCxnSpPr>
              <p:nvPr/>
            </p:nvCxnSpPr>
            <p:spPr>
              <a:xfrm rot="10800000" flipV="1">
                <a:off x="1192232" y="671147"/>
                <a:ext cx="641023" cy="524487"/>
              </a:xfrm>
              <a:prstGeom prst="curvedConnector3">
                <a:avLst>
                  <a:gd name="adj1" fmla="val 98689"/>
                </a:avLst>
              </a:prstGeom>
              <a:ln>
                <a:tailEnd type="triangle"/>
              </a:ln>
            </p:spPr>
            <p:style>
              <a:lnRef idx="3">
                <a:schemeClr val="dk1"/>
              </a:lnRef>
              <a:fillRef idx="0">
                <a:schemeClr val="dk1"/>
              </a:fillRef>
              <a:effectRef idx="2">
                <a:schemeClr val="dk1"/>
              </a:effectRef>
              <a:fontRef idx="minor">
                <a:schemeClr val="tx1"/>
              </a:fontRef>
            </p:style>
          </p:cxnSp>
        </p:grpSp>
        <p:cxnSp>
          <p:nvCxnSpPr>
            <p:cNvPr id="41" name="Straight Connector 40">
              <a:extLst>
                <a:ext uri="{FF2B5EF4-FFF2-40B4-BE49-F238E27FC236}">
                  <a16:creationId xmlns:a16="http://schemas.microsoft.com/office/drawing/2014/main" id="{6D1C6F3D-AA5C-06B0-7497-1C63F8EB6E6E}"/>
                </a:ext>
              </a:extLst>
            </p:cNvPr>
            <p:cNvCxnSpPr/>
            <p:nvPr/>
          </p:nvCxnSpPr>
          <p:spPr>
            <a:xfrm>
              <a:off x="1266519" y="1269795"/>
              <a:ext cx="223534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15" name="Group 14">
            <a:extLst>
              <a:ext uri="{FF2B5EF4-FFF2-40B4-BE49-F238E27FC236}">
                <a16:creationId xmlns:a16="http://schemas.microsoft.com/office/drawing/2014/main" id="{00D33EF2-0B48-D9B2-C09F-37EB3520201D}"/>
              </a:ext>
            </a:extLst>
          </p:cNvPr>
          <p:cNvGrpSpPr/>
          <p:nvPr/>
        </p:nvGrpSpPr>
        <p:grpSpPr>
          <a:xfrm>
            <a:off x="1963565" y="2433290"/>
            <a:ext cx="2752913" cy="1103381"/>
            <a:chOff x="2318489" y="1822097"/>
            <a:chExt cx="2516993" cy="935606"/>
          </a:xfrm>
        </p:grpSpPr>
        <p:pic>
          <p:nvPicPr>
            <p:cNvPr id="3" name="Picture 2">
              <a:extLst>
                <a:ext uri="{FF2B5EF4-FFF2-40B4-BE49-F238E27FC236}">
                  <a16:creationId xmlns:a16="http://schemas.microsoft.com/office/drawing/2014/main" id="{2C3A280B-22AE-D1E1-6767-FD71C8BFB119}"/>
                </a:ext>
              </a:extLst>
            </p:cNvPr>
            <p:cNvPicPr>
              <a:picLocks noChangeAspect="1"/>
            </p:cNvPicPr>
            <p:nvPr/>
          </p:nvPicPr>
          <p:blipFill>
            <a:blip r:embed="rId4"/>
            <a:stretch>
              <a:fillRect/>
            </a:stretch>
          </p:blipFill>
          <p:spPr>
            <a:xfrm>
              <a:off x="2318489" y="1822097"/>
              <a:ext cx="2516993" cy="935606"/>
            </a:xfrm>
            <a:prstGeom prst="rect">
              <a:avLst/>
            </a:prstGeom>
          </p:spPr>
        </p:pic>
        <p:cxnSp>
          <p:nvCxnSpPr>
            <p:cNvPr id="11" name="Straight Connector 10">
              <a:extLst>
                <a:ext uri="{FF2B5EF4-FFF2-40B4-BE49-F238E27FC236}">
                  <a16:creationId xmlns:a16="http://schemas.microsoft.com/office/drawing/2014/main" id="{02E8290F-7D5C-A03E-5CFD-D0FAA8212FDC}"/>
                </a:ext>
              </a:extLst>
            </p:cNvPr>
            <p:cNvCxnSpPr>
              <a:cxnSpLocks/>
            </p:cNvCxnSpPr>
            <p:nvPr/>
          </p:nvCxnSpPr>
          <p:spPr>
            <a:xfrm>
              <a:off x="2360318" y="1822097"/>
              <a:ext cx="241361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grpSp>
        <p:nvGrpSpPr>
          <p:cNvPr id="75" name="Group 74">
            <a:extLst>
              <a:ext uri="{FF2B5EF4-FFF2-40B4-BE49-F238E27FC236}">
                <a16:creationId xmlns:a16="http://schemas.microsoft.com/office/drawing/2014/main" id="{AC9DD2FF-FE5B-D6EB-3CB3-42BA70922FDB}"/>
              </a:ext>
            </a:extLst>
          </p:cNvPr>
          <p:cNvGrpSpPr/>
          <p:nvPr/>
        </p:nvGrpSpPr>
        <p:grpSpPr>
          <a:xfrm>
            <a:off x="2072981" y="4366845"/>
            <a:ext cx="4126433" cy="1206967"/>
            <a:chOff x="1671544" y="1258053"/>
            <a:chExt cx="4126433" cy="1206967"/>
          </a:xfrm>
        </p:grpSpPr>
        <p:grpSp>
          <p:nvGrpSpPr>
            <p:cNvPr id="46" name="Group 45">
              <a:extLst>
                <a:ext uri="{FF2B5EF4-FFF2-40B4-BE49-F238E27FC236}">
                  <a16:creationId xmlns:a16="http://schemas.microsoft.com/office/drawing/2014/main" id="{FF81F00B-7DF0-4BB1-1AB1-FE46954CCBDA}"/>
                </a:ext>
              </a:extLst>
            </p:cNvPr>
            <p:cNvGrpSpPr/>
            <p:nvPr/>
          </p:nvGrpSpPr>
          <p:grpSpPr>
            <a:xfrm>
              <a:off x="4626274" y="1258053"/>
              <a:ext cx="1171703" cy="628494"/>
              <a:chOff x="3556351" y="2888625"/>
              <a:chExt cx="1171703" cy="628494"/>
            </a:xfrm>
          </p:grpSpPr>
          <p:sp>
            <p:nvSpPr>
              <p:cNvPr id="34" name="TextBox 33">
                <a:extLst>
                  <a:ext uri="{FF2B5EF4-FFF2-40B4-BE49-F238E27FC236}">
                    <a16:creationId xmlns:a16="http://schemas.microsoft.com/office/drawing/2014/main" id="{F1501E41-5FFD-7B73-2CD2-A9C0E17244E8}"/>
                  </a:ext>
                </a:extLst>
              </p:cNvPr>
              <p:cNvSpPr txBox="1"/>
              <p:nvPr/>
            </p:nvSpPr>
            <p:spPr>
              <a:xfrm>
                <a:off x="3806719" y="2888625"/>
                <a:ext cx="921335" cy="219251"/>
              </a:xfrm>
              <a:prstGeom prst="rect">
                <a:avLst/>
              </a:prstGeom>
              <a:noFill/>
            </p:spPr>
            <p:txBody>
              <a:bodyPr wrap="square">
                <a:spAutoFit/>
              </a:bodyPr>
              <a:lstStyle/>
              <a:p>
                <a:pPr defTabSz="841248">
                  <a:spcAft>
                    <a:spcPts val="600"/>
                  </a:spcAft>
                </a:pPr>
                <a:r>
                  <a:rPr lang="en-US" sz="1400" dirty="0">
                    <a:solidFill>
                      <a:srgbClr val="2E2E2E"/>
                    </a:solidFill>
                    <a:latin typeface="Arial" panose="020B0604020202020204" pitchFamily="34" charset="0"/>
                  </a:rPr>
                  <a:t>Exposed </a:t>
                </a:r>
                <a:endParaRPr lang="en-US" sz="1400" i="0" dirty="0">
                  <a:solidFill>
                    <a:srgbClr val="374151"/>
                  </a:solidFill>
                  <a:effectLst/>
                </a:endParaRPr>
              </a:p>
            </p:txBody>
          </p:sp>
          <p:cxnSp>
            <p:nvCxnSpPr>
              <p:cNvPr id="35" name="Connector: Curved 34">
                <a:extLst>
                  <a:ext uri="{FF2B5EF4-FFF2-40B4-BE49-F238E27FC236}">
                    <a16:creationId xmlns:a16="http://schemas.microsoft.com/office/drawing/2014/main" id="{B272DE0E-902A-F054-06EC-CAD9D7B571AF}"/>
                  </a:ext>
                </a:extLst>
              </p:cNvPr>
              <p:cNvCxnSpPr>
                <a:cxnSpLocks/>
                <a:stCxn id="34" idx="2"/>
              </p:cNvCxnSpPr>
              <p:nvPr/>
            </p:nvCxnSpPr>
            <p:spPr>
              <a:xfrm rot="5400000">
                <a:off x="3707247" y="2956980"/>
                <a:ext cx="409243" cy="711036"/>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grpSp>
        <p:grpSp>
          <p:nvGrpSpPr>
            <p:cNvPr id="74" name="Group 73">
              <a:extLst>
                <a:ext uri="{FF2B5EF4-FFF2-40B4-BE49-F238E27FC236}">
                  <a16:creationId xmlns:a16="http://schemas.microsoft.com/office/drawing/2014/main" id="{AEB33D58-D1F5-E312-EB52-B764D74897AA}"/>
                </a:ext>
              </a:extLst>
            </p:cNvPr>
            <p:cNvGrpSpPr/>
            <p:nvPr/>
          </p:nvGrpSpPr>
          <p:grpSpPr>
            <a:xfrm>
              <a:off x="1671544" y="1355872"/>
              <a:ext cx="2861160" cy="1109148"/>
              <a:chOff x="1671544" y="1355872"/>
              <a:chExt cx="2861160" cy="1109148"/>
            </a:xfrm>
          </p:grpSpPr>
          <p:cxnSp>
            <p:nvCxnSpPr>
              <p:cNvPr id="69" name="Straight Connector 68">
                <a:extLst>
                  <a:ext uri="{FF2B5EF4-FFF2-40B4-BE49-F238E27FC236}">
                    <a16:creationId xmlns:a16="http://schemas.microsoft.com/office/drawing/2014/main" id="{802294E9-69B9-4739-FC4F-E8F9089A4B64}"/>
                  </a:ext>
                </a:extLst>
              </p:cNvPr>
              <p:cNvCxnSpPr>
                <a:cxnSpLocks/>
              </p:cNvCxnSpPr>
              <p:nvPr/>
            </p:nvCxnSpPr>
            <p:spPr>
              <a:xfrm>
                <a:off x="4532704" y="1415415"/>
                <a:ext cx="0" cy="101346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pic>
            <p:nvPicPr>
              <p:cNvPr id="71" name="Picture 70">
                <a:extLst>
                  <a:ext uri="{FF2B5EF4-FFF2-40B4-BE49-F238E27FC236}">
                    <a16:creationId xmlns:a16="http://schemas.microsoft.com/office/drawing/2014/main" id="{3F84014B-8DCC-F54A-7370-6C0B911DAD03}"/>
                  </a:ext>
                </a:extLst>
              </p:cNvPr>
              <p:cNvPicPr>
                <a:picLocks noChangeAspect="1"/>
              </p:cNvPicPr>
              <p:nvPr/>
            </p:nvPicPr>
            <p:blipFill>
              <a:blip r:embed="rId5"/>
              <a:stretch>
                <a:fillRect/>
              </a:stretch>
            </p:blipFill>
            <p:spPr>
              <a:xfrm>
                <a:off x="1671544" y="1355872"/>
                <a:ext cx="2854736" cy="1109148"/>
              </a:xfrm>
              <a:prstGeom prst="rect">
                <a:avLst/>
              </a:prstGeom>
            </p:spPr>
          </p:pic>
        </p:grpSp>
      </p:grpSp>
      <p:sp>
        <p:nvSpPr>
          <p:cNvPr id="10" name="TextBox 9">
            <a:extLst>
              <a:ext uri="{FF2B5EF4-FFF2-40B4-BE49-F238E27FC236}">
                <a16:creationId xmlns:a16="http://schemas.microsoft.com/office/drawing/2014/main" id="{23358E2D-4692-1C47-C626-34026D85FDB2}"/>
              </a:ext>
            </a:extLst>
          </p:cNvPr>
          <p:cNvSpPr txBox="1"/>
          <p:nvPr/>
        </p:nvSpPr>
        <p:spPr>
          <a:xfrm>
            <a:off x="633618" y="298534"/>
            <a:ext cx="2526034" cy="461665"/>
          </a:xfrm>
          <a:prstGeom prst="rect">
            <a:avLst/>
          </a:prstGeom>
          <a:noFill/>
        </p:spPr>
        <p:txBody>
          <a:bodyPr wrap="square">
            <a:spAutoFit/>
          </a:bodyPr>
          <a:lstStyle/>
          <a:p>
            <a:pPr algn="ctr" defTabSz="841248">
              <a:spcAft>
                <a:spcPts val="600"/>
              </a:spcAft>
            </a:pPr>
            <a:r>
              <a:rPr lang="en-US" sz="2400" b="1" dirty="0">
                <a:solidFill>
                  <a:srgbClr val="A3794F"/>
                </a:solidFill>
                <a:latin typeface="Arial" panose="020B0604020202020204" pitchFamily="34" charset="0"/>
              </a:rPr>
              <a:t>Sample Sealing</a:t>
            </a:r>
            <a:endParaRPr lang="en-US" sz="2400" b="1" i="0" dirty="0">
              <a:solidFill>
                <a:srgbClr val="A3794F"/>
              </a:solidFill>
              <a:effectLst/>
            </a:endParaRPr>
          </a:p>
        </p:txBody>
      </p:sp>
    </p:spTree>
    <p:extLst>
      <p:ext uri="{BB962C8B-B14F-4D97-AF65-F5344CB8AC3E}">
        <p14:creationId xmlns:p14="http://schemas.microsoft.com/office/powerpoint/2010/main" val="86184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ADD6436B-DEE2-E9FC-1A65-817099C5CAE7}"/>
              </a:ext>
            </a:extLst>
          </p:cNvPr>
          <p:cNvSpPr txBox="1"/>
          <p:nvPr/>
        </p:nvSpPr>
        <p:spPr>
          <a:xfrm>
            <a:off x="500908" y="852803"/>
            <a:ext cx="9193238"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Type 4 sample will be prepared in a sealed and controlled environment with the desiccant to facilitate further drying of the CLT sample.</a:t>
            </a:r>
            <a:endParaRPr lang="en-CA" dirty="0"/>
          </a:p>
        </p:txBody>
      </p:sp>
      <p:grpSp>
        <p:nvGrpSpPr>
          <p:cNvPr id="99" name="Group 98">
            <a:extLst>
              <a:ext uri="{FF2B5EF4-FFF2-40B4-BE49-F238E27FC236}">
                <a16:creationId xmlns:a16="http://schemas.microsoft.com/office/drawing/2014/main" id="{B9DE6D87-560E-3429-56C2-184E5BA7D264}"/>
              </a:ext>
            </a:extLst>
          </p:cNvPr>
          <p:cNvGrpSpPr/>
          <p:nvPr/>
        </p:nvGrpSpPr>
        <p:grpSpPr>
          <a:xfrm>
            <a:off x="1945108" y="1561706"/>
            <a:ext cx="4801297" cy="1713752"/>
            <a:chOff x="1801064" y="1418800"/>
            <a:chExt cx="4801297" cy="1713752"/>
          </a:xfrm>
        </p:grpSpPr>
        <p:pic>
          <p:nvPicPr>
            <p:cNvPr id="86" name="Picture 85">
              <a:extLst>
                <a:ext uri="{FF2B5EF4-FFF2-40B4-BE49-F238E27FC236}">
                  <a16:creationId xmlns:a16="http://schemas.microsoft.com/office/drawing/2014/main" id="{34755A71-96EE-0011-A006-67E0E78D4D0D}"/>
                </a:ext>
              </a:extLst>
            </p:cNvPr>
            <p:cNvPicPr>
              <a:picLocks noChangeAspect="1"/>
            </p:cNvPicPr>
            <p:nvPr/>
          </p:nvPicPr>
          <p:blipFill>
            <a:blip r:embed="rId3"/>
            <a:stretch>
              <a:fillRect/>
            </a:stretch>
          </p:blipFill>
          <p:spPr>
            <a:xfrm>
              <a:off x="2237467" y="2003010"/>
              <a:ext cx="3274584" cy="1129542"/>
            </a:xfrm>
            <a:prstGeom prst="rect">
              <a:avLst/>
            </a:prstGeom>
          </p:spPr>
        </p:pic>
        <p:cxnSp>
          <p:nvCxnSpPr>
            <p:cNvPr id="87" name="Straight Connector 86">
              <a:extLst>
                <a:ext uri="{FF2B5EF4-FFF2-40B4-BE49-F238E27FC236}">
                  <a16:creationId xmlns:a16="http://schemas.microsoft.com/office/drawing/2014/main" id="{5F6561B7-B788-DF71-A0AD-19744B8D5AE9}"/>
                </a:ext>
              </a:extLst>
            </p:cNvPr>
            <p:cNvCxnSpPr>
              <a:cxnSpLocks/>
            </p:cNvCxnSpPr>
            <p:nvPr/>
          </p:nvCxnSpPr>
          <p:spPr>
            <a:xfrm>
              <a:off x="2313354" y="1987996"/>
              <a:ext cx="3142566"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93" name="TextBox 92">
              <a:extLst>
                <a:ext uri="{FF2B5EF4-FFF2-40B4-BE49-F238E27FC236}">
                  <a16:creationId xmlns:a16="http://schemas.microsoft.com/office/drawing/2014/main" id="{BAFD5AFB-5CC9-2D9B-1033-EB89E97B4323}"/>
                </a:ext>
              </a:extLst>
            </p:cNvPr>
            <p:cNvSpPr txBox="1"/>
            <p:nvPr/>
          </p:nvSpPr>
          <p:spPr>
            <a:xfrm>
              <a:off x="5681026" y="1418800"/>
              <a:ext cx="921335" cy="307777"/>
            </a:xfrm>
            <a:prstGeom prst="rect">
              <a:avLst/>
            </a:prstGeom>
            <a:noFill/>
          </p:spPr>
          <p:txBody>
            <a:bodyPr wrap="square">
              <a:spAutoFit/>
            </a:bodyPr>
            <a:lstStyle/>
            <a:p>
              <a:pPr defTabSz="841248">
                <a:spcAft>
                  <a:spcPts val="600"/>
                </a:spcAft>
              </a:pPr>
              <a:r>
                <a:rPr lang="en-US" sz="1400" dirty="0">
                  <a:solidFill>
                    <a:srgbClr val="2E2E2E"/>
                  </a:solidFill>
                  <a:latin typeface="Arial" panose="020B0604020202020204" pitchFamily="34" charset="0"/>
                </a:rPr>
                <a:t>Exposed </a:t>
              </a:r>
              <a:endParaRPr lang="en-US" sz="1400" i="0" dirty="0">
                <a:solidFill>
                  <a:srgbClr val="374151"/>
                </a:solidFill>
                <a:effectLst/>
              </a:endParaRPr>
            </a:p>
          </p:txBody>
        </p:sp>
        <p:cxnSp>
          <p:nvCxnSpPr>
            <p:cNvPr id="94" name="Connector: Curved 93">
              <a:extLst>
                <a:ext uri="{FF2B5EF4-FFF2-40B4-BE49-F238E27FC236}">
                  <a16:creationId xmlns:a16="http://schemas.microsoft.com/office/drawing/2014/main" id="{3274E0F5-006D-238A-EC43-7685F88CD234}"/>
                </a:ext>
              </a:extLst>
            </p:cNvPr>
            <p:cNvCxnSpPr>
              <a:cxnSpLocks/>
            </p:cNvCxnSpPr>
            <p:nvPr/>
          </p:nvCxnSpPr>
          <p:spPr>
            <a:xfrm rot="10800000" flipV="1">
              <a:off x="4935930" y="1568360"/>
              <a:ext cx="695250" cy="40099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19" name="Connector: Curved 118">
              <a:extLst>
                <a:ext uri="{FF2B5EF4-FFF2-40B4-BE49-F238E27FC236}">
                  <a16:creationId xmlns:a16="http://schemas.microsoft.com/office/drawing/2014/main" id="{D393A909-202A-35F3-9A7C-95EA91B81093}"/>
                </a:ext>
              </a:extLst>
            </p:cNvPr>
            <p:cNvCxnSpPr>
              <a:cxnSpLocks/>
            </p:cNvCxnSpPr>
            <p:nvPr/>
          </p:nvCxnSpPr>
          <p:spPr>
            <a:xfrm>
              <a:off x="1801064" y="1904100"/>
              <a:ext cx="462444" cy="159014"/>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grpSp>
      <p:sp>
        <p:nvSpPr>
          <p:cNvPr id="100" name="TextBox 99">
            <a:extLst>
              <a:ext uri="{FF2B5EF4-FFF2-40B4-BE49-F238E27FC236}">
                <a16:creationId xmlns:a16="http://schemas.microsoft.com/office/drawing/2014/main" id="{FE06FD97-B010-FA1F-44CA-056E790EE015}"/>
              </a:ext>
            </a:extLst>
          </p:cNvPr>
          <p:cNvSpPr txBox="1"/>
          <p:nvPr/>
        </p:nvSpPr>
        <p:spPr>
          <a:xfrm>
            <a:off x="500908" y="3456272"/>
            <a:ext cx="9193238"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Type 5 sample will have 40 mm light weight concrete topping, which is commonly used for wood-based floors for sound improvement and fire safety with epoxy flooring with out membrane .</a:t>
            </a:r>
            <a:endParaRPr lang="en-CA" dirty="0"/>
          </a:p>
        </p:txBody>
      </p:sp>
      <p:grpSp>
        <p:nvGrpSpPr>
          <p:cNvPr id="112" name="Group 111">
            <a:extLst>
              <a:ext uri="{FF2B5EF4-FFF2-40B4-BE49-F238E27FC236}">
                <a16:creationId xmlns:a16="http://schemas.microsoft.com/office/drawing/2014/main" id="{293CD785-1BF7-2076-6DC5-261ECC1F2BC8}"/>
              </a:ext>
            </a:extLst>
          </p:cNvPr>
          <p:cNvGrpSpPr/>
          <p:nvPr/>
        </p:nvGrpSpPr>
        <p:grpSpPr>
          <a:xfrm>
            <a:off x="1857945" y="4461847"/>
            <a:ext cx="5155149" cy="1296555"/>
            <a:chOff x="6798280" y="4475475"/>
            <a:chExt cx="5050275" cy="1179426"/>
          </a:xfrm>
        </p:grpSpPr>
        <p:sp>
          <p:nvSpPr>
            <p:cNvPr id="52" name="TextBox 51">
              <a:extLst>
                <a:ext uri="{FF2B5EF4-FFF2-40B4-BE49-F238E27FC236}">
                  <a16:creationId xmlns:a16="http://schemas.microsoft.com/office/drawing/2014/main" id="{5992D5E9-2DC6-65D8-BEED-FAEF0113FE56}"/>
                </a:ext>
              </a:extLst>
            </p:cNvPr>
            <p:cNvSpPr txBox="1"/>
            <p:nvPr/>
          </p:nvSpPr>
          <p:spPr>
            <a:xfrm>
              <a:off x="6798280" y="4502565"/>
              <a:ext cx="499349" cy="215444"/>
            </a:xfrm>
            <a:prstGeom prst="rect">
              <a:avLst/>
            </a:prstGeom>
            <a:noFill/>
          </p:spPr>
          <p:txBody>
            <a:bodyPr wrap="square">
              <a:spAutoFit/>
            </a:bodyPr>
            <a:lstStyle/>
            <a:p>
              <a:pPr defTabSz="841248">
                <a:spcAft>
                  <a:spcPts val="600"/>
                </a:spcAft>
              </a:pPr>
              <a:r>
                <a:rPr lang="en-US" sz="800" dirty="0">
                  <a:solidFill>
                    <a:srgbClr val="2E2E2E"/>
                  </a:solidFill>
                  <a:latin typeface="Arial" panose="020B0604020202020204" pitchFamily="34" charset="0"/>
                </a:rPr>
                <a:t>50 mm </a:t>
              </a:r>
              <a:endParaRPr lang="en-US" sz="800" i="0" dirty="0">
                <a:solidFill>
                  <a:srgbClr val="374151"/>
                </a:solidFill>
                <a:effectLst/>
              </a:endParaRPr>
            </a:p>
          </p:txBody>
        </p:sp>
        <p:pic>
          <p:nvPicPr>
            <p:cNvPr id="104" name="Picture 103">
              <a:extLst>
                <a:ext uri="{FF2B5EF4-FFF2-40B4-BE49-F238E27FC236}">
                  <a16:creationId xmlns:a16="http://schemas.microsoft.com/office/drawing/2014/main" id="{71DC9327-E85A-5147-501F-6FCEA6D19C93}"/>
                </a:ext>
              </a:extLst>
            </p:cNvPr>
            <p:cNvPicPr>
              <a:picLocks noChangeAspect="1"/>
            </p:cNvPicPr>
            <p:nvPr/>
          </p:nvPicPr>
          <p:blipFill>
            <a:blip r:embed="rId4"/>
            <a:stretch>
              <a:fillRect/>
            </a:stretch>
          </p:blipFill>
          <p:spPr>
            <a:xfrm flipH="1">
              <a:off x="7243671" y="4475475"/>
              <a:ext cx="3090547" cy="1179426"/>
            </a:xfrm>
            <a:prstGeom prst="rect">
              <a:avLst/>
            </a:prstGeom>
          </p:spPr>
        </p:pic>
        <p:sp>
          <p:nvSpPr>
            <p:cNvPr id="105" name="TextBox 104">
              <a:extLst>
                <a:ext uri="{FF2B5EF4-FFF2-40B4-BE49-F238E27FC236}">
                  <a16:creationId xmlns:a16="http://schemas.microsoft.com/office/drawing/2014/main" id="{83F82AAE-DCD4-3BF9-5134-FF10DAD876DF}"/>
                </a:ext>
              </a:extLst>
            </p:cNvPr>
            <p:cNvSpPr txBox="1"/>
            <p:nvPr/>
          </p:nvSpPr>
          <p:spPr>
            <a:xfrm>
              <a:off x="10927220" y="5077760"/>
              <a:ext cx="921335" cy="219251"/>
            </a:xfrm>
            <a:prstGeom prst="rect">
              <a:avLst/>
            </a:prstGeom>
            <a:noFill/>
          </p:spPr>
          <p:txBody>
            <a:bodyPr wrap="square">
              <a:spAutoFit/>
            </a:bodyPr>
            <a:lstStyle/>
            <a:p>
              <a:pPr defTabSz="841248">
                <a:spcAft>
                  <a:spcPts val="600"/>
                </a:spcAft>
              </a:pPr>
              <a:r>
                <a:rPr lang="en-US" sz="1400" dirty="0">
                  <a:solidFill>
                    <a:srgbClr val="2E2E2E"/>
                  </a:solidFill>
                  <a:latin typeface="Arial" panose="020B0604020202020204" pitchFamily="34" charset="0"/>
                </a:rPr>
                <a:t>Exposed </a:t>
              </a:r>
              <a:endParaRPr lang="en-US" sz="1400" i="0" dirty="0">
                <a:solidFill>
                  <a:srgbClr val="374151"/>
                </a:solidFill>
                <a:effectLst/>
              </a:endParaRPr>
            </a:p>
          </p:txBody>
        </p:sp>
        <p:cxnSp>
          <p:nvCxnSpPr>
            <p:cNvPr id="106" name="Connector: Curved 105">
              <a:extLst>
                <a:ext uri="{FF2B5EF4-FFF2-40B4-BE49-F238E27FC236}">
                  <a16:creationId xmlns:a16="http://schemas.microsoft.com/office/drawing/2014/main" id="{73298DCB-EC93-01BC-4808-0C6F9D3365BF}"/>
                </a:ext>
              </a:extLst>
            </p:cNvPr>
            <p:cNvCxnSpPr>
              <a:cxnSpLocks/>
              <a:endCxn id="104" idx="1"/>
            </p:cNvCxnSpPr>
            <p:nvPr/>
          </p:nvCxnSpPr>
          <p:spPr>
            <a:xfrm rot="10800000">
              <a:off x="10334219" y="5065188"/>
              <a:ext cx="593003" cy="15751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08" name="Straight Connector 107">
              <a:extLst>
                <a:ext uri="{FF2B5EF4-FFF2-40B4-BE49-F238E27FC236}">
                  <a16:creationId xmlns:a16="http://schemas.microsoft.com/office/drawing/2014/main" id="{B76A6BF7-BF8C-E294-8AED-228582D7D780}"/>
                </a:ext>
              </a:extLst>
            </p:cNvPr>
            <p:cNvCxnSpPr>
              <a:cxnSpLocks/>
            </p:cNvCxnSpPr>
            <p:nvPr/>
          </p:nvCxnSpPr>
          <p:spPr>
            <a:xfrm>
              <a:off x="10344695" y="4533469"/>
              <a:ext cx="0" cy="1090233"/>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grpSp>
      <p:cxnSp>
        <p:nvCxnSpPr>
          <p:cNvPr id="115" name="Connector: Curved 114">
            <a:extLst>
              <a:ext uri="{FF2B5EF4-FFF2-40B4-BE49-F238E27FC236}">
                <a16:creationId xmlns:a16="http://schemas.microsoft.com/office/drawing/2014/main" id="{04F0C337-2484-CFCE-B5B6-1303418B6FA0}"/>
              </a:ext>
            </a:extLst>
          </p:cNvPr>
          <p:cNvCxnSpPr>
            <a:cxnSpLocks/>
          </p:cNvCxnSpPr>
          <p:nvPr/>
        </p:nvCxnSpPr>
        <p:spPr>
          <a:xfrm rot="10800000" flipV="1">
            <a:off x="5545648" y="4322268"/>
            <a:ext cx="605316" cy="28366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17" name="TextBox 116">
            <a:extLst>
              <a:ext uri="{FF2B5EF4-FFF2-40B4-BE49-F238E27FC236}">
                <a16:creationId xmlns:a16="http://schemas.microsoft.com/office/drawing/2014/main" id="{073DA9AA-302B-7743-DCF1-44057CC37D27}"/>
              </a:ext>
            </a:extLst>
          </p:cNvPr>
          <p:cNvSpPr txBox="1"/>
          <p:nvPr/>
        </p:nvSpPr>
        <p:spPr>
          <a:xfrm>
            <a:off x="6150964" y="4142358"/>
            <a:ext cx="1593555" cy="307777"/>
          </a:xfrm>
          <a:prstGeom prst="rect">
            <a:avLst/>
          </a:prstGeom>
          <a:noFill/>
        </p:spPr>
        <p:txBody>
          <a:bodyPr wrap="square">
            <a:spAutoFit/>
          </a:bodyPr>
          <a:lstStyle/>
          <a:p>
            <a:pPr defTabSz="841248">
              <a:spcAft>
                <a:spcPts val="600"/>
              </a:spcAft>
            </a:pPr>
            <a:r>
              <a:rPr lang="en-US" sz="1400" dirty="0">
                <a:solidFill>
                  <a:srgbClr val="2E2E2E"/>
                </a:solidFill>
                <a:latin typeface="Arial" panose="020B0604020202020204" pitchFamily="34" charset="0"/>
              </a:rPr>
              <a:t>Concrete topping </a:t>
            </a:r>
            <a:endParaRPr lang="en-US" sz="1400" i="0" dirty="0">
              <a:solidFill>
                <a:srgbClr val="374151"/>
              </a:solidFill>
              <a:effectLst/>
            </a:endParaRPr>
          </a:p>
        </p:txBody>
      </p:sp>
      <p:sp>
        <p:nvSpPr>
          <p:cNvPr id="121" name="TextBox 120">
            <a:extLst>
              <a:ext uri="{FF2B5EF4-FFF2-40B4-BE49-F238E27FC236}">
                <a16:creationId xmlns:a16="http://schemas.microsoft.com/office/drawing/2014/main" id="{0581409C-88B4-2270-B4DB-EB816C49ABC4}"/>
              </a:ext>
            </a:extLst>
          </p:cNvPr>
          <p:cNvSpPr txBox="1"/>
          <p:nvPr/>
        </p:nvSpPr>
        <p:spPr>
          <a:xfrm>
            <a:off x="1205916" y="1757876"/>
            <a:ext cx="921335" cy="307777"/>
          </a:xfrm>
          <a:prstGeom prst="rect">
            <a:avLst/>
          </a:prstGeom>
          <a:noFill/>
        </p:spPr>
        <p:txBody>
          <a:bodyPr wrap="square">
            <a:spAutoFit/>
          </a:bodyPr>
          <a:lstStyle/>
          <a:p>
            <a:pPr defTabSz="841248">
              <a:spcAft>
                <a:spcPts val="600"/>
              </a:spcAft>
            </a:pPr>
            <a:r>
              <a:rPr lang="en-US" sz="1400" dirty="0">
                <a:solidFill>
                  <a:srgbClr val="2E2E2E"/>
                </a:solidFill>
                <a:latin typeface="Arial" panose="020B0604020202020204" pitchFamily="34" charset="0"/>
              </a:rPr>
              <a:t>Checks</a:t>
            </a:r>
            <a:endParaRPr lang="en-US" sz="1400" i="0" dirty="0">
              <a:solidFill>
                <a:srgbClr val="374151"/>
              </a:solidFill>
              <a:effectLst/>
            </a:endParaRPr>
          </a:p>
        </p:txBody>
      </p:sp>
      <p:sp>
        <p:nvSpPr>
          <p:cNvPr id="3" name="TextBox 2">
            <a:extLst>
              <a:ext uri="{FF2B5EF4-FFF2-40B4-BE49-F238E27FC236}">
                <a16:creationId xmlns:a16="http://schemas.microsoft.com/office/drawing/2014/main" id="{747F73F5-F88F-9D71-27BA-0690BF77E171}"/>
              </a:ext>
            </a:extLst>
          </p:cNvPr>
          <p:cNvSpPr txBox="1"/>
          <p:nvPr/>
        </p:nvSpPr>
        <p:spPr>
          <a:xfrm>
            <a:off x="633618" y="298534"/>
            <a:ext cx="2526034" cy="461665"/>
          </a:xfrm>
          <a:prstGeom prst="rect">
            <a:avLst/>
          </a:prstGeom>
          <a:noFill/>
        </p:spPr>
        <p:txBody>
          <a:bodyPr wrap="square">
            <a:spAutoFit/>
          </a:bodyPr>
          <a:lstStyle/>
          <a:p>
            <a:pPr algn="ctr" defTabSz="841248">
              <a:spcAft>
                <a:spcPts val="600"/>
              </a:spcAft>
            </a:pPr>
            <a:r>
              <a:rPr lang="en-US" sz="2400" b="1" dirty="0">
                <a:solidFill>
                  <a:srgbClr val="A3794F"/>
                </a:solidFill>
                <a:latin typeface="Arial" panose="020B0604020202020204" pitchFamily="34" charset="0"/>
              </a:rPr>
              <a:t>Sample Sealing</a:t>
            </a:r>
            <a:endParaRPr lang="en-US" sz="2400" b="1" i="0" dirty="0">
              <a:solidFill>
                <a:srgbClr val="A3794F"/>
              </a:solidFill>
              <a:effectLst/>
            </a:endParaRPr>
          </a:p>
        </p:txBody>
      </p:sp>
    </p:spTree>
    <p:extLst>
      <p:ext uri="{BB962C8B-B14F-4D97-AF65-F5344CB8AC3E}">
        <p14:creationId xmlns:p14="http://schemas.microsoft.com/office/powerpoint/2010/main" val="413236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C3150A0-7041-548C-FBC1-5683F9C59032}"/>
              </a:ext>
            </a:extLst>
          </p:cNvPr>
          <p:cNvSpPr txBox="1"/>
          <p:nvPr/>
        </p:nvSpPr>
        <p:spPr>
          <a:xfrm>
            <a:off x="477885" y="1166383"/>
            <a:ext cx="9193238"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Type 6 sample will have 40 mm concrete topping with epoxy flooring and vapor permeable membrane. </a:t>
            </a:r>
            <a:endParaRPr lang="en-CA" dirty="0"/>
          </a:p>
        </p:txBody>
      </p:sp>
      <p:pic>
        <p:nvPicPr>
          <p:cNvPr id="11" name="Picture 10">
            <a:extLst>
              <a:ext uri="{FF2B5EF4-FFF2-40B4-BE49-F238E27FC236}">
                <a16:creationId xmlns:a16="http://schemas.microsoft.com/office/drawing/2014/main" id="{B5FD4D6C-1B80-1FEA-CD64-980348AFECBA}"/>
              </a:ext>
            </a:extLst>
          </p:cNvPr>
          <p:cNvPicPr>
            <a:picLocks noChangeAspect="1"/>
          </p:cNvPicPr>
          <p:nvPr/>
        </p:nvPicPr>
        <p:blipFill>
          <a:blip r:embed="rId3"/>
          <a:stretch>
            <a:fillRect/>
          </a:stretch>
        </p:blipFill>
        <p:spPr>
          <a:xfrm>
            <a:off x="2336799" y="2431596"/>
            <a:ext cx="3689716" cy="1552667"/>
          </a:xfrm>
          <a:prstGeom prst="rect">
            <a:avLst/>
          </a:prstGeom>
        </p:spPr>
      </p:pic>
      <p:cxnSp>
        <p:nvCxnSpPr>
          <p:cNvPr id="12" name="Connector: Curved 11">
            <a:extLst>
              <a:ext uri="{FF2B5EF4-FFF2-40B4-BE49-F238E27FC236}">
                <a16:creationId xmlns:a16="http://schemas.microsoft.com/office/drawing/2014/main" id="{458ED88F-FC67-B969-8735-9BAE973ED383}"/>
              </a:ext>
            </a:extLst>
          </p:cNvPr>
          <p:cNvCxnSpPr>
            <a:cxnSpLocks/>
          </p:cNvCxnSpPr>
          <p:nvPr/>
        </p:nvCxnSpPr>
        <p:spPr>
          <a:xfrm>
            <a:off x="1731891" y="2601684"/>
            <a:ext cx="604907" cy="13232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F4BCF834-FAE5-41AD-E749-4D173C839036}"/>
              </a:ext>
            </a:extLst>
          </p:cNvPr>
          <p:cNvSpPr txBox="1"/>
          <p:nvPr/>
        </p:nvSpPr>
        <p:spPr>
          <a:xfrm>
            <a:off x="633618" y="2292755"/>
            <a:ext cx="1593555" cy="430887"/>
          </a:xfrm>
          <a:prstGeom prst="rect">
            <a:avLst/>
          </a:prstGeom>
          <a:noFill/>
        </p:spPr>
        <p:txBody>
          <a:bodyPr wrap="square">
            <a:spAutoFit/>
          </a:bodyPr>
          <a:lstStyle/>
          <a:p>
            <a:pPr defTabSz="841248">
              <a:spcAft>
                <a:spcPts val="600"/>
              </a:spcAft>
            </a:pPr>
            <a:r>
              <a:rPr lang="en-US" sz="1100" dirty="0">
                <a:solidFill>
                  <a:srgbClr val="2E2E2E"/>
                </a:solidFill>
                <a:latin typeface="Arial" panose="020B0604020202020204" pitchFamily="34" charset="0"/>
              </a:rPr>
              <a:t>Vapor permeable membrane</a:t>
            </a:r>
            <a:endParaRPr lang="en-US" sz="1100" i="0" dirty="0">
              <a:solidFill>
                <a:srgbClr val="374151"/>
              </a:solidFill>
              <a:effectLst/>
            </a:endParaRPr>
          </a:p>
        </p:txBody>
      </p:sp>
      <p:cxnSp>
        <p:nvCxnSpPr>
          <p:cNvPr id="14" name="Straight Connector 13">
            <a:extLst>
              <a:ext uri="{FF2B5EF4-FFF2-40B4-BE49-F238E27FC236}">
                <a16:creationId xmlns:a16="http://schemas.microsoft.com/office/drawing/2014/main" id="{E8319B5A-86F6-65BA-3F7B-FF28D4E8F468}"/>
              </a:ext>
            </a:extLst>
          </p:cNvPr>
          <p:cNvCxnSpPr>
            <a:cxnSpLocks/>
          </p:cNvCxnSpPr>
          <p:nvPr/>
        </p:nvCxnSpPr>
        <p:spPr>
          <a:xfrm>
            <a:off x="6010761" y="2487516"/>
            <a:ext cx="0" cy="146880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id="{67383F1C-B11D-EC75-5BEF-B370271AAA55}"/>
              </a:ext>
            </a:extLst>
          </p:cNvPr>
          <p:cNvSpPr txBox="1"/>
          <p:nvPr/>
        </p:nvSpPr>
        <p:spPr>
          <a:xfrm>
            <a:off x="6829774" y="2734004"/>
            <a:ext cx="940467" cy="241025"/>
          </a:xfrm>
          <a:prstGeom prst="rect">
            <a:avLst/>
          </a:prstGeom>
          <a:noFill/>
        </p:spPr>
        <p:txBody>
          <a:bodyPr wrap="square">
            <a:spAutoFit/>
          </a:bodyPr>
          <a:lstStyle/>
          <a:p>
            <a:pPr defTabSz="841248">
              <a:spcAft>
                <a:spcPts val="600"/>
              </a:spcAft>
            </a:pPr>
            <a:r>
              <a:rPr lang="en-US" sz="1400" dirty="0">
                <a:solidFill>
                  <a:srgbClr val="2E2E2E"/>
                </a:solidFill>
                <a:latin typeface="Arial" panose="020B0604020202020204" pitchFamily="34" charset="0"/>
              </a:rPr>
              <a:t>Exposed </a:t>
            </a:r>
            <a:endParaRPr lang="en-US" sz="1400" i="0" dirty="0">
              <a:solidFill>
                <a:srgbClr val="374151"/>
              </a:solidFill>
              <a:effectLst/>
            </a:endParaRPr>
          </a:p>
        </p:txBody>
      </p:sp>
      <p:cxnSp>
        <p:nvCxnSpPr>
          <p:cNvPr id="19" name="Connector: Curved 18">
            <a:extLst>
              <a:ext uri="{FF2B5EF4-FFF2-40B4-BE49-F238E27FC236}">
                <a16:creationId xmlns:a16="http://schemas.microsoft.com/office/drawing/2014/main" id="{969DC72C-F964-EF06-6B6F-E09F26F486FE}"/>
              </a:ext>
            </a:extLst>
          </p:cNvPr>
          <p:cNvCxnSpPr>
            <a:cxnSpLocks/>
            <a:stCxn id="18" idx="1"/>
          </p:cNvCxnSpPr>
          <p:nvPr/>
        </p:nvCxnSpPr>
        <p:spPr>
          <a:xfrm rot="10800000" flipV="1">
            <a:off x="6034770" y="2854517"/>
            <a:ext cx="795005" cy="36740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E7DBD053-842C-D58B-2E3D-CDAE656B03D3}"/>
              </a:ext>
            </a:extLst>
          </p:cNvPr>
          <p:cNvSpPr txBox="1"/>
          <p:nvPr/>
        </p:nvSpPr>
        <p:spPr>
          <a:xfrm>
            <a:off x="633618" y="298534"/>
            <a:ext cx="2526034" cy="461665"/>
          </a:xfrm>
          <a:prstGeom prst="rect">
            <a:avLst/>
          </a:prstGeom>
          <a:noFill/>
        </p:spPr>
        <p:txBody>
          <a:bodyPr wrap="square">
            <a:spAutoFit/>
          </a:bodyPr>
          <a:lstStyle/>
          <a:p>
            <a:pPr algn="ctr" defTabSz="841248">
              <a:spcAft>
                <a:spcPts val="600"/>
              </a:spcAft>
            </a:pPr>
            <a:r>
              <a:rPr lang="en-US" sz="2400" b="1" dirty="0">
                <a:solidFill>
                  <a:srgbClr val="A3794F"/>
                </a:solidFill>
                <a:latin typeface="Arial" panose="020B0604020202020204" pitchFamily="34" charset="0"/>
              </a:rPr>
              <a:t>Sample Sealing</a:t>
            </a:r>
            <a:endParaRPr lang="en-US" sz="2400" b="1" i="0" dirty="0">
              <a:solidFill>
                <a:srgbClr val="A3794F"/>
              </a:solidFill>
              <a:effectLst/>
            </a:endParaRPr>
          </a:p>
        </p:txBody>
      </p:sp>
    </p:spTree>
    <p:extLst>
      <p:ext uri="{BB962C8B-B14F-4D97-AF65-F5344CB8AC3E}">
        <p14:creationId xmlns:p14="http://schemas.microsoft.com/office/powerpoint/2010/main" val="1400664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A171CEB-1C86-EF84-319B-F13C90A1B945}"/>
              </a:ext>
            </a:extLst>
          </p:cNvPr>
          <p:cNvGrpSpPr/>
          <p:nvPr/>
        </p:nvGrpSpPr>
        <p:grpSpPr>
          <a:xfrm>
            <a:off x="685739" y="527759"/>
            <a:ext cx="4076761" cy="758889"/>
            <a:chOff x="7346792" y="3225817"/>
            <a:chExt cx="2125453" cy="899598"/>
          </a:xfrm>
        </p:grpSpPr>
        <p:sp>
          <p:nvSpPr>
            <p:cNvPr id="37" name="Rectangle: Rounded Corners 36">
              <a:extLst>
                <a:ext uri="{FF2B5EF4-FFF2-40B4-BE49-F238E27FC236}">
                  <a16:creationId xmlns:a16="http://schemas.microsoft.com/office/drawing/2014/main" id="{2B8C191E-1E56-6F29-252B-F38D48958038}"/>
                </a:ext>
              </a:extLst>
            </p:cNvPr>
            <p:cNvSpPr/>
            <p:nvPr/>
          </p:nvSpPr>
          <p:spPr>
            <a:xfrm>
              <a:off x="7346792" y="3225817"/>
              <a:ext cx="2125453" cy="899598"/>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a:extLst>
                <a:ext uri="{FF2B5EF4-FFF2-40B4-BE49-F238E27FC236}">
                  <a16:creationId xmlns:a16="http://schemas.microsoft.com/office/drawing/2014/main" id="{D1D52742-190F-2E6A-E878-CB33FFE1903E}"/>
                </a:ext>
              </a:extLst>
            </p:cNvPr>
            <p:cNvSpPr txBox="1"/>
            <p:nvPr/>
          </p:nvSpPr>
          <p:spPr>
            <a:xfrm>
              <a:off x="7462122" y="3437534"/>
              <a:ext cx="2010123" cy="474296"/>
            </a:xfrm>
            <a:prstGeom prst="rect">
              <a:avLst/>
            </a:prstGeom>
            <a:noFill/>
          </p:spPr>
          <p:txBody>
            <a:bodyPr wrap="square">
              <a:spAutoFit/>
            </a:bodyPr>
            <a:lstStyle/>
            <a:p>
              <a:r>
                <a:rPr lang="en-US" sz="2000" dirty="0">
                  <a:solidFill>
                    <a:schemeClr val="bg1"/>
                  </a:solidFill>
                  <a:latin typeface="docs-Calibri"/>
                </a:rPr>
                <a:t>But why expose end-grain surface</a:t>
              </a:r>
              <a:r>
                <a:rPr lang="en-US" dirty="0">
                  <a:solidFill>
                    <a:schemeClr val="bg1"/>
                  </a:solidFill>
                  <a:latin typeface="docs-Calibri"/>
                </a:rPr>
                <a:t>?</a:t>
              </a:r>
            </a:p>
          </p:txBody>
        </p:sp>
      </p:grpSp>
      <p:pic>
        <p:nvPicPr>
          <p:cNvPr id="40" name="Picture 39">
            <a:extLst>
              <a:ext uri="{FF2B5EF4-FFF2-40B4-BE49-F238E27FC236}">
                <a16:creationId xmlns:a16="http://schemas.microsoft.com/office/drawing/2014/main" id="{3F47998C-248D-F9ED-F9DB-1EBB88C3840F}"/>
              </a:ext>
            </a:extLst>
          </p:cNvPr>
          <p:cNvPicPr>
            <a:picLocks noChangeAspect="1"/>
          </p:cNvPicPr>
          <p:nvPr/>
        </p:nvPicPr>
        <p:blipFill>
          <a:blip r:embed="rId3"/>
          <a:stretch>
            <a:fillRect/>
          </a:stretch>
        </p:blipFill>
        <p:spPr>
          <a:xfrm>
            <a:off x="6217920" y="4736208"/>
            <a:ext cx="2595347" cy="864098"/>
          </a:xfrm>
          <a:prstGeom prst="rect">
            <a:avLst/>
          </a:prstGeom>
        </p:spPr>
      </p:pic>
      <p:pic>
        <p:nvPicPr>
          <p:cNvPr id="7" name="Picture 6">
            <a:extLst>
              <a:ext uri="{FF2B5EF4-FFF2-40B4-BE49-F238E27FC236}">
                <a16:creationId xmlns:a16="http://schemas.microsoft.com/office/drawing/2014/main" id="{67E705FD-C26F-E119-F1D6-5798F460CC32}"/>
              </a:ext>
            </a:extLst>
          </p:cNvPr>
          <p:cNvPicPr>
            <a:picLocks noChangeAspect="1"/>
          </p:cNvPicPr>
          <p:nvPr/>
        </p:nvPicPr>
        <p:blipFill>
          <a:blip r:embed="rId4"/>
          <a:stretch>
            <a:fillRect/>
          </a:stretch>
        </p:blipFill>
        <p:spPr>
          <a:xfrm>
            <a:off x="2034540" y="2771854"/>
            <a:ext cx="2083117" cy="2828452"/>
          </a:xfrm>
          <a:prstGeom prst="rect">
            <a:avLst/>
          </a:prstGeom>
        </p:spPr>
      </p:pic>
      <p:sp>
        <p:nvSpPr>
          <p:cNvPr id="10" name="TextBox 9">
            <a:extLst>
              <a:ext uri="{FF2B5EF4-FFF2-40B4-BE49-F238E27FC236}">
                <a16:creationId xmlns:a16="http://schemas.microsoft.com/office/drawing/2014/main" id="{7897CADA-5D44-26C7-16F2-CAB0A5C60BF1}"/>
              </a:ext>
            </a:extLst>
          </p:cNvPr>
          <p:cNvSpPr txBox="1"/>
          <p:nvPr/>
        </p:nvSpPr>
        <p:spPr>
          <a:xfrm>
            <a:off x="2259153" y="5722305"/>
            <a:ext cx="1633890" cy="276999"/>
          </a:xfrm>
          <a:prstGeom prst="rect">
            <a:avLst/>
          </a:prstGeom>
          <a:noFill/>
        </p:spPr>
        <p:txBody>
          <a:bodyPr wrap="square">
            <a:spAutoFit/>
          </a:bodyPr>
          <a:lstStyle/>
          <a:p>
            <a:pPr algn="ctr" defTabSz="841248">
              <a:spcAft>
                <a:spcPts val="600"/>
              </a:spcAft>
            </a:pPr>
            <a:r>
              <a:rPr lang="en-US" sz="1200" i="1" dirty="0">
                <a:solidFill>
                  <a:srgbClr val="2E2E2E"/>
                </a:solidFill>
                <a:latin typeface="Arial" panose="020B0604020202020204" pitchFamily="34" charset="0"/>
              </a:rPr>
              <a:t>CLT Handbook, 2019 </a:t>
            </a:r>
            <a:endParaRPr lang="en-US" sz="1200" i="1" dirty="0">
              <a:solidFill>
                <a:srgbClr val="374151"/>
              </a:solidFill>
              <a:effectLst/>
            </a:endParaRPr>
          </a:p>
        </p:txBody>
      </p:sp>
      <p:cxnSp>
        <p:nvCxnSpPr>
          <p:cNvPr id="19" name="Straight Connector 18">
            <a:extLst>
              <a:ext uri="{FF2B5EF4-FFF2-40B4-BE49-F238E27FC236}">
                <a16:creationId xmlns:a16="http://schemas.microsoft.com/office/drawing/2014/main" id="{4CD85BFC-FAA2-BB11-B83E-26A4A6219BEC}"/>
              </a:ext>
            </a:extLst>
          </p:cNvPr>
          <p:cNvCxnSpPr/>
          <p:nvPr/>
        </p:nvCxnSpPr>
        <p:spPr>
          <a:xfrm>
            <a:off x="6227835" y="5577206"/>
            <a:ext cx="3295355"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13CC9818-0A52-2220-EB9C-A311FB1B1CD3}"/>
              </a:ext>
            </a:extLst>
          </p:cNvPr>
          <p:cNvCxnSpPr/>
          <p:nvPr/>
        </p:nvCxnSpPr>
        <p:spPr>
          <a:xfrm>
            <a:off x="8408384" y="3812991"/>
            <a:ext cx="384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717FD65D-E15E-9EF5-2457-EBBD933239F4}"/>
              </a:ext>
            </a:extLst>
          </p:cNvPr>
          <p:cNvCxnSpPr>
            <a:cxnSpLocks/>
          </p:cNvCxnSpPr>
          <p:nvPr/>
        </p:nvCxnSpPr>
        <p:spPr>
          <a:xfrm flipH="1">
            <a:off x="9436798" y="3812991"/>
            <a:ext cx="38404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552E07F7-C452-AAD9-2756-3678E8BE09D9}"/>
              </a:ext>
            </a:extLst>
          </p:cNvPr>
          <p:cNvSpPr txBox="1"/>
          <p:nvPr/>
        </p:nvSpPr>
        <p:spPr>
          <a:xfrm>
            <a:off x="9846944" y="3535992"/>
            <a:ext cx="867768" cy="276999"/>
          </a:xfrm>
          <a:prstGeom prst="rect">
            <a:avLst/>
          </a:prstGeom>
          <a:noFill/>
        </p:spPr>
        <p:txBody>
          <a:bodyPr wrap="square">
            <a:spAutoFit/>
          </a:bodyPr>
          <a:lstStyle/>
          <a:p>
            <a:pPr algn="ctr" defTabSz="841248">
              <a:spcAft>
                <a:spcPts val="600"/>
              </a:spcAft>
            </a:pPr>
            <a:r>
              <a:rPr lang="en-US" sz="1200" dirty="0">
                <a:solidFill>
                  <a:srgbClr val="2E2E2E"/>
                </a:solidFill>
                <a:latin typeface="Arial" panose="020B0604020202020204" pitchFamily="34" charset="0"/>
              </a:rPr>
              <a:t>Shrinkage</a:t>
            </a:r>
            <a:endParaRPr lang="en-US" sz="1200" dirty="0">
              <a:solidFill>
                <a:srgbClr val="374151"/>
              </a:solidFill>
              <a:effectLst/>
            </a:endParaRPr>
          </a:p>
        </p:txBody>
      </p:sp>
      <p:cxnSp>
        <p:nvCxnSpPr>
          <p:cNvPr id="28" name="Straight Arrow Connector 27">
            <a:extLst>
              <a:ext uri="{FF2B5EF4-FFF2-40B4-BE49-F238E27FC236}">
                <a16:creationId xmlns:a16="http://schemas.microsoft.com/office/drawing/2014/main" id="{6F8B60CC-307F-DA98-3B02-7FAAA021C396}"/>
              </a:ext>
            </a:extLst>
          </p:cNvPr>
          <p:cNvCxnSpPr>
            <a:cxnSpLocks/>
          </p:cNvCxnSpPr>
          <p:nvPr/>
        </p:nvCxnSpPr>
        <p:spPr>
          <a:xfrm>
            <a:off x="8172673" y="4405233"/>
            <a:ext cx="607853" cy="3479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C5CC6BC5-418B-B403-9E00-47BA34FD6D62}"/>
              </a:ext>
            </a:extLst>
          </p:cNvPr>
          <p:cNvSpPr txBox="1"/>
          <p:nvPr/>
        </p:nvSpPr>
        <p:spPr>
          <a:xfrm>
            <a:off x="7658095" y="4140178"/>
            <a:ext cx="597433" cy="276999"/>
          </a:xfrm>
          <a:prstGeom prst="rect">
            <a:avLst/>
          </a:prstGeom>
          <a:noFill/>
        </p:spPr>
        <p:txBody>
          <a:bodyPr wrap="square">
            <a:spAutoFit/>
          </a:bodyPr>
          <a:lstStyle/>
          <a:p>
            <a:pPr algn="ctr" defTabSz="841248">
              <a:spcAft>
                <a:spcPts val="600"/>
              </a:spcAft>
            </a:pPr>
            <a:r>
              <a:rPr lang="en-US" sz="1200" dirty="0">
                <a:solidFill>
                  <a:srgbClr val="2E2E2E"/>
                </a:solidFill>
                <a:latin typeface="Arial" panose="020B0604020202020204" pitchFamily="34" charset="0"/>
              </a:rPr>
              <a:t>Crack</a:t>
            </a:r>
            <a:endParaRPr lang="en-US" sz="1200" dirty="0">
              <a:solidFill>
                <a:srgbClr val="374151"/>
              </a:solidFill>
              <a:effectLst/>
            </a:endParaRPr>
          </a:p>
        </p:txBody>
      </p:sp>
      <p:pic>
        <p:nvPicPr>
          <p:cNvPr id="16" name="Picture 15" descr="A tan and tan striped object&#10;&#10;Description automatically generated with medium confidence">
            <a:extLst>
              <a:ext uri="{FF2B5EF4-FFF2-40B4-BE49-F238E27FC236}">
                <a16:creationId xmlns:a16="http://schemas.microsoft.com/office/drawing/2014/main" id="{C08E0126-3102-9C46-299F-EA53A45783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2347" y="2779474"/>
            <a:ext cx="597433" cy="2797732"/>
          </a:xfrm>
          <a:prstGeom prst="rect">
            <a:avLst/>
          </a:prstGeom>
        </p:spPr>
      </p:pic>
      <p:sp>
        <p:nvSpPr>
          <p:cNvPr id="39" name="TextBox 38">
            <a:extLst>
              <a:ext uri="{FF2B5EF4-FFF2-40B4-BE49-F238E27FC236}">
                <a16:creationId xmlns:a16="http://schemas.microsoft.com/office/drawing/2014/main" id="{A850376F-2F0D-1BF5-159E-A83F34F05672}"/>
              </a:ext>
            </a:extLst>
          </p:cNvPr>
          <p:cNvSpPr txBox="1"/>
          <p:nvPr/>
        </p:nvSpPr>
        <p:spPr>
          <a:xfrm>
            <a:off x="685739" y="1706085"/>
            <a:ext cx="5760781" cy="646331"/>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0D0D0D"/>
                </a:solidFill>
                <a:effectLst/>
                <a:latin typeface="Söhne"/>
              </a:rPr>
              <a:t>Changes in RH can contribute to the development of cracks at the intersection.</a:t>
            </a:r>
            <a:endParaRPr lang="en-CA" dirty="0"/>
          </a:p>
        </p:txBody>
      </p:sp>
    </p:spTree>
    <p:extLst>
      <p:ext uri="{BB962C8B-B14F-4D97-AF65-F5344CB8AC3E}">
        <p14:creationId xmlns:p14="http://schemas.microsoft.com/office/powerpoint/2010/main" val="422599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
            <a:extLst>
              <a:ext uri="{FF2B5EF4-FFF2-40B4-BE49-F238E27FC236}">
                <a16:creationId xmlns:a16="http://schemas.microsoft.com/office/drawing/2014/main" id="{BCDA1417-3FCD-FCB9-D32E-5957178B137C}"/>
              </a:ext>
            </a:extLst>
          </p:cNvPr>
          <p:cNvSpPr>
            <a:spLocks noChangeArrowheads="1"/>
          </p:cNvSpPr>
          <p:nvPr/>
        </p:nvSpPr>
        <p:spPr bwMode="auto">
          <a:xfrm>
            <a:off x="0" y="0"/>
            <a:ext cx="35242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9" name="Rectangle 6">
            <a:extLst>
              <a:ext uri="{FF2B5EF4-FFF2-40B4-BE49-F238E27FC236}">
                <a16:creationId xmlns:a16="http://schemas.microsoft.com/office/drawing/2014/main" id="{A36376D6-5275-73A1-6F97-1DECF389632D}"/>
              </a:ext>
            </a:extLst>
          </p:cNvPr>
          <p:cNvSpPr>
            <a:spLocks noChangeArrowheads="1"/>
          </p:cNvSpPr>
          <p:nvPr/>
        </p:nvSpPr>
        <p:spPr bwMode="auto">
          <a:xfrm>
            <a:off x="0" y="0"/>
            <a:ext cx="48768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descr="A toilet in a bathroom&#10;&#10;Description automatically generated">
            <a:extLst>
              <a:ext uri="{FF2B5EF4-FFF2-40B4-BE49-F238E27FC236}">
                <a16:creationId xmlns:a16="http://schemas.microsoft.com/office/drawing/2014/main" id="{C5FEDF6F-1ACA-3CA1-3238-EAEBE49E95BE}"/>
              </a:ext>
            </a:extLst>
          </p:cNvPr>
          <p:cNvPicPr>
            <a:picLocks noChangeAspect="1"/>
          </p:cNvPicPr>
          <p:nvPr/>
        </p:nvPicPr>
        <p:blipFill rotWithShape="1">
          <a:blip r:embed="rId3">
            <a:extLst>
              <a:ext uri="{28A0092B-C50C-407E-A947-70E740481C1C}">
                <a14:useLocalDpi xmlns:a14="http://schemas.microsoft.com/office/drawing/2010/main" val="0"/>
              </a:ext>
            </a:extLst>
          </a:blip>
          <a:srcRect l="10249" r="10761" b="-2"/>
          <a:stretch/>
        </p:blipFill>
        <p:spPr>
          <a:xfrm>
            <a:off x="5570286" y="1174532"/>
            <a:ext cx="4597747" cy="4583870"/>
          </a:xfrm>
          <a:prstGeom prst="rect">
            <a:avLst/>
          </a:prstGeom>
        </p:spPr>
      </p:pic>
      <p:sp>
        <p:nvSpPr>
          <p:cNvPr id="3" name="TextBox 2">
            <a:extLst>
              <a:ext uri="{FF2B5EF4-FFF2-40B4-BE49-F238E27FC236}">
                <a16:creationId xmlns:a16="http://schemas.microsoft.com/office/drawing/2014/main" id="{2F4761C1-F635-2062-CB87-CD3F3067ABFF}"/>
              </a:ext>
            </a:extLst>
          </p:cNvPr>
          <p:cNvSpPr txBox="1"/>
          <p:nvPr/>
        </p:nvSpPr>
        <p:spPr>
          <a:xfrm>
            <a:off x="6358909" y="5873994"/>
            <a:ext cx="3335626" cy="307777"/>
          </a:xfrm>
          <a:prstGeom prst="rect">
            <a:avLst/>
          </a:prstGeom>
          <a:noFill/>
        </p:spPr>
        <p:txBody>
          <a:bodyPr wrap="square">
            <a:spAutoFit/>
          </a:bodyPr>
          <a:lstStyle/>
          <a:p>
            <a:pPr algn="ctr"/>
            <a:r>
              <a:rPr lang="en-US" sz="1400" dirty="0">
                <a:effectLst/>
                <a:latin typeface="Arial" panose="020B0604020202020204" pitchFamily="34" charset="0"/>
                <a:ea typeface="Calibri" panose="020F0502020204030204" pitchFamily="34" charset="0"/>
                <a:cs typeface="Times New Roman" panose="02020603050405020304" pitchFamily="18" charset="0"/>
              </a:rPr>
              <a:t>(Source: Mansberger et al., 2019)</a:t>
            </a:r>
            <a:endParaRPr lang="en-CA" sz="1400" dirty="0"/>
          </a:p>
        </p:txBody>
      </p:sp>
      <p:grpSp>
        <p:nvGrpSpPr>
          <p:cNvPr id="7" name="Group 6">
            <a:extLst>
              <a:ext uri="{FF2B5EF4-FFF2-40B4-BE49-F238E27FC236}">
                <a16:creationId xmlns:a16="http://schemas.microsoft.com/office/drawing/2014/main" id="{562EA8B6-527B-8625-2B96-8026A979D078}"/>
              </a:ext>
            </a:extLst>
          </p:cNvPr>
          <p:cNvGrpSpPr/>
          <p:nvPr/>
        </p:nvGrpSpPr>
        <p:grpSpPr>
          <a:xfrm>
            <a:off x="4054673" y="4276663"/>
            <a:ext cx="1644254" cy="525097"/>
            <a:chOff x="2073557" y="5047499"/>
            <a:chExt cx="1905831" cy="525097"/>
          </a:xfrm>
          <a:solidFill>
            <a:schemeClr val="accent2">
              <a:lumMod val="60000"/>
              <a:lumOff val="40000"/>
            </a:schemeClr>
          </a:solidFill>
        </p:grpSpPr>
        <p:sp>
          <p:nvSpPr>
            <p:cNvPr id="10" name="Rectangle: Rounded Corners 9">
              <a:extLst>
                <a:ext uri="{FF2B5EF4-FFF2-40B4-BE49-F238E27FC236}">
                  <a16:creationId xmlns:a16="http://schemas.microsoft.com/office/drawing/2014/main" id="{C99FAACA-5917-A1BD-48FE-100977780D19}"/>
                </a:ext>
              </a:extLst>
            </p:cNvPr>
            <p:cNvSpPr/>
            <p:nvPr/>
          </p:nvSpPr>
          <p:spPr>
            <a:xfrm>
              <a:off x="2073557" y="5047499"/>
              <a:ext cx="1905831" cy="525097"/>
            </a:xfrm>
            <a:prstGeom prst="round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
          <p:nvSpPr>
            <p:cNvPr id="11" name="Content Placeholder 2">
              <a:extLst>
                <a:ext uri="{FF2B5EF4-FFF2-40B4-BE49-F238E27FC236}">
                  <a16:creationId xmlns:a16="http://schemas.microsoft.com/office/drawing/2014/main" id="{6827F2FB-DA03-224D-C1EA-510E92CCB94D}"/>
                </a:ext>
              </a:extLst>
            </p:cNvPr>
            <p:cNvSpPr txBox="1">
              <a:spLocks/>
            </p:cNvSpPr>
            <p:nvPr/>
          </p:nvSpPr>
          <p:spPr>
            <a:xfrm>
              <a:off x="2347519" y="5087748"/>
              <a:ext cx="1357906" cy="389835"/>
            </a:xfrm>
            <a:prstGeom prst="rect">
              <a:avLst/>
            </a:prstGeom>
            <a:grp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Possible leakage area </a:t>
              </a:r>
              <a:endParaRPr lang="en-CA" sz="1400" dirty="0"/>
            </a:p>
          </p:txBody>
        </p:sp>
      </p:grpSp>
      <p:cxnSp>
        <p:nvCxnSpPr>
          <p:cNvPr id="12" name="Straight Arrow Connector 11">
            <a:extLst>
              <a:ext uri="{FF2B5EF4-FFF2-40B4-BE49-F238E27FC236}">
                <a16:creationId xmlns:a16="http://schemas.microsoft.com/office/drawing/2014/main" id="{A9C8ED28-AAFC-7262-DFE0-E2CEF3893C9A}"/>
              </a:ext>
            </a:extLst>
          </p:cNvPr>
          <p:cNvCxnSpPr>
            <a:cxnSpLocks/>
          </p:cNvCxnSpPr>
          <p:nvPr/>
        </p:nvCxnSpPr>
        <p:spPr>
          <a:xfrm flipV="1">
            <a:off x="5698925" y="4053989"/>
            <a:ext cx="1875355" cy="457840"/>
          </a:xfrm>
          <a:prstGeom prst="straightConnector1">
            <a:avLst/>
          </a:prstGeom>
          <a:ln w="38100">
            <a:solidFill>
              <a:schemeClr val="accent2">
                <a:lumMod val="20000"/>
                <a:lumOff val="80000"/>
              </a:schemeClr>
            </a:solidFill>
            <a:tailEnd type="triangle"/>
          </a:ln>
        </p:spPr>
        <p:style>
          <a:lnRef idx="3">
            <a:schemeClr val="dk1"/>
          </a:lnRef>
          <a:fillRef idx="0">
            <a:schemeClr val="dk1"/>
          </a:fillRef>
          <a:effectRef idx="2">
            <a:schemeClr val="dk1"/>
          </a:effectRef>
          <a:fontRef idx="minor">
            <a:schemeClr val="tx1"/>
          </a:fontRef>
        </p:style>
      </p:cxnSp>
      <p:grpSp>
        <p:nvGrpSpPr>
          <p:cNvPr id="13" name="Group 12">
            <a:extLst>
              <a:ext uri="{FF2B5EF4-FFF2-40B4-BE49-F238E27FC236}">
                <a16:creationId xmlns:a16="http://schemas.microsoft.com/office/drawing/2014/main" id="{2E84EAA8-0C12-10F4-17E4-393F9E8649F7}"/>
              </a:ext>
            </a:extLst>
          </p:cNvPr>
          <p:cNvGrpSpPr/>
          <p:nvPr/>
        </p:nvGrpSpPr>
        <p:grpSpPr>
          <a:xfrm>
            <a:off x="304769" y="738290"/>
            <a:ext cx="4267261" cy="1172481"/>
            <a:chOff x="7346792" y="3225817"/>
            <a:chExt cx="2125453" cy="899598"/>
          </a:xfrm>
        </p:grpSpPr>
        <p:sp>
          <p:nvSpPr>
            <p:cNvPr id="14" name="Rectangle: Rounded Corners 13">
              <a:extLst>
                <a:ext uri="{FF2B5EF4-FFF2-40B4-BE49-F238E27FC236}">
                  <a16:creationId xmlns:a16="http://schemas.microsoft.com/office/drawing/2014/main" id="{D8469CC6-885F-79B1-0D56-940CA323FCE7}"/>
                </a:ext>
              </a:extLst>
            </p:cNvPr>
            <p:cNvSpPr/>
            <p:nvPr/>
          </p:nvSpPr>
          <p:spPr>
            <a:xfrm>
              <a:off x="7346792" y="3225817"/>
              <a:ext cx="2125453" cy="899598"/>
            </a:xfrm>
            <a:prstGeom prst="round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CDA2C787-3169-F5E8-B2B4-BF81C26433DB}"/>
                </a:ext>
              </a:extLst>
            </p:cNvPr>
            <p:cNvSpPr txBox="1"/>
            <p:nvPr/>
          </p:nvSpPr>
          <p:spPr>
            <a:xfrm>
              <a:off x="7462122" y="3437534"/>
              <a:ext cx="2010123" cy="543133"/>
            </a:xfrm>
            <a:prstGeom prst="rect">
              <a:avLst/>
            </a:prstGeom>
            <a:noFill/>
          </p:spPr>
          <p:txBody>
            <a:bodyPr wrap="square">
              <a:spAutoFit/>
            </a:bodyPr>
            <a:lstStyle/>
            <a:p>
              <a:r>
                <a:rPr lang="en-US" sz="2000" dirty="0">
                  <a:solidFill>
                    <a:schemeClr val="bg1"/>
                  </a:solidFill>
                  <a:latin typeface="docs-Calibri"/>
                </a:rPr>
                <a:t>What kind of leakage are we trying to simulate</a:t>
              </a:r>
              <a:r>
                <a:rPr lang="en-US" dirty="0">
                  <a:solidFill>
                    <a:schemeClr val="bg1"/>
                  </a:solidFill>
                  <a:latin typeface="docs-Calibri"/>
                </a:rPr>
                <a:t>?</a:t>
              </a:r>
            </a:p>
          </p:txBody>
        </p:sp>
      </p:grpSp>
      <p:grpSp>
        <p:nvGrpSpPr>
          <p:cNvPr id="17" name="Group 16">
            <a:extLst>
              <a:ext uri="{FF2B5EF4-FFF2-40B4-BE49-F238E27FC236}">
                <a16:creationId xmlns:a16="http://schemas.microsoft.com/office/drawing/2014/main" id="{62CDD200-06D9-0D6F-4FFD-44E8A11078A2}"/>
              </a:ext>
            </a:extLst>
          </p:cNvPr>
          <p:cNvGrpSpPr/>
          <p:nvPr/>
        </p:nvGrpSpPr>
        <p:grpSpPr>
          <a:xfrm>
            <a:off x="3426904" y="5036825"/>
            <a:ext cx="1644254" cy="525097"/>
            <a:chOff x="2073557" y="5047499"/>
            <a:chExt cx="1905831" cy="525097"/>
          </a:xfrm>
          <a:solidFill>
            <a:schemeClr val="accent6">
              <a:lumMod val="40000"/>
              <a:lumOff val="60000"/>
            </a:schemeClr>
          </a:solidFill>
        </p:grpSpPr>
        <p:sp>
          <p:nvSpPr>
            <p:cNvPr id="18" name="Rectangle: Rounded Corners 17">
              <a:extLst>
                <a:ext uri="{FF2B5EF4-FFF2-40B4-BE49-F238E27FC236}">
                  <a16:creationId xmlns:a16="http://schemas.microsoft.com/office/drawing/2014/main" id="{70EA51C1-1DD4-49F8-859B-40A464028DAD}"/>
                </a:ext>
              </a:extLst>
            </p:cNvPr>
            <p:cNvSpPr/>
            <p:nvPr/>
          </p:nvSpPr>
          <p:spPr>
            <a:xfrm>
              <a:off x="2073557" y="5047499"/>
              <a:ext cx="1905831" cy="525097"/>
            </a:xfrm>
            <a:prstGeom prst="roundRect">
              <a:avLst/>
            </a:prstGeom>
            <a:grpFill/>
          </p:spPr>
          <p:style>
            <a:lnRef idx="2">
              <a:schemeClr val="accent1"/>
            </a:lnRef>
            <a:fillRef idx="1">
              <a:schemeClr val="lt1"/>
            </a:fillRef>
            <a:effectRef idx="0">
              <a:schemeClr val="accent1"/>
            </a:effectRef>
            <a:fontRef idx="minor">
              <a:schemeClr val="dk1"/>
            </a:fontRef>
          </p:style>
          <p:txBody>
            <a:bodyPr rtlCol="0" anchor="ctr"/>
            <a:lstStyle/>
            <a:p>
              <a:pPr algn="ctr"/>
              <a:endParaRPr lang="en-CA" dirty="0"/>
            </a:p>
          </p:txBody>
        </p:sp>
        <p:sp>
          <p:nvSpPr>
            <p:cNvPr id="19" name="Content Placeholder 2">
              <a:extLst>
                <a:ext uri="{FF2B5EF4-FFF2-40B4-BE49-F238E27FC236}">
                  <a16:creationId xmlns:a16="http://schemas.microsoft.com/office/drawing/2014/main" id="{260513E9-9F7A-F236-108E-E16639A3A343}"/>
                </a:ext>
              </a:extLst>
            </p:cNvPr>
            <p:cNvSpPr txBox="1">
              <a:spLocks/>
            </p:cNvSpPr>
            <p:nvPr/>
          </p:nvSpPr>
          <p:spPr>
            <a:xfrm>
              <a:off x="2347519" y="5087748"/>
              <a:ext cx="1357906" cy="389835"/>
            </a:xfrm>
            <a:prstGeom prst="rect">
              <a:avLst/>
            </a:prstGeom>
            <a:grp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Exposed CLT Floor</a:t>
              </a:r>
              <a:endParaRPr lang="en-CA" sz="1400" dirty="0"/>
            </a:p>
          </p:txBody>
        </p:sp>
      </p:grpSp>
      <p:cxnSp>
        <p:nvCxnSpPr>
          <p:cNvPr id="20" name="Straight Arrow Connector 19">
            <a:extLst>
              <a:ext uri="{FF2B5EF4-FFF2-40B4-BE49-F238E27FC236}">
                <a16:creationId xmlns:a16="http://schemas.microsoft.com/office/drawing/2014/main" id="{E23CB338-F6F9-AB14-6E80-09F8641975AD}"/>
              </a:ext>
            </a:extLst>
          </p:cNvPr>
          <p:cNvCxnSpPr>
            <a:cxnSpLocks/>
          </p:cNvCxnSpPr>
          <p:nvPr/>
        </p:nvCxnSpPr>
        <p:spPr>
          <a:xfrm>
            <a:off x="5080625" y="5259600"/>
            <a:ext cx="2623195" cy="12391"/>
          </a:xfrm>
          <a:prstGeom prst="straightConnector1">
            <a:avLst/>
          </a:prstGeom>
          <a:ln w="38100">
            <a:solidFill>
              <a:schemeClr val="accent2">
                <a:lumMod val="20000"/>
                <a:lumOff val="80000"/>
              </a:schemeClr>
            </a:solidFill>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676F7289-FA2C-8C72-84EC-518D3F92042B}"/>
              </a:ext>
            </a:extLst>
          </p:cNvPr>
          <p:cNvSpPr txBox="1"/>
          <p:nvPr/>
        </p:nvSpPr>
        <p:spPr>
          <a:xfrm>
            <a:off x="304769" y="2347960"/>
            <a:ext cx="5072963" cy="646331"/>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D0D0D"/>
                </a:solidFill>
                <a:latin typeface="docs-Calibri"/>
              </a:rPr>
              <a:t>Pipe leakages will stay undetected for a longer time. </a:t>
            </a:r>
            <a:endParaRPr lang="en-CA" dirty="0"/>
          </a:p>
        </p:txBody>
      </p:sp>
    </p:spTree>
    <p:extLst>
      <p:ext uri="{BB962C8B-B14F-4D97-AF65-F5344CB8AC3E}">
        <p14:creationId xmlns:p14="http://schemas.microsoft.com/office/powerpoint/2010/main" val="197229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
            <a:extLst>
              <a:ext uri="{FF2B5EF4-FFF2-40B4-BE49-F238E27FC236}">
                <a16:creationId xmlns:a16="http://schemas.microsoft.com/office/drawing/2014/main" id="{C1C5A04B-812E-67ED-7D8E-55E71C8A636E}"/>
              </a:ext>
            </a:extLst>
          </p:cNvPr>
          <p:cNvSpPr>
            <a:spLocks noChangeArrowheads="1"/>
          </p:cNvSpPr>
          <p:nvPr/>
        </p:nvSpPr>
        <p:spPr bwMode="auto">
          <a:xfrm>
            <a:off x="848337" y="1913684"/>
            <a:ext cx="6193611" cy="78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R</a:t>
            </a:r>
            <a:r>
              <a:rPr kumimoji="0" lang="en-US" altLang="en-US" sz="1600" b="0" i="0" u="none" strike="noStrike" cap="none" normalizeH="0" baseline="0" dirty="0">
                <a:ln>
                  <a:noFill/>
                </a:ln>
                <a:solidFill>
                  <a:schemeClr val="tx1"/>
                </a:solidFill>
                <a:effectLst/>
                <a:latin typeface="Arial" panose="020B0604020202020204" pitchFamily="34" charset="0"/>
              </a:rPr>
              <a:t>ecorded leakage amount from pipe leakage in a residential house is 3 - 30 liters / day </a:t>
            </a:r>
            <a:r>
              <a:rPr kumimoji="0" lang="en-US" altLang="en-US" sz="1400" b="0" i="1" u="none" strike="noStrike" cap="none" normalizeH="0" baseline="0" dirty="0">
                <a:ln>
                  <a:noFill/>
                </a:ln>
                <a:solidFill>
                  <a:schemeClr val="tx1"/>
                </a:solidFill>
                <a:effectLst/>
                <a:latin typeface="Arial" panose="020B0604020202020204" pitchFamily="34" charset="0"/>
              </a:rPr>
              <a:t>(Britton et al., 2011).</a:t>
            </a:r>
            <a:endParaRPr kumimoji="0" lang="en-US" altLang="en-US" sz="1600" b="0" i="1" u="none" strike="noStrike" cap="none" normalizeH="0" baseline="0" dirty="0">
              <a:ln>
                <a:noFill/>
              </a:ln>
              <a:solidFill>
                <a:schemeClr val="tx1"/>
              </a:solidFill>
              <a:effectLst/>
              <a:latin typeface="Arial" panose="020B0604020202020204" pitchFamily="34" charset="0"/>
            </a:endParaRPr>
          </a:p>
        </p:txBody>
      </p:sp>
      <p:sp>
        <p:nvSpPr>
          <p:cNvPr id="12" name="Rectangle 2">
            <a:extLst>
              <a:ext uri="{FF2B5EF4-FFF2-40B4-BE49-F238E27FC236}">
                <a16:creationId xmlns:a16="http://schemas.microsoft.com/office/drawing/2014/main" id="{FAD5B3DA-B4D1-2BE3-229C-BEB4B9EDE0CD}"/>
              </a:ext>
            </a:extLst>
          </p:cNvPr>
          <p:cNvSpPr>
            <a:spLocks noChangeArrowheads="1"/>
          </p:cNvSpPr>
          <p:nvPr/>
        </p:nvSpPr>
        <p:spPr bwMode="auto">
          <a:xfrm>
            <a:off x="656796" y="2704028"/>
            <a:ext cx="47695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
        <p:nvSpPr>
          <p:cNvPr id="16" name="Rectangle 1">
            <a:extLst>
              <a:ext uri="{FF2B5EF4-FFF2-40B4-BE49-F238E27FC236}">
                <a16:creationId xmlns:a16="http://schemas.microsoft.com/office/drawing/2014/main" id="{92737E69-B483-BBDD-9C47-BE755DEF0C73}"/>
              </a:ext>
            </a:extLst>
          </p:cNvPr>
          <p:cNvSpPr>
            <a:spLocks noChangeArrowheads="1"/>
          </p:cNvSpPr>
          <p:nvPr/>
        </p:nvSpPr>
        <p:spPr bwMode="auto">
          <a:xfrm>
            <a:off x="852477" y="3040751"/>
            <a:ext cx="5343546"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30 liters/day in a room is taken for the experiment</a:t>
            </a:r>
            <a:r>
              <a:rPr kumimoji="0" lang="en-US" altLang="en-US" sz="1600" b="0" u="none" strike="noStrike" cap="none" normalizeH="0" baseline="0" dirty="0">
                <a:ln>
                  <a:noFill/>
                </a:ln>
                <a:solidFill>
                  <a:schemeClr val="tx1"/>
                </a:solidFill>
                <a:effectLst/>
                <a:latin typeface="Arial" panose="020B0604020202020204" pitchFamily="34" charset="0"/>
              </a:rPr>
              <a:t>.</a:t>
            </a:r>
          </a:p>
        </p:txBody>
      </p:sp>
      <p:pic>
        <p:nvPicPr>
          <p:cNvPr id="19" name="Picture 18">
            <a:extLst>
              <a:ext uri="{FF2B5EF4-FFF2-40B4-BE49-F238E27FC236}">
                <a16:creationId xmlns:a16="http://schemas.microsoft.com/office/drawing/2014/main" id="{36A161EA-777C-D1F8-45DD-1FC0E2B031EB}"/>
              </a:ext>
            </a:extLst>
          </p:cNvPr>
          <p:cNvPicPr>
            <a:picLocks noChangeAspect="1"/>
          </p:cNvPicPr>
          <p:nvPr/>
        </p:nvPicPr>
        <p:blipFill>
          <a:blip r:embed="rId3"/>
          <a:stretch>
            <a:fillRect/>
          </a:stretch>
        </p:blipFill>
        <p:spPr>
          <a:xfrm>
            <a:off x="7041949" y="1604384"/>
            <a:ext cx="4208902" cy="3960075"/>
          </a:xfrm>
          <a:prstGeom prst="rect">
            <a:avLst/>
          </a:prstGeom>
        </p:spPr>
      </p:pic>
      <p:cxnSp>
        <p:nvCxnSpPr>
          <p:cNvPr id="21" name="Straight Arrow Connector 20">
            <a:extLst>
              <a:ext uri="{FF2B5EF4-FFF2-40B4-BE49-F238E27FC236}">
                <a16:creationId xmlns:a16="http://schemas.microsoft.com/office/drawing/2014/main" id="{2B965605-BB61-B5A3-4B06-1D4FA5B21ED9}"/>
              </a:ext>
            </a:extLst>
          </p:cNvPr>
          <p:cNvCxnSpPr>
            <a:cxnSpLocks/>
          </p:cNvCxnSpPr>
          <p:nvPr/>
        </p:nvCxnSpPr>
        <p:spPr>
          <a:xfrm>
            <a:off x="10108978" y="4705615"/>
            <a:ext cx="576167" cy="3173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20EA65FD-3C72-7416-9F2F-FEBF792EFC75}"/>
              </a:ext>
            </a:extLst>
          </p:cNvPr>
          <p:cNvSpPr txBox="1"/>
          <p:nvPr/>
        </p:nvSpPr>
        <p:spPr>
          <a:xfrm>
            <a:off x="9371020" y="4460772"/>
            <a:ext cx="797013" cy="338554"/>
          </a:xfrm>
          <a:prstGeom prst="rect">
            <a:avLst/>
          </a:prstGeom>
          <a:noFill/>
        </p:spPr>
        <p:txBody>
          <a:bodyPr wrap="none" rtlCol="0">
            <a:spAutoFit/>
          </a:bodyPr>
          <a:lstStyle/>
          <a:p>
            <a:r>
              <a:rPr lang="en-US" sz="1600" dirty="0"/>
              <a:t>Sample</a:t>
            </a:r>
            <a:endParaRPr lang="en-CA" sz="1600" dirty="0"/>
          </a:p>
        </p:txBody>
      </p:sp>
      <p:sp>
        <p:nvSpPr>
          <p:cNvPr id="25" name="Rectangle 1">
            <a:extLst>
              <a:ext uri="{FF2B5EF4-FFF2-40B4-BE49-F238E27FC236}">
                <a16:creationId xmlns:a16="http://schemas.microsoft.com/office/drawing/2014/main" id="{79CA0A14-5195-79B9-DC95-36C40190FDB7}"/>
              </a:ext>
            </a:extLst>
          </p:cNvPr>
          <p:cNvSpPr>
            <a:spLocks noChangeArrowheads="1"/>
          </p:cNvSpPr>
          <p:nvPr/>
        </p:nvSpPr>
        <p:spPr bwMode="auto">
          <a:xfrm>
            <a:off x="848338" y="4606980"/>
            <a:ext cx="619361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b="0" i="0" dirty="0">
                <a:solidFill>
                  <a:srgbClr val="0D0D0D"/>
                </a:solidFill>
                <a:effectLst/>
                <a:latin typeface="Arial" panose="020B0604020202020204" pitchFamily="34" charset="0"/>
                <a:cs typeface="Arial" panose="020B0604020202020204" pitchFamily="34" charset="0"/>
              </a:rPr>
              <a:t>Our sample would encounter an exposure of 0.3 liters/day.</a:t>
            </a:r>
            <a:endParaRPr kumimoji="0" lang="en-US" altLang="en-US" sz="1600" b="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1">
            <a:extLst>
              <a:ext uri="{FF2B5EF4-FFF2-40B4-BE49-F238E27FC236}">
                <a16:creationId xmlns:a16="http://schemas.microsoft.com/office/drawing/2014/main" id="{ABDCE81F-B452-9542-BE33-626C1E0A79B3}"/>
              </a:ext>
            </a:extLst>
          </p:cNvPr>
          <p:cNvSpPr>
            <a:spLocks noChangeArrowheads="1"/>
          </p:cNvSpPr>
          <p:nvPr/>
        </p:nvSpPr>
        <p:spPr bwMode="auto">
          <a:xfrm>
            <a:off x="848338" y="3841037"/>
            <a:ext cx="560994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cs typeface="Arial" panose="020B0604020202020204" pitchFamily="34" charset="0"/>
              </a:rPr>
              <a:t>Assuming </a:t>
            </a:r>
            <a:r>
              <a:rPr kumimoji="0" lang="en-US" altLang="en-US" sz="1600" b="0" i="0" u="none" strike="noStrike" cap="none" normalizeH="0" baseline="0" dirty="0">
                <a:ln>
                  <a:noFill/>
                </a:ln>
                <a:solidFill>
                  <a:schemeClr val="tx1"/>
                </a:solidFill>
                <a:effectLst/>
                <a:latin typeface="Arial" panose="020B0604020202020204" pitchFamily="34" charset="0"/>
              </a:rPr>
              <a:t>the room to be a small kitchen </a:t>
            </a:r>
            <a:r>
              <a:rPr lang="en-US" altLang="en-US" sz="1600" dirty="0">
                <a:latin typeface="Arial" panose="020B0604020202020204" pitchFamily="34" charset="0"/>
                <a:cs typeface="Arial" panose="020B0604020202020204" pitchFamily="34" charset="0"/>
              </a:rPr>
              <a:t>with area 9 </a:t>
            </a:r>
            <a:r>
              <a:rPr lang="en-CA" sz="1600" b="0" i="0" dirty="0">
                <a:solidFill>
                  <a:srgbClr val="0D0D0D"/>
                </a:solidFill>
                <a:effectLst/>
                <a:latin typeface="Arial" panose="020B0604020202020204" pitchFamily="34" charset="0"/>
                <a:cs typeface="Arial" panose="020B0604020202020204" pitchFamily="34" charset="0"/>
              </a:rPr>
              <a:t>m²</a:t>
            </a:r>
            <a:r>
              <a:rPr kumimoji="0" lang="en-US" altLang="en-US" sz="1600" b="0" u="none" strike="noStrike" cap="none" normalizeH="0" baseline="0" dirty="0">
                <a:ln>
                  <a:noFill/>
                </a:ln>
                <a:solidFill>
                  <a:schemeClr val="tx1"/>
                </a:solidFill>
                <a:effectLst/>
                <a:latin typeface="Arial" panose="020B0604020202020204" pitchFamily="34" charset="0"/>
              </a:rPr>
              <a:t>.</a:t>
            </a:r>
          </a:p>
        </p:txBody>
      </p:sp>
      <p:sp>
        <p:nvSpPr>
          <p:cNvPr id="28" name="Rectangle 5">
            <a:extLst>
              <a:ext uri="{FF2B5EF4-FFF2-40B4-BE49-F238E27FC236}">
                <a16:creationId xmlns:a16="http://schemas.microsoft.com/office/drawing/2014/main" id="{BCDA1417-3FCD-FCB9-D32E-5957178B137C}"/>
              </a:ext>
            </a:extLst>
          </p:cNvPr>
          <p:cNvSpPr>
            <a:spLocks noChangeArrowheads="1"/>
          </p:cNvSpPr>
          <p:nvPr/>
        </p:nvSpPr>
        <p:spPr bwMode="auto">
          <a:xfrm>
            <a:off x="0" y="0"/>
            <a:ext cx="35242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9" name="Rectangle 6">
            <a:extLst>
              <a:ext uri="{FF2B5EF4-FFF2-40B4-BE49-F238E27FC236}">
                <a16:creationId xmlns:a16="http://schemas.microsoft.com/office/drawing/2014/main" id="{A36376D6-5275-73A1-6F97-1DECF389632D}"/>
              </a:ext>
            </a:extLst>
          </p:cNvPr>
          <p:cNvSpPr>
            <a:spLocks noChangeArrowheads="1"/>
          </p:cNvSpPr>
          <p:nvPr/>
        </p:nvSpPr>
        <p:spPr bwMode="auto">
          <a:xfrm>
            <a:off x="0" y="0"/>
            <a:ext cx="48768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
            <a:extLst>
              <a:ext uri="{FF2B5EF4-FFF2-40B4-BE49-F238E27FC236}">
                <a16:creationId xmlns:a16="http://schemas.microsoft.com/office/drawing/2014/main" id="{2B54D224-6BFD-9388-82BE-126DA1E9306D}"/>
              </a:ext>
            </a:extLst>
          </p:cNvPr>
          <p:cNvSpPr>
            <a:spLocks noChangeArrowheads="1"/>
          </p:cNvSpPr>
          <p:nvPr/>
        </p:nvSpPr>
        <p:spPr bwMode="auto">
          <a:xfrm>
            <a:off x="762601" y="1090310"/>
            <a:ext cx="1839922"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50000"/>
              </a:lnSpc>
              <a:spcBef>
                <a:spcPct val="0"/>
              </a:spcBef>
              <a:spcAft>
                <a:spcPct val="0"/>
              </a:spcAft>
              <a:buClrTx/>
              <a:buSzTx/>
              <a:tabLst/>
            </a:pPr>
            <a:r>
              <a:rPr lang="en-US" altLang="en-US" sz="1600" b="1" dirty="0">
                <a:latin typeface="Arial" panose="020B0604020202020204" pitchFamily="34" charset="0"/>
              </a:rPr>
              <a:t>Leakage amount</a:t>
            </a:r>
            <a:endParaRPr kumimoji="0" lang="en-US" altLang="en-US" sz="1600" b="1" u="none" strike="noStrike" cap="none" normalizeH="0" baseline="0" dirty="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0B1C3324-2762-5084-8A91-23B3DEE9C0FC}"/>
              </a:ext>
            </a:extLst>
          </p:cNvPr>
          <p:cNvSpPr txBox="1"/>
          <p:nvPr/>
        </p:nvSpPr>
        <p:spPr>
          <a:xfrm>
            <a:off x="754363" y="336813"/>
            <a:ext cx="1648743" cy="461665"/>
          </a:xfrm>
          <a:prstGeom prst="rect">
            <a:avLst/>
          </a:prstGeom>
          <a:noFill/>
        </p:spPr>
        <p:txBody>
          <a:bodyPr wrap="square">
            <a:spAutoFit/>
          </a:bodyPr>
          <a:lstStyle/>
          <a:p>
            <a:pPr algn="ctr" defTabSz="841248">
              <a:spcAft>
                <a:spcPts val="600"/>
              </a:spcAft>
            </a:pPr>
            <a:r>
              <a:rPr lang="en-US" sz="2400" b="1" i="0" dirty="0">
                <a:solidFill>
                  <a:srgbClr val="A3794F"/>
                </a:solidFill>
                <a:effectLst/>
                <a:latin typeface="Arial" panose="020B0604020202020204" pitchFamily="34" charset="0"/>
              </a:rPr>
              <a:t>Exposure</a:t>
            </a:r>
            <a:endParaRPr lang="en-US" sz="2400" b="1" i="0" dirty="0">
              <a:solidFill>
                <a:srgbClr val="A3794F"/>
              </a:solidFill>
              <a:effectLst/>
            </a:endParaRPr>
          </a:p>
        </p:txBody>
      </p:sp>
    </p:spTree>
    <p:extLst>
      <p:ext uri="{BB962C8B-B14F-4D97-AF65-F5344CB8AC3E}">
        <p14:creationId xmlns:p14="http://schemas.microsoft.com/office/powerpoint/2010/main" val="388462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62A22C-0821-D41C-1F93-769B57208377}"/>
              </a:ext>
            </a:extLst>
          </p:cNvPr>
          <p:cNvSpPr/>
          <p:nvPr/>
        </p:nvSpPr>
        <p:spPr>
          <a:xfrm>
            <a:off x="-1" y="1861697"/>
            <a:ext cx="12192001" cy="2629024"/>
          </a:xfrm>
          <a:prstGeom prst="rect">
            <a:avLst/>
          </a:prstGeom>
          <a:solidFill>
            <a:srgbClr val="A37950"/>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422C23-E60E-7185-941E-3FD5951CF983}"/>
              </a:ext>
            </a:extLst>
          </p:cNvPr>
          <p:cNvSpPr/>
          <p:nvPr/>
        </p:nvSpPr>
        <p:spPr>
          <a:xfrm>
            <a:off x="2236255" y="2317936"/>
            <a:ext cx="7383326" cy="1725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0" u="none" strike="noStrike" baseline="0" dirty="0">
                <a:solidFill>
                  <a:schemeClr val="bg1"/>
                </a:solidFill>
                <a:latin typeface="Arial" panose="020B0604020202020204" pitchFamily="34" charset="0"/>
                <a:cs typeface="Arial" panose="020B0604020202020204" pitchFamily="34" charset="0"/>
              </a:rPr>
              <a:t>ASSESSING THE </a:t>
            </a:r>
            <a:r>
              <a:rPr lang="en-US" sz="2800" b="1" i="0" dirty="0">
                <a:solidFill>
                  <a:schemeClr val="bg1"/>
                </a:solidFill>
                <a:effectLst/>
                <a:latin typeface="Arial" panose="020B0604020202020204" pitchFamily="34" charset="0"/>
                <a:cs typeface="Arial" panose="020B0604020202020204" pitchFamily="34" charset="0"/>
              </a:rPr>
              <a:t>IMPACT OF INCIDENTAL INDOOR WATER LEAKAGE ON THE PERFORMANCE OF CLT FLOOR PANELS</a:t>
            </a:r>
            <a:endParaRPr lang="en-US" sz="28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98AC6458-DC70-A58C-B870-044B701B2B5F}"/>
              </a:ext>
            </a:extLst>
          </p:cNvPr>
          <p:cNvSpPr txBox="1">
            <a:spLocks/>
          </p:cNvSpPr>
          <p:nvPr/>
        </p:nvSpPr>
        <p:spPr>
          <a:xfrm>
            <a:off x="603458" y="453556"/>
            <a:ext cx="3194186" cy="786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A3794F"/>
                </a:solidFill>
                <a:latin typeface="Arial" panose="020B0604020202020204" pitchFamily="34" charset="0"/>
                <a:cs typeface="Arial" panose="020B0604020202020204" pitchFamily="34" charset="0"/>
              </a:rPr>
              <a:t>Presentation Title</a:t>
            </a:r>
          </a:p>
        </p:txBody>
      </p:sp>
    </p:spTree>
    <p:extLst>
      <p:ext uri="{BB962C8B-B14F-4D97-AF65-F5344CB8AC3E}">
        <p14:creationId xmlns:p14="http://schemas.microsoft.com/office/powerpoint/2010/main" val="360979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3687"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7EF17F-1A91-B85B-53A7-DAFC4F4E034F}"/>
              </a:ext>
            </a:extLst>
          </p:cNvPr>
          <p:cNvSpPr txBox="1"/>
          <p:nvPr/>
        </p:nvSpPr>
        <p:spPr>
          <a:xfrm>
            <a:off x="609902" y="317192"/>
            <a:ext cx="1648743" cy="461665"/>
          </a:xfrm>
          <a:prstGeom prst="rect">
            <a:avLst/>
          </a:prstGeom>
          <a:noFill/>
        </p:spPr>
        <p:txBody>
          <a:bodyPr wrap="square">
            <a:spAutoFit/>
          </a:bodyPr>
          <a:lstStyle/>
          <a:p>
            <a:pPr algn="ctr" defTabSz="841248">
              <a:spcAft>
                <a:spcPts val="600"/>
              </a:spcAft>
            </a:pPr>
            <a:r>
              <a:rPr lang="en-US" sz="2400" b="1" i="0" dirty="0">
                <a:solidFill>
                  <a:srgbClr val="A3794F"/>
                </a:solidFill>
                <a:effectLst/>
                <a:latin typeface="Arial" panose="020B0604020202020204" pitchFamily="34" charset="0"/>
              </a:rPr>
              <a:t>Exposure</a:t>
            </a:r>
            <a:endParaRPr lang="en-US" sz="2400" b="1" i="0" dirty="0">
              <a:solidFill>
                <a:srgbClr val="A3794F"/>
              </a:solidFill>
              <a:effectLst/>
            </a:endParaRPr>
          </a:p>
        </p:txBody>
      </p:sp>
      <p:sp>
        <p:nvSpPr>
          <p:cNvPr id="28" name="Rectangle 5">
            <a:extLst>
              <a:ext uri="{FF2B5EF4-FFF2-40B4-BE49-F238E27FC236}">
                <a16:creationId xmlns:a16="http://schemas.microsoft.com/office/drawing/2014/main" id="{BCDA1417-3FCD-FCB9-D32E-5957178B137C}"/>
              </a:ext>
            </a:extLst>
          </p:cNvPr>
          <p:cNvSpPr>
            <a:spLocks noChangeArrowheads="1"/>
          </p:cNvSpPr>
          <p:nvPr/>
        </p:nvSpPr>
        <p:spPr bwMode="auto">
          <a:xfrm>
            <a:off x="0" y="0"/>
            <a:ext cx="35242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9" name="Rectangle 6">
            <a:extLst>
              <a:ext uri="{FF2B5EF4-FFF2-40B4-BE49-F238E27FC236}">
                <a16:creationId xmlns:a16="http://schemas.microsoft.com/office/drawing/2014/main" id="{A36376D6-5275-73A1-6F97-1DECF389632D}"/>
              </a:ext>
            </a:extLst>
          </p:cNvPr>
          <p:cNvSpPr>
            <a:spLocks noChangeArrowheads="1"/>
          </p:cNvSpPr>
          <p:nvPr/>
        </p:nvSpPr>
        <p:spPr bwMode="auto">
          <a:xfrm>
            <a:off x="0" y="0"/>
            <a:ext cx="48768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EE03505A-102B-D266-5EBB-3461A7ED19DB}"/>
              </a:ext>
            </a:extLst>
          </p:cNvPr>
          <p:cNvSpPr>
            <a:spLocks noChangeArrowheads="1"/>
          </p:cNvSpPr>
          <p:nvPr/>
        </p:nvSpPr>
        <p:spPr bwMode="auto">
          <a:xfrm>
            <a:off x="609904" y="1634059"/>
            <a:ext cx="6175102"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Water with room temperature will be applied on CLT samples</a:t>
            </a:r>
            <a:endParaRPr kumimoji="0" lang="en-US" altLang="en-US" sz="1600" b="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6DD7ED5C-498A-9FCD-4FD8-9716FE5E7666}"/>
              </a:ext>
            </a:extLst>
          </p:cNvPr>
          <p:cNvSpPr>
            <a:spLocks noChangeArrowheads="1"/>
          </p:cNvSpPr>
          <p:nvPr/>
        </p:nvSpPr>
        <p:spPr bwMode="auto">
          <a:xfrm>
            <a:off x="609904" y="1096049"/>
            <a:ext cx="1648742"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b="1" dirty="0">
                <a:latin typeface="Arial" panose="020B0604020202020204" pitchFamily="34" charset="0"/>
              </a:rPr>
              <a:t>Water Pooling</a:t>
            </a:r>
            <a:r>
              <a:rPr kumimoji="0" lang="en-US" altLang="en-US" sz="1600" b="1" u="none" strike="noStrike" cap="none" normalizeH="0" baseline="0" dirty="0">
                <a:ln>
                  <a:noFill/>
                </a:ln>
                <a:solidFill>
                  <a:schemeClr val="tx1"/>
                </a:solidFill>
                <a:effectLst/>
                <a:latin typeface="Arial" panose="020B0604020202020204" pitchFamily="34" charset="0"/>
              </a:rPr>
              <a:t> </a:t>
            </a:r>
          </a:p>
        </p:txBody>
      </p:sp>
      <p:pic>
        <p:nvPicPr>
          <p:cNvPr id="13" name="Picture 12">
            <a:extLst>
              <a:ext uri="{FF2B5EF4-FFF2-40B4-BE49-F238E27FC236}">
                <a16:creationId xmlns:a16="http://schemas.microsoft.com/office/drawing/2014/main" id="{00962468-A947-C341-D1F9-0D96B66F1B8E}"/>
              </a:ext>
            </a:extLst>
          </p:cNvPr>
          <p:cNvPicPr>
            <a:picLocks noChangeAspect="1"/>
          </p:cNvPicPr>
          <p:nvPr/>
        </p:nvPicPr>
        <p:blipFill>
          <a:blip r:embed="rId3"/>
          <a:stretch>
            <a:fillRect/>
          </a:stretch>
        </p:blipFill>
        <p:spPr>
          <a:xfrm>
            <a:off x="1301096" y="2238285"/>
            <a:ext cx="3529415" cy="1297170"/>
          </a:xfrm>
          <a:prstGeom prst="rect">
            <a:avLst/>
          </a:prstGeom>
        </p:spPr>
      </p:pic>
      <p:pic>
        <p:nvPicPr>
          <p:cNvPr id="20" name="Picture 19">
            <a:extLst>
              <a:ext uri="{FF2B5EF4-FFF2-40B4-BE49-F238E27FC236}">
                <a16:creationId xmlns:a16="http://schemas.microsoft.com/office/drawing/2014/main" id="{CCC0AC82-BD51-52FF-3663-7BE3CE04AE6F}"/>
              </a:ext>
            </a:extLst>
          </p:cNvPr>
          <p:cNvPicPr>
            <a:picLocks noChangeAspect="1"/>
          </p:cNvPicPr>
          <p:nvPr/>
        </p:nvPicPr>
        <p:blipFill>
          <a:blip r:embed="rId4"/>
          <a:stretch>
            <a:fillRect/>
          </a:stretch>
        </p:blipFill>
        <p:spPr>
          <a:xfrm>
            <a:off x="6785006" y="4299907"/>
            <a:ext cx="3565946" cy="1297170"/>
          </a:xfrm>
          <a:prstGeom prst="rect">
            <a:avLst/>
          </a:prstGeom>
        </p:spPr>
      </p:pic>
      <p:sp>
        <p:nvSpPr>
          <p:cNvPr id="22" name="Rectangle 21">
            <a:extLst>
              <a:ext uri="{FF2B5EF4-FFF2-40B4-BE49-F238E27FC236}">
                <a16:creationId xmlns:a16="http://schemas.microsoft.com/office/drawing/2014/main" id="{9341285C-EA97-CE2C-4E19-D396E0B7D59E}"/>
              </a:ext>
            </a:extLst>
          </p:cNvPr>
          <p:cNvSpPr>
            <a:spLocks noChangeArrowheads="1"/>
          </p:cNvSpPr>
          <p:nvPr/>
        </p:nvSpPr>
        <p:spPr bwMode="auto">
          <a:xfrm>
            <a:off x="2653619" y="3508102"/>
            <a:ext cx="82437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dirty="0">
                <a:latin typeface="Arial" panose="020B0604020202020204" pitchFamily="34" charset="0"/>
              </a:rPr>
              <a:t>Type 1</a:t>
            </a:r>
            <a:endParaRPr kumimoji="0" lang="en-US" altLang="en-US" sz="1600" b="0" u="none" strike="noStrike" cap="none" normalizeH="0" baseline="0" dirty="0">
              <a:ln>
                <a:noFill/>
              </a:ln>
              <a:solidFill>
                <a:schemeClr val="tx1"/>
              </a:solidFill>
              <a:effectLst/>
              <a:latin typeface="Arial" panose="020B0604020202020204" pitchFamily="34" charset="0"/>
            </a:endParaRPr>
          </a:p>
        </p:txBody>
      </p:sp>
      <p:pic>
        <p:nvPicPr>
          <p:cNvPr id="27" name="Picture 26">
            <a:extLst>
              <a:ext uri="{FF2B5EF4-FFF2-40B4-BE49-F238E27FC236}">
                <a16:creationId xmlns:a16="http://schemas.microsoft.com/office/drawing/2014/main" id="{E1E25511-82A6-F3BD-881E-86C859DAB977}"/>
              </a:ext>
            </a:extLst>
          </p:cNvPr>
          <p:cNvPicPr>
            <a:picLocks noChangeAspect="1"/>
          </p:cNvPicPr>
          <p:nvPr/>
        </p:nvPicPr>
        <p:blipFill>
          <a:blip r:embed="rId5"/>
          <a:stretch>
            <a:fillRect/>
          </a:stretch>
        </p:blipFill>
        <p:spPr>
          <a:xfrm>
            <a:off x="1301096" y="4281304"/>
            <a:ext cx="3529415" cy="1315773"/>
          </a:xfrm>
          <a:prstGeom prst="rect">
            <a:avLst/>
          </a:prstGeom>
        </p:spPr>
      </p:pic>
      <p:sp>
        <p:nvSpPr>
          <p:cNvPr id="30" name="Rectangle 29">
            <a:extLst>
              <a:ext uri="{FF2B5EF4-FFF2-40B4-BE49-F238E27FC236}">
                <a16:creationId xmlns:a16="http://schemas.microsoft.com/office/drawing/2014/main" id="{6D4B490D-AC93-B57D-A83E-C9856D996E7A}"/>
              </a:ext>
            </a:extLst>
          </p:cNvPr>
          <p:cNvSpPr>
            <a:spLocks noChangeArrowheads="1"/>
          </p:cNvSpPr>
          <p:nvPr/>
        </p:nvSpPr>
        <p:spPr bwMode="auto">
          <a:xfrm>
            <a:off x="2708931" y="5597077"/>
            <a:ext cx="82437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dirty="0">
                <a:latin typeface="Arial" panose="020B0604020202020204" pitchFamily="34" charset="0"/>
              </a:rPr>
              <a:t>Type 2</a:t>
            </a:r>
            <a:endParaRPr kumimoji="0" lang="en-US" altLang="en-US" sz="1600" b="0" u="none" strike="noStrike" cap="none" normalizeH="0" baseline="0" dirty="0">
              <a:ln>
                <a:noFill/>
              </a:ln>
              <a:solidFill>
                <a:schemeClr val="tx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7B98F623-C707-88F3-8102-52D7D1DF6FB2}"/>
              </a:ext>
            </a:extLst>
          </p:cNvPr>
          <p:cNvSpPr>
            <a:spLocks noChangeArrowheads="1"/>
          </p:cNvSpPr>
          <p:nvPr/>
        </p:nvSpPr>
        <p:spPr bwMode="auto">
          <a:xfrm>
            <a:off x="8084964" y="3451497"/>
            <a:ext cx="82437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dirty="0">
                <a:latin typeface="Arial" panose="020B0604020202020204" pitchFamily="34" charset="0"/>
              </a:rPr>
              <a:t>Type 3</a:t>
            </a:r>
            <a:endParaRPr kumimoji="0" lang="en-US" altLang="en-US" sz="1600" b="0" u="none" strike="noStrike" cap="none" normalizeH="0" baseline="0" dirty="0">
              <a:ln>
                <a:noFill/>
              </a:ln>
              <a:solidFill>
                <a:schemeClr val="tx1"/>
              </a:solidFill>
              <a:effectLst/>
              <a:latin typeface="Arial" panose="020B0604020202020204" pitchFamily="34" charset="0"/>
            </a:endParaRPr>
          </a:p>
        </p:txBody>
      </p:sp>
      <p:sp>
        <p:nvSpPr>
          <p:cNvPr id="32" name="Rectangle 31">
            <a:extLst>
              <a:ext uri="{FF2B5EF4-FFF2-40B4-BE49-F238E27FC236}">
                <a16:creationId xmlns:a16="http://schemas.microsoft.com/office/drawing/2014/main" id="{14B6250F-16A3-087E-2F28-8A6222B79D68}"/>
              </a:ext>
            </a:extLst>
          </p:cNvPr>
          <p:cNvSpPr>
            <a:spLocks noChangeArrowheads="1"/>
          </p:cNvSpPr>
          <p:nvPr/>
        </p:nvSpPr>
        <p:spPr bwMode="auto">
          <a:xfrm>
            <a:off x="8155794" y="5605894"/>
            <a:ext cx="82437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dirty="0">
                <a:latin typeface="Arial" panose="020B0604020202020204" pitchFamily="34" charset="0"/>
              </a:rPr>
              <a:t>Type 4</a:t>
            </a:r>
            <a:endParaRPr kumimoji="0" lang="en-US" altLang="en-US" sz="1600" b="0" u="none" strike="noStrike" cap="none" normalizeH="0" baseline="0" dirty="0">
              <a:ln>
                <a:noFill/>
              </a:ln>
              <a:solidFill>
                <a:schemeClr val="tx1"/>
              </a:solidFill>
              <a:effectLst/>
              <a:latin typeface="Arial" panose="020B0604020202020204" pitchFamily="34" charset="0"/>
            </a:endParaRPr>
          </a:p>
        </p:txBody>
      </p:sp>
      <p:pic>
        <p:nvPicPr>
          <p:cNvPr id="11" name="Picture 10">
            <a:extLst>
              <a:ext uri="{FF2B5EF4-FFF2-40B4-BE49-F238E27FC236}">
                <a16:creationId xmlns:a16="http://schemas.microsoft.com/office/drawing/2014/main" id="{07C2B6E2-E537-F14C-4DDC-43273DEC6A19}"/>
              </a:ext>
            </a:extLst>
          </p:cNvPr>
          <p:cNvPicPr>
            <a:picLocks noChangeAspect="1"/>
          </p:cNvPicPr>
          <p:nvPr/>
        </p:nvPicPr>
        <p:blipFill>
          <a:blip r:embed="rId6"/>
          <a:stretch>
            <a:fillRect/>
          </a:stretch>
        </p:blipFill>
        <p:spPr>
          <a:xfrm>
            <a:off x="6732443" y="2239464"/>
            <a:ext cx="3529415" cy="1295991"/>
          </a:xfrm>
          <a:prstGeom prst="rect">
            <a:avLst/>
          </a:prstGeom>
        </p:spPr>
      </p:pic>
      <p:grpSp>
        <p:nvGrpSpPr>
          <p:cNvPr id="18" name="Group 17">
            <a:extLst>
              <a:ext uri="{FF2B5EF4-FFF2-40B4-BE49-F238E27FC236}">
                <a16:creationId xmlns:a16="http://schemas.microsoft.com/office/drawing/2014/main" id="{369DB37D-4295-85B7-058E-F164184BDBE4}"/>
              </a:ext>
            </a:extLst>
          </p:cNvPr>
          <p:cNvGrpSpPr/>
          <p:nvPr/>
        </p:nvGrpSpPr>
        <p:grpSpPr>
          <a:xfrm>
            <a:off x="9879108" y="1732088"/>
            <a:ext cx="649158" cy="506197"/>
            <a:chOff x="9879108" y="1732088"/>
            <a:chExt cx="649158" cy="506197"/>
          </a:xfrm>
        </p:grpSpPr>
        <p:cxnSp>
          <p:nvCxnSpPr>
            <p:cNvPr id="12" name="Straight Connector 11">
              <a:extLst>
                <a:ext uri="{FF2B5EF4-FFF2-40B4-BE49-F238E27FC236}">
                  <a16:creationId xmlns:a16="http://schemas.microsoft.com/office/drawing/2014/main" id="{24642663-501D-646B-F081-2B0433D2D326}"/>
                </a:ext>
              </a:extLst>
            </p:cNvPr>
            <p:cNvCxnSpPr>
              <a:cxnSpLocks/>
            </p:cNvCxnSpPr>
            <p:nvPr/>
          </p:nvCxnSpPr>
          <p:spPr>
            <a:xfrm>
              <a:off x="10154157" y="2044610"/>
              <a:ext cx="0" cy="19367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0FBD0DD3-890B-00DC-5E4F-417141162791}"/>
                </a:ext>
              </a:extLst>
            </p:cNvPr>
            <p:cNvCxnSpPr>
              <a:cxnSpLocks/>
            </p:cNvCxnSpPr>
            <p:nvPr/>
          </p:nvCxnSpPr>
          <p:spPr>
            <a:xfrm>
              <a:off x="10232262" y="2044610"/>
              <a:ext cx="0" cy="193675"/>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EB3CDC16-4A9D-66CB-6BF7-9AD876461A3F}"/>
                </a:ext>
              </a:extLst>
            </p:cNvPr>
            <p:cNvCxnSpPr/>
            <p:nvPr/>
          </p:nvCxnSpPr>
          <p:spPr>
            <a:xfrm>
              <a:off x="9982072" y="2141447"/>
              <a:ext cx="14668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40732714-888C-FDF2-94DF-EF0AA47DD8D7}"/>
                </a:ext>
              </a:extLst>
            </p:cNvPr>
            <p:cNvCxnSpPr>
              <a:cxnSpLocks/>
            </p:cNvCxnSpPr>
            <p:nvPr/>
          </p:nvCxnSpPr>
          <p:spPr>
            <a:xfrm flipH="1">
              <a:off x="10255122" y="2141447"/>
              <a:ext cx="13366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45B3D0A0-D399-0906-5BEE-53376B5362A5}"/>
                </a:ext>
              </a:extLst>
            </p:cNvPr>
            <p:cNvSpPr txBox="1"/>
            <p:nvPr/>
          </p:nvSpPr>
          <p:spPr>
            <a:xfrm>
              <a:off x="9879108" y="1732088"/>
              <a:ext cx="649158" cy="261610"/>
            </a:xfrm>
            <a:prstGeom prst="rect">
              <a:avLst/>
            </a:prstGeom>
            <a:noFill/>
          </p:spPr>
          <p:txBody>
            <a:bodyPr wrap="square">
              <a:spAutoFit/>
            </a:bodyPr>
            <a:lstStyle/>
            <a:p>
              <a:pPr algn="ctr"/>
              <a:r>
                <a:rPr lang="en-US" altLang="en-US" sz="1100" dirty="0">
                  <a:latin typeface="Arial" panose="020B0604020202020204" pitchFamily="34" charset="0"/>
                </a:rPr>
                <a:t>7.1 mm</a:t>
              </a:r>
              <a:endParaRPr lang="en-CA" sz="1100" dirty="0"/>
            </a:p>
          </p:txBody>
        </p:sp>
      </p:grpSp>
      <p:grpSp>
        <p:nvGrpSpPr>
          <p:cNvPr id="19" name="Group 18">
            <a:extLst>
              <a:ext uri="{FF2B5EF4-FFF2-40B4-BE49-F238E27FC236}">
                <a16:creationId xmlns:a16="http://schemas.microsoft.com/office/drawing/2014/main" id="{5482D62D-65F4-7C3F-32D4-7425F7035D23}"/>
              </a:ext>
            </a:extLst>
          </p:cNvPr>
          <p:cNvGrpSpPr/>
          <p:nvPr/>
        </p:nvGrpSpPr>
        <p:grpSpPr>
          <a:xfrm>
            <a:off x="10154157" y="2484051"/>
            <a:ext cx="829456" cy="483989"/>
            <a:chOff x="5160645" y="3183255"/>
            <a:chExt cx="829456" cy="394193"/>
          </a:xfrm>
        </p:grpSpPr>
        <p:cxnSp>
          <p:nvCxnSpPr>
            <p:cNvPr id="21" name="Straight Arrow Connector 20">
              <a:extLst>
                <a:ext uri="{FF2B5EF4-FFF2-40B4-BE49-F238E27FC236}">
                  <a16:creationId xmlns:a16="http://schemas.microsoft.com/office/drawing/2014/main" id="{31679B57-3781-3F31-F04F-7E021FD589E2}"/>
                </a:ext>
              </a:extLst>
            </p:cNvPr>
            <p:cNvCxnSpPr>
              <a:cxnSpLocks/>
            </p:cNvCxnSpPr>
            <p:nvPr/>
          </p:nvCxnSpPr>
          <p:spPr>
            <a:xfrm flipH="1" flipV="1">
              <a:off x="5160645" y="3183255"/>
              <a:ext cx="356235" cy="1390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B8987DB5-7252-80B1-56A6-533A75302008}"/>
                </a:ext>
              </a:extLst>
            </p:cNvPr>
            <p:cNvSpPr txBox="1"/>
            <p:nvPr/>
          </p:nvSpPr>
          <p:spPr>
            <a:xfrm>
              <a:off x="5404256" y="3300449"/>
              <a:ext cx="585845" cy="276999"/>
            </a:xfrm>
            <a:prstGeom prst="rect">
              <a:avLst/>
            </a:prstGeom>
            <a:noFill/>
          </p:spPr>
          <p:txBody>
            <a:bodyPr wrap="square">
              <a:spAutoFit/>
            </a:bodyPr>
            <a:lstStyle/>
            <a:p>
              <a:r>
                <a:rPr lang="en-US" altLang="en-US" sz="1200" dirty="0">
                  <a:latin typeface="Arial" panose="020B0604020202020204" pitchFamily="34" charset="0"/>
                </a:rPr>
                <a:t>Water</a:t>
              </a:r>
              <a:endParaRPr lang="en-CA" sz="1200" dirty="0"/>
            </a:p>
          </p:txBody>
        </p:sp>
      </p:grpSp>
    </p:spTree>
    <p:extLst>
      <p:ext uri="{BB962C8B-B14F-4D97-AF65-F5344CB8AC3E}">
        <p14:creationId xmlns:p14="http://schemas.microsoft.com/office/powerpoint/2010/main" val="3473205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7EF17F-1A91-B85B-53A7-DAFC4F4E034F}"/>
              </a:ext>
            </a:extLst>
          </p:cNvPr>
          <p:cNvSpPr txBox="1"/>
          <p:nvPr/>
        </p:nvSpPr>
        <p:spPr>
          <a:xfrm>
            <a:off x="609904" y="323015"/>
            <a:ext cx="1648742" cy="461665"/>
          </a:xfrm>
          <a:prstGeom prst="rect">
            <a:avLst/>
          </a:prstGeom>
          <a:noFill/>
        </p:spPr>
        <p:txBody>
          <a:bodyPr wrap="square">
            <a:spAutoFit/>
          </a:bodyPr>
          <a:lstStyle/>
          <a:p>
            <a:pPr algn="ctr" defTabSz="841248">
              <a:spcAft>
                <a:spcPts val="600"/>
              </a:spcAft>
            </a:pPr>
            <a:r>
              <a:rPr lang="en-US" sz="2400" b="1" i="0" dirty="0">
                <a:solidFill>
                  <a:srgbClr val="A3794F"/>
                </a:solidFill>
                <a:effectLst/>
                <a:latin typeface="Arial" panose="020B0604020202020204" pitchFamily="34" charset="0"/>
              </a:rPr>
              <a:t>Exposure</a:t>
            </a:r>
            <a:endParaRPr lang="en-US" sz="2400" b="1" i="0" dirty="0">
              <a:solidFill>
                <a:srgbClr val="A3794F"/>
              </a:solidFill>
              <a:effectLst/>
            </a:endParaRPr>
          </a:p>
        </p:txBody>
      </p:sp>
      <p:sp>
        <p:nvSpPr>
          <p:cNvPr id="28" name="Rectangle 5">
            <a:extLst>
              <a:ext uri="{FF2B5EF4-FFF2-40B4-BE49-F238E27FC236}">
                <a16:creationId xmlns:a16="http://schemas.microsoft.com/office/drawing/2014/main" id="{BCDA1417-3FCD-FCB9-D32E-5957178B137C}"/>
              </a:ext>
            </a:extLst>
          </p:cNvPr>
          <p:cNvSpPr>
            <a:spLocks noChangeArrowheads="1"/>
          </p:cNvSpPr>
          <p:nvPr/>
        </p:nvSpPr>
        <p:spPr bwMode="auto">
          <a:xfrm>
            <a:off x="0" y="0"/>
            <a:ext cx="35242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9" name="Rectangle 6">
            <a:extLst>
              <a:ext uri="{FF2B5EF4-FFF2-40B4-BE49-F238E27FC236}">
                <a16:creationId xmlns:a16="http://schemas.microsoft.com/office/drawing/2014/main" id="{A36376D6-5275-73A1-6F97-1DECF389632D}"/>
              </a:ext>
            </a:extLst>
          </p:cNvPr>
          <p:cNvSpPr>
            <a:spLocks noChangeArrowheads="1"/>
          </p:cNvSpPr>
          <p:nvPr/>
        </p:nvSpPr>
        <p:spPr bwMode="auto">
          <a:xfrm>
            <a:off x="0" y="0"/>
            <a:ext cx="48768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6DD7ED5C-498A-9FCD-4FD8-9716FE5E7666}"/>
              </a:ext>
            </a:extLst>
          </p:cNvPr>
          <p:cNvSpPr>
            <a:spLocks noChangeArrowheads="1"/>
          </p:cNvSpPr>
          <p:nvPr/>
        </p:nvSpPr>
        <p:spPr bwMode="auto">
          <a:xfrm>
            <a:off x="609904" y="940729"/>
            <a:ext cx="1648742"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b="1" dirty="0">
                <a:latin typeface="Arial" panose="020B0604020202020204" pitchFamily="34" charset="0"/>
              </a:rPr>
              <a:t>Water Pooling</a:t>
            </a:r>
            <a:r>
              <a:rPr kumimoji="0" lang="en-US" altLang="en-US" sz="1600" b="1" u="none" strike="noStrike" cap="none" normalizeH="0" baseline="0" dirty="0">
                <a:ln>
                  <a:noFill/>
                </a:ln>
                <a:solidFill>
                  <a:schemeClr val="tx1"/>
                </a:solidFill>
                <a:effectLst/>
                <a:latin typeface="Arial" panose="020B0604020202020204" pitchFamily="34" charset="0"/>
              </a:rPr>
              <a:t> </a:t>
            </a:r>
          </a:p>
        </p:txBody>
      </p:sp>
      <p:pic>
        <p:nvPicPr>
          <p:cNvPr id="11" name="Picture 10">
            <a:extLst>
              <a:ext uri="{FF2B5EF4-FFF2-40B4-BE49-F238E27FC236}">
                <a16:creationId xmlns:a16="http://schemas.microsoft.com/office/drawing/2014/main" id="{476B217D-AE08-C0A8-F87E-D29D726C1237}"/>
              </a:ext>
            </a:extLst>
          </p:cNvPr>
          <p:cNvPicPr>
            <a:picLocks noChangeAspect="1"/>
          </p:cNvPicPr>
          <p:nvPr/>
        </p:nvPicPr>
        <p:blipFill>
          <a:blip r:embed="rId3"/>
          <a:stretch>
            <a:fillRect/>
          </a:stretch>
        </p:blipFill>
        <p:spPr>
          <a:xfrm>
            <a:off x="1455295" y="2933046"/>
            <a:ext cx="3798883" cy="1686893"/>
          </a:xfrm>
          <a:prstGeom prst="rect">
            <a:avLst/>
          </a:prstGeom>
        </p:spPr>
      </p:pic>
      <p:sp>
        <p:nvSpPr>
          <p:cNvPr id="16" name="Rectangle 15">
            <a:extLst>
              <a:ext uri="{FF2B5EF4-FFF2-40B4-BE49-F238E27FC236}">
                <a16:creationId xmlns:a16="http://schemas.microsoft.com/office/drawing/2014/main" id="{1411FD46-44A2-8FDF-8F03-8D118658A2A6}"/>
              </a:ext>
            </a:extLst>
          </p:cNvPr>
          <p:cNvSpPr>
            <a:spLocks noChangeArrowheads="1"/>
          </p:cNvSpPr>
          <p:nvPr/>
        </p:nvSpPr>
        <p:spPr bwMode="auto">
          <a:xfrm>
            <a:off x="609903" y="1606931"/>
            <a:ext cx="5853420"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u="none" strike="noStrike" cap="none" normalizeH="0" baseline="0" dirty="0">
                <a:ln>
                  <a:noFill/>
                </a:ln>
                <a:solidFill>
                  <a:schemeClr val="tx1"/>
                </a:solidFill>
                <a:effectLst/>
                <a:latin typeface="Arial" panose="020B0604020202020204" pitchFamily="34" charset="0"/>
              </a:rPr>
              <a:t>Water contained in a </a:t>
            </a:r>
            <a:r>
              <a:rPr lang="en-US" altLang="en-US" sz="1600" dirty="0">
                <a:latin typeface="Arial" panose="020B0604020202020204" pitchFamily="34" charset="0"/>
              </a:rPr>
              <a:t>WRB exposing the end grain surface.</a:t>
            </a:r>
            <a:endParaRPr kumimoji="0" lang="en-US" altLang="en-US" sz="1600" u="none" strike="noStrike" cap="none" normalizeH="0" baseline="0" dirty="0">
              <a:ln>
                <a:noFill/>
              </a:ln>
              <a:solidFill>
                <a:schemeClr val="tx1"/>
              </a:solidFill>
              <a:effectLst/>
              <a:latin typeface="Arial" panose="020B0604020202020204" pitchFamily="34" charset="0"/>
            </a:endParaRPr>
          </a:p>
        </p:txBody>
      </p:sp>
      <p:pic>
        <p:nvPicPr>
          <p:cNvPr id="19" name="Picture 18" descr="A close-up of a screen&#10;&#10;Description automatically generated">
            <a:extLst>
              <a:ext uri="{FF2B5EF4-FFF2-40B4-BE49-F238E27FC236}">
                <a16:creationId xmlns:a16="http://schemas.microsoft.com/office/drawing/2014/main" id="{46AC4C25-EB47-F216-023F-77DE6744B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323" y="2933046"/>
            <a:ext cx="3725730" cy="1641454"/>
          </a:xfrm>
          <a:prstGeom prst="rect">
            <a:avLst/>
          </a:prstGeom>
        </p:spPr>
      </p:pic>
      <p:grpSp>
        <p:nvGrpSpPr>
          <p:cNvPr id="27" name="Group 26">
            <a:extLst>
              <a:ext uri="{FF2B5EF4-FFF2-40B4-BE49-F238E27FC236}">
                <a16:creationId xmlns:a16="http://schemas.microsoft.com/office/drawing/2014/main" id="{2EA9ED5F-3029-D279-802B-5E1A873170A0}"/>
              </a:ext>
            </a:extLst>
          </p:cNvPr>
          <p:cNvGrpSpPr/>
          <p:nvPr/>
        </p:nvGrpSpPr>
        <p:grpSpPr>
          <a:xfrm>
            <a:off x="5160645" y="3183255"/>
            <a:ext cx="829456" cy="394193"/>
            <a:chOff x="5160645" y="3183255"/>
            <a:chExt cx="829456" cy="394193"/>
          </a:xfrm>
        </p:grpSpPr>
        <p:cxnSp>
          <p:nvCxnSpPr>
            <p:cNvPr id="12" name="Straight Arrow Connector 11">
              <a:extLst>
                <a:ext uri="{FF2B5EF4-FFF2-40B4-BE49-F238E27FC236}">
                  <a16:creationId xmlns:a16="http://schemas.microsoft.com/office/drawing/2014/main" id="{61E1F046-4A45-1378-1AF4-F8BA31B54FF6}"/>
                </a:ext>
              </a:extLst>
            </p:cNvPr>
            <p:cNvCxnSpPr>
              <a:cxnSpLocks/>
            </p:cNvCxnSpPr>
            <p:nvPr/>
          </p:nvCxnSpPr>
          <p:spPr>
            <a:xfrm flipH="1" flipV="1">
              <a:off x="5160645" y="3183255"/>
              <a:ext cx="356235" cy="1390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5EED36E7-F05E-8C93-D497-89DEE527388A}"/>
                </a:ext>
              </a:extLst>
            </p:cNvPr>
            <p:cNvSpPr txBox="1"/>
            <p:nvPr/>
          </p:nvSpPr>
          <p:spPr>
            <a:xfrm>
              <a:off x="5404256" y="3300449"/>
              <a:ext cx="585845" cy="276999"/>
            </a:xfrm>
            <a:prstGeom prst="rect">
              <a:avLst/>
            </a:prstGeom>
            <a:noFill/>
          </p:spPr>
          <p:txBody>
            <a:bodyPr wrap="square">
              <a:spAutoFit/>
            </a:bodyPr>
            <a:lstStyle/>
            <a:p>
              <a:r>
                <a:rPr lang="en-US" altLang="en-US" sz="1200" dirty="0">
                  <a:latin typeface="Arial" panose="020B0604020202020204" pitchFamily="34" charset="0"/>
                </a:rPr>
                <a:t>Water</a:t>
              </a:r>
              <a:endParaRPr lang="en-CA" sz="1200" dirty="0"/>
            </a:p>
          </p:txBody>
        </p:sp>
      </p:grpSp>
      <p:sp>
        <p:nvSpPr>
          <p:cNvPr id="33" name="Rectangle 32">
            <a:extLst>
              <a:ext uri="{FF2B5EF4-FFF2-40B4-BE49-F238E27FC236}">
                <a16:creationId xmlns:a16="http://schemas.microsoft.com/office/drawing/2014/main" id="{E2501CAB-ABDF-D5A6-C5A7-439322C9304D}"/>
              </a:ext>
            </a:extLst>
          </p:cNvPr>
          <p:cNvSpPr>
            <a:spLocks noChangeArrowheads="1"/>
          </p:cNvSpPr>
          <p:nvPr/>
        </p:nvSpPr>
        <p:spPr bwMode="auto">
          <a:xfrm>
            <a:off x="3065804" y="4618834"/>
            <a:ext cx="82437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dirty="0">
                <a:latin typeface="Arial" panose="020B0604020202020204" pitchFamily="34" charset="0"/>
              </a:rPr>
              <a:t>Type 5</a:t>
            </a:r>
            <a:endParaRPr kumimoji="0" lang="en-US" altLang="en-US" sz="1600" b="0" u="none" strike="noStrike" cap="none" normalizeH="0" baseline="0" dirty="0">
              <a:ln>
                <a:noFill/>
              </a:ln>
              <a:solidFill>
                <a:schemeClr val="tx1"/>
              </a:solidFill>
              <a:effectLst/>
              <a:latin typeface="Arial" panose="020B0604020202020204" pitchFamily="34" charset="0"/>
            </a:endParaRPr>
          </a:p>
        </p:txBody>
      </p:sp>
      <p:sp>
        <p:nvSpPr>
          <p:cNvPr id="35" name="Rectangle 34">
            <a:extLst>
              <a:ext uri="{FF2B5EF4-FFF2-40B4-BE49-F238E27FC236}">
                <a16:creationId xmlns:a16="http://schemas.microsoft.com/office/drawing/2014/main" id="{07B2087A-F71C-D122-79F7-C4CE5D73B5BD}"/>
              </a:ext>
            </a:extLst>
          </p:cNvPr>
          <p:cNvSpPr>
            <a:spLocks noChangeArrowheads="1"/>
          </p:cNvSpPr>
          <p:nvPr/>
        </p:nvSpPr>
        <p:spPr bwMode="auto">
          <a:xfrm>
            <a:off x="7914002" y="4585032"/>
            <a:ext cx="824371"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50000"/>
              </a:lnSpc>
              <a:spcBef>
                <a:spcPct val="0"/>
              </a:spcBef>
              <a:spcAft>
                <a:spcPct val="0"/>
              </a:spcAft>
              <a:buClrTx/>
              <a:buSzTx/>
              <a:tabLst/>
            </a:pPr>
            <a:r>
              <a:rPr lang="en-US" altLang="en-US" sz="1600" dirty="0">
                <a:latin typeface="Arial" panose="020B0604020202020204" pitchFamily="34" charset="0"/>
              </a:rPr>
              <a:t>Type 6</a:t>
            </a:r>
            <a:endParaRPr kumimoji="0" lang="en-US" altLang="en-US" sz="1600" b="0" u="none" strike="noStrike" cap="none" normalizeH="0" baseline="0" dirty="0">
              <a:ln>
                <a:noFill/>
              </a:ln>
              <a:solidFill>
                <a:schemeClr val="tx1"/>
              </a:solidFill>
              <a:effectLst/>
              <a:latin typeface="Arial" panose="020B0604020202020204" pitchFamily="34" charset="0"/>
            </a:endParaRPr>
          </a:p>
        </p:txBody>
      </p:sp>
      <p:cxnSp>
        <p:nvCxnSpPr>
          <p:cNvPr id="15" name="Straight Connector 14">
            <a:extLst>
              <a:ext uri="{FF2B5EF4-FFF2-40B4-BE49-F238E27FC236}">
                <a16:creationId xmlns:a16="http://schemas.microsoft.com/office/drawing/2014/main" id="{FB09FE6A-8720-54A2-ACD4-E0DD498539CF}"/>
              </a:ext>
            </a:extLst>
          </p:cNvPr>
          <p:cNvCxnSpPr>
            <a:cxnSpLocks/>
          </p:cNvCxnSpPr>
          <p:nvPr/>
        </p:nvCxnSpPr>
        <p:spPr>
          <a:xfrm>
            <a:off x="5126990" y="2739371"/>
            <a:ext cx="0" cy="193675"/>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894A8F07-56F8-9ABF-F6B0-DB0599EE5F59}"/>
              </a:ext>
            </a:extLst>
          </p:cNvPr>
          <p:cNvCxnSpPr>
            <a:cxnSpLocks/>
          </p:cNvCxnSpPr>
          <p:nvPr/>
        </p:nvCxnSpPr>
        <p:spPr>
          <a:xfrm>
            <a:off x="5205095" y="2739371"/>
            <a:ext cx="0" cy="193675"/>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AF1C7772-E426-A342-3CFC-E00A7C73411D}"/>
              </a:ext>
            </a:extLst>
          </p:cNvPr>
          <p:cNvCxnSpPr/>
          <p:nvPr/>
        </p:nvCxnSpPr>
        <p:spPr>
          <a:xfrm>
            <a:off x="4954905" y="2836208"/>
            <a:ext cx="14668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320600A9-36D4-E0F3-703D-F2AF0C5C26C7}"/>
              </a:ext>
            </a:extLst>
          </p:cNvPr>
          <p:cNvCxnSpPr>
            <a:cxnSpLocks/>
          </p:cNvCxnSpPr>
          <p:nvPr/>
        </p:nvCxnSpPr>
        <p:spPr>
          <a:xfrm flipH="1">
            <a:off x="5227955" y="2836208"/>
            <a:ext cx="13366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D909A66D-43BF-AB37-45DE-5EE55ED5EFA7}"/>
              </a:ext>
            </a:extLst>
          </p:cNvPr>
          <p:cNvSpPr txBox="1"/>
          <p:nvPr/>
        </p:nvSpPr>
        <p:spPr>
          <a:xfrm>
            <a:off x="4867722" y="2404811"/>
            <a:ext cx="649158" cy="261610"/>
          </a:xfrm>
          <a:prstGeom prst="rect">
            <a:avLst/>
          </a:prstGeom>
          <a:noFill/>
        </p:spPr>
        <p:txBody>
          <a:bodyPr wrap="square">
            <a:spAutoFit/>
          </a:bodyPr>
          <a:lstStyle/>
          <a:p>
            <a:pPr algn="ctr"/>
            <a:r>
              <a:rPr lang="en-US" altLang="en-US" sz="1100" dirty="0">
                <a:latin typeface="Arial" panose="020B0604020202020204" pitchFamily="34" charset="0"/>
              </a:rPr>
              <a:t>5.6 mm</a:t>
            </a:r>
            <a:endParaRPr lang="en-CA" sz="1100" dirty="0"/>
          </a:p>
        </p:txBody>
      </p:sp>
    </p:spTree>
    <p:extLst>
      <p:ext uri="{BB962C8B-B14F-4D97-AF65-F5344CB8AC3E}">
        <p14:creationId xmlns:p14="http://schemas.microsoft.com/office/powerpoint/2010/main" val="577582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
            <a:extLst>
              <a:ext uri="{FF2B5EF4-FFF2-40B4-BE49-F238E27FC236}">
                <a16:creationId xmlns:a16="http://schemas.microsoft.com/office/drawing/2014/main" id="{BCDA1417-3FCD-FCB9-D32E-5957178B137C}"/>
              </a:ext>
            </a:extLst>
          </p:cNvPr>
          <p:cNvSpPr>
            <a:spLocks noChangeArrowheads="1"/>
          </p:cNvSpPr>
          <p:nvPr/>
        </p:nvSpPr>
        <p:spPr bwMode="auto">
          <a:xfrm>
            <a:off x="0" y="0"/>
            <a:ext cx="35242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9" name="Rectangle 6">
            <a:extLst>
              <a:ext uri="{FF2B5EF4-FFF2-40B4-BE49-F238E27FC236}">
                <a16:creationId xmlns:a16="http://schemas.microsoft.com/office/drawing/2014/main" id="{A36376D6-5275-73A1-6F97-1DECF389632D}"/>
              </a:ext>
            </a:extLst>
          </p:cNvPr>
          <p:cNvSpPr>
            <a:spLocks noChangeArrowheads="1"/>
          </p:cNvSpPr>
          <p:nvPr/>
        </p:nvSpPr>
        <p:spPr bwMode="auto">
          <a:xfrm>
            <a:off x="0" y="0"/>
            <a:ext cx="48768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CA26060-4AC6-D6A0-52AF-186B984F8453}"/>
              </a:ext>
            </a:extLst>
          </p:cNvPr>
          <p:cNvSpPr>
            <a:spLocks noChangeArrowheads="1"/>
          </p:cNvSpPr>
          <p:nvPr/>
        </p:nvSpPr>
        <p:spPr bwMode="auto">
          <a:xfrm>
            <a:off x="501678" y="1609949"/>
            <a:ext cx="6045144" cy="78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u="none" strike="noStrike" cap="none" normalizeH="0" baseline="0" dirty="0">
                <a:ln>
                  <a:noFill/>
                </a:ln>
                <a:solidFill>
                  <a:schemeClr val="tx1"/>
                </a:solidFill>
                <a:effectLst/>
                <a:latin typeface="Arial" panose="020B0604020202020204" pitchFamily="34" charset="0"/>
              </a:rPr>
              <a:t>Leave the exposed samples in conditioned indoor environment, which is the environmental chamber, for 4 weeks.</a:t>
            </a:r>
          </a:p>
        </p:txBody>
      </p:sp>
      <p:grpSp>
        <p:nvGrpSpPr>
          <p:cNvPr id="3" name="Group 2">
            <a:extLst>
              <a:ext uri="{FF2B5EF4-FFF2-40B4-BE49-F238E27FC236}">
                <a16:creationId xmlns:a16="http://schemas.microsoft.com/office/drawing/2014/main" id="{B500DDEA-E5A9-E961-3F66-9418EA56DDFA}"/>
              </a:ext>
            </a:extLst>
          </p:cNvPr>
          <p:cNvGrpSpPr/>
          <p:nvPr/>
        </p:nvGrpSpPr>
        <p:grpSpPr>
          <a:xfrm>
            <a:off x="583765" y="3114433"/>
            <a:ext cx="2356719" cy="848603"/>
            <a:chOff x="7295656" y="2945194"/>
            <a:chExt cx="2316959" cy="1772272"/>
          </a:xfrm>
        </p:grpSpPr>
        <p:sp>
          <p:nvSpPr>
            <p:cNvPr id="7" name="Rectangle: Rounded Corners 6">
              <a:extLst>
                <a:ext uri="{FF2B5EF4-FFF2-40B4-BE49-F238E27FC236}">
                  <a16:creationId xmlns:a16="http://schemas.microsoft.com/office/drawing/2014/main" id="{35CFF668-E581-EF56-5888-297E7C4F7B8A}"/>
                </a:ext>
              </a:extLst>
            </p:cNvPr>
            <p:cNvSpPr/>
            <p:nvPr/>
          </p:nvSpPr>
          <p:spPr>
            <a:xfrm>
              <a:off x="7295656" y="2945194"/>
              <a:ext cx="2125453" cy="1772272"/>
            </a:xfrm>
            <a:prstGeom prst="roundRect">
              <a:avLst/>
            </a:prstGeom>
            <a:solidFill>
              <a:srgbClr val="A379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25165DE2-D149-E25A-FE5D-EE4B82F54895}"/>
                </a:ext>
              </a:extLst>
            </p:cNvPr>
            <p:cNvSpPr txBox="1"/>
            <p:nvPr/>
          </p:nvSpPr>
          <p:spPr>
            <a:xfrm>
              <a:off x="7340130" y="3397312"/>
              <a:ext cx="2272485" cy="186839"/>
            </a:xfrm>
            <a:prstGeom prst="rect">
              <a:avLst/>
            </a:prstGeom>
            <a:noFill/>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Why four weeks</a:t>
              </a:r>
              <a:r>
                <a:rPr lang="en-US" dirty="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F20737B-1B96-0A13-AEA3-4DF02E7A4DA6}"/>
              </a:ext>
            </a:extLst>
          </p:cNvPr>
          <p:cNvSpPr>
            <a:spLocks noChangeArrowheads="1"/>
          </p:cNvSpPr>
          <p:nvPr/>
        </p:nvSpPr>
        <p:spPr bwMode="auto">
          <a:xfrm>
            <a:off x="505372" y="1034173"/>
            <a:ext cx="6450608"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u="none" strike="noStrike" cap="none" normalizeH="0" baseline="0" dirty="0">
                <a:ln>
                  <a:noFill/>
                </a:ln>
                <a:solidFill>
                  <a:schemeClr val="tx1"/>
                </a:solidFill>
                <a:effectLst/>
                <a:latin typeface="Arial" panose="020B0604020202020204" pitchFamily="34" charset="0"/>
              </a:rPr>
              <a:t>Literature shows a record of undetected pipe leakage for 6 weeks.</a:t>
            </a:r>
          </a:p>
        </p:txBody>
      </p:sp>
      <p:pic>
        <p:nvPicPr>
          <p:cNvPr id="16" name="Picture 15">
            <a:extLst>
              <a:ext uri="{FF2B5EF4-FFF2-40B4-BE49-F238E27FC236}">
                <a16:creationId xmlns:a16="http://schemas.microsoft.com/office/drawing/2014/main" id="{2976105A-C7B2-3C57-35D8-4AF90833218F}"/>
              </a:ext>
            </a:extLst>
          </p:cNvPr>
          <p:cNvPicPr>
            <a:picLocks noChangeAspect="1"/>
          </p:cNvPicPr>
          <p:nvPr/>
        </p:nvPicPr>
        <p:blipFill>
          <a:blip r:embed="rId3"/>
          <a:stretch>
            <a:fillRect/>
          </a:stretch>
        </p:blipFill>
        <p:spPr>
          <a:xfrm>
            <a:off x="6773626" y="1764354"/>
            <a:ext cx="4647896" cy="3329292"/>
          </a:xfrm>
          <a:prstGeom prst="rect">
            <a:avLst/>
          </a:prstGeom>
        </p:spPr>
      </p:pic>
      <p:sp>
        <p:nvSpPr>
          <p:cNvPr id="17" name="Rectangle 16">
            <a:extLst>
              <a:ext uri="{FF2B5EF4-FFF2-40B4-BE49-F238E27FC236}">
                <a16:creationId xmlns:a16="http://schemas.microsoft.com/office/drawing/2014/main" id="{5FE55B2C-E520-D3CD-8708-222F23B8DF32}"/>
              </a:ext>
            </a:extLst>
          </p:cNvPr>
          <p:cNvSpPr>
            <a:spLocks noChangeArrowheads="1"/>
          </p:cNvSpPr>
          <p:nvPr/>
        </p:nvSpPr>
        <p:spPr bwMode="auto">
          <a:xfrm>
            <a:off x="505371" y="4832224"/>
            <a:ext cx="5707859"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u="none" strike="noStrike" cap="none" normalizeH="0" baseline="0" dirty="0">
                <a:ln>
                  <a:noFill/>
                </a:ln>
                <a:solidFill>
                  <a:schemeClr val="tx1"/>
                </a:solidFill>
                <a:effectLst/>
                <a:latin typeface="Arial" panose="020B0604020202020204" pitchFamily="34" charset="0"/>
              </a:rPr>
              <a:t>Remove the water and leave sample for 6 month.</a:t>
            </a:r>
          </a:p>
        </p:txBody>
      </p:sp>
      <p:sp>
        <p:nvSpPr>
          <p:cNvPr id="18" name="Rectangle 17">
            <a:extLst>
              <a:ext uri="{FF2B5EF4-FFF2-40B4-BE49-F238E27FC236}">
                <a16:creationId xmlns:a16="http://schemas.microsoft.com/office/drawing/2014/main" id="{7134B3CB-E525-B2C2-081E-6266CDE64A80}"/>
              </a:ext>
            </a:extLst>
          </p:cNvPr>
          <p:cNvSpPr/>
          <p:nvPr/>
        </p:nvSpPr>
        <p:spPr>
          <a:xfrm>
            <a:off x="2985422" y="2654023"/>
            <a:ext cx="2962085" cy="1900411"/>
          </a:xfrm>
          <a:prstGeom prst="rect">
            <a:avLst/>
          </a:prstGeom>
          <a:solidFill>
            <a:srgbClr val="88AB0D"/>
          </a:solidFill>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l" defTabSz="914400" rtl="0" eaLnBrk="0" fontAlgn="base" latinLnBrk="0" hangingPunct="0">
              <a:lnSpc>
                <a:spcPct val="150000"/>
              </a:lnSpc>
              <a:spcBef>
                <a:spcPct val="0"/>
              </a:spcBef>
              <a:spcAft>
                <a:spcPct val="0"/>
              </a:spcAft>
              <a:buClrTx/>
              <a:buSzTx/>
              <a:tabLst/>
            </a:pPr>
            <a:r>
              <a:rPr kumimoji="0" lang="en-US" altLang="en-US" sz="1800" u="none" strike="noStrike" cap="none" normalizeH="0" baseline="0" dirty="0">
                <a:ln>
                  <a:noFill/>
                </a:ln>
                <a:solidFill>
                  <a:schemeClr val="bg1"/>
                </a:solidFill>
                <a:effectLst/>
                <a:latin typeface="Arial" panose="020B0604020202020204" pitchFamily="34" charset="0"/>
              </a:rPr>
              <a:t>Subtract the time it takes to cover the area and the distribution of the water to neighboring surfaces.</a:t>
            </a:r>
          </a:p>
        </p:txBody>
      </p:sp>
      <p:sp>
        <p:nvSpPr>
          <p:cNvPr id="19" name="Rectangle 18">
            <a:extLst>
              <a:ext uri="{FF2B5EF4-FFF2-40B4-BE49-F238E27FC236}">
                <a16:creationId xmlns:a16="http://schemas.microsoft.com/office/drawing/2014/main" id="{5A96F032-02F6-E117-E874-3E6D77090A37}"/>
              </a:ext>
            </a:extLst>
          </p:cNvPr>
          <p:cNvSpPr>
            <a:spLocks noChangeArrowheads="1"/>
          </p:cNvSpPr>
          <p:nvPr/>
        </p:nvSpPr>
        <p:spPr bwMode="auto">
          <a:xfrm>
            <a:off x="505370" y="5313256"/>
            <a:ext cx="5707859"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1600" u="none" strike="noStrike" cap="none" normalizeH="0" baseline="0" dirty="0">
                <a:ln>
                  <a:noFill/>
                </a:ln>
                <a:solidFill>
                  <a:schemeClr val="tx1"/>
                </a:solidFill>
                <a:effectLst/>
                <a:latin typeface="Arial" panose="020B0604020202020204" pitchFamily="34" charset="0"/>
              </a:rPr>
              <a:t>Localized MC, every 24 hrs. Bulk MC; once a week.</a:t>
            </a:r>
          </a:p>
        </p:txBody>
      </p:sp>
      <p:sp>
        <p:nvSpPr>
          <p:cNvPr id="12" name="TextBox 11">
            <a:extLst>
              <a:ext uri="{FF2B5EF4-FFF2-40B4-BE49-F238E27FC236}">
                <a16:creationId xmlns:a16="http://schemas.microsoft.com/office/drawing/2014/main" id="{45265293-B09D-8D63-5656-8033607BC271}"/>
              </a:ext>
            </a:extLst>
          </p:cNvPr>
          <p:cNvSpPr txBox="1"/>
          <p:nvPr/>
        </p:nvSpPr>
        <p:spPr>
          <a:xfrm>
            <a:off x="583765" y="416133"/>
            <a:ext cx="1993698" cy="400110"/>
          </a:xfrm>
          <a:prstGeom prst="rect">
            <a:avLst/>
          </a:prstGeom>
          <a:noFill/>
        </p:spPr>
        <p:txBody>
          <a:bodyPr wrap="square">
            <a:spAutoFit/>
          </a:bodyPr>
          <a:lstStyle/>
          <a:p>
            <a:pPr algn="ctr" defTabSz="841248">
              <a:spcAft>
                <a:spcPts val="600"/>
              </a:spcAft>
            </a:pPr>
            <a:r>
              <a:rPr lang="en-US" sz="2000" b="1" i="0" dirty="0">
                <a:solidFill>
                  <a:srgbClr val="A3794F"/>
                </a:solidFill>
                <a:effectLst/>
                <a:latin typeface="Arial" panose="020B0604020202020204" pitchFamily="34" charset="0"/>
              </a:rPr>
              <a:t>Exposure time</a:t>
            </a:r>
            <a:endParaRPr lang="en-US" sz="2000" b="1" i="0" dirty="0">
              <a:solidFill>
                <a:srgbClr val="A3794F"/>
              </a:solidFill>
              <a:effectLst/>
            </a:endParaRPr>
          </a:p>
        </p:txBody>
      </p:sp>
    </p:spTree>
    <p:extLst>
      <p:ext uri="{BB962C8B-B14F-4D97-AF65-F5344CB8AC3E}">
        <p14:creationId xmlns:p14="http://schemas.microsoft.com/office/powerpoint/2010/main" val="163500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E7EF17F-1A91-B85B-53A7-DAFC4F4E034F}"/>
              </a:ext>
            </a:extLst>
          </p:cNvPr>
          <p:cNvSpPr txBox="1"/>
          <p:nvPr/>
        </p:nvSpPr>
        <p:spPr>
          <a:xfrm>
            <a:off x="620306" y="299701"/>
            <a:ext cx="3606079" cy="461665"/>
          </a:xfrm>
          <a:prstGeom prst="rect">
            <a:avLst/>
          </a:prstGeom>
          <a:noFill/>
        </p:spPr>
        <p:txBody>
          <a:bodyPr wrap="square">
            <a:spAutoFit/>
          </a:bodyPr>
          <a:lstStyle/>
          <a:p>
            <a:pPr defTabSz="841248">
              <a:spcAft>
                <a:spcPts val="600"/>
              </a:spcAft>
            </a:pPr>
            <a:r>
              <a:rPr lang="en-US" sz="2400" b="1" i="0" dirty="0">
                <a:solidFill>
                  <a:srgbClr val="A3794F"/>
                </a:solidFill>
                <a:effectLst/>
                <a:latin typeface="Arial" panose="020B0604020202020204" pitchFamily="34" charset="0"/>
              </a:rPr>
              <a:t>Hygrothermal Modeling</a:t>
            </a:r>
            <a:endParaRPr lang="en-US" sz="2400" b="1" i="0" dirty="0">
              <a:solidFill>
                <a:srgbClr val="A3794F"/>
              </a:solidFill>
              <a:effectLst/>
            </a:endParaRPr>
          </a:p>
        </p:txBody>
      </p:sp>
      <p:sp>
        <p:nvSpPr>
          <p:cNvPr id="17" name="Rectangle 16">
            <a:extLst>
              <a:ext uri="{FF2B5EF4-FFF2-40B4-BE49-F238E27FC236}">
                <a16:creationId xmlns:a16="http://schemas.microsoft.com/office/drawing/2014/main" id="{7E455D1A-6C2F-07E5-206D-BB6B505875D3}"/>
              </a:ext>
            </a:extLst>
          </p:cNvPr>
          <p:cNvSpPr>
            <a:spLocks noChangeArrowheads="1"/>
          </p:cNvSpPr>
          <p:nvPr/>
        </p:nvSpPr>
        <p:spPr bwMode="auto">
          <a:xfrm>
            <a:off x="603456" y="1463687"/>
            <a:ext cx="5561663" cy="78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Recorded m</a:t>
            </a:r>
            <a:r>
              <a:rPr kumimoji="0" lang="en-US" altLang="en-US" sz="1600" u="none" strike="noStrike" cap="none" normalizeH="0" baseline="0" dirty="0">
                <a:ln>
                  <a:noFill/>
                </a:ln>
                <a:solidFill>
                  <a:schemeClr val="tx1"/>
                </a:solidFill>
                <a:effectLst/>
                <a:latin typeface="Arial" panose="020B0604020202020204" pitchFamily="34" charset="0"/>
              </a:rPr>
              <a:t>oisture content at the top layer will be converted to its corresponding RH.</a:t>
            </a:r>
          </a:p>
        </p:txBody>
      </p:sp>
      <p:sp>
        <p:nvSpPr>
          <p:cNvPr id="11" name="Rectangle 10">
            <a:extLst>
              <a:ext uri="{FF2B5EF4-FFF2-40B4-BE49-F238E27FC236}">
                <a16:creationId xmlns:a16="http://schemas.microsoft.com/office/drawing/2014/main" id="{4724C032-80A3-3F5F-D0F6-62272DBB6903}"/>
              </a:ext>
            </a:extLst>
          </p:cNvPr>
          <p:cNvSpPr>
            <a:spLocks noChangeArrowheads="1"/>
          </p:cNvSpPr>
          <p:nvPr/>
        </p:nvSpPr>
        <p:spPr bwMode="auto">
          <a:xfrm>
            <a:off x="603456" y="919841"/>
            <a:ext cx="8692321" cy="421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sz="1600" dirty="0">
                <a:latin typeface="Arial" panose="020B0604020202020204" pitchFamily="34" charset="0"/>
                <a:cs typeface="Arial" panose="020B0604020202020204" pitchFamily="34" charset="0"/>
              </a:rPr>
              <a:t>Hygrothermal simulation will be done using WUFI Pro 1D</a:t>
            </a:r>
            <a:r>
              <a:rPr kumimoji="0" lang="en-US" altLang="en-US" sz="160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p:txBody>
      </p:sp>
      <p:pic>
        <p:nvPicPr>
          <p:cNvPr id="15" name="Picture 14">
            <a:extLst>
              <a:ext uri="{FF2B5EF4-FFF2-40B4-BE49-F238E27FC236}">
                <a16:creationId xmlns:a16="http://schemas.microsoft.com/office/drawing/2014/main" id="{224F4B01-E115-B5C0-16AD-4E30E7BA94AE}"/>
              </a:ext>
            </a:extLst>
          </p:cNvPr>
          <p:cNvPicPr>
            <a:picLocks noChangeAspect="1"/>
          </p:cNvPicPr>
          <p:nvPr/>
        </p:nvPicPr>
        <p:blipFill>
          <a:blip r:embed="rId3"/>
          <a:stretch>
            <a:fillRect/>
          </a:stretch>
        </p:blipFill>
        <p:spPr>
          <a:xfrm>
            <a:off x="751459" y="3226336"/>
            <a:ext cx="5453061" cy="2750308"/>
          </a:xfrm>
          <a:prstGeom prst="rect">
            <a:avLst/>
          </a:prstGeom>
        </p:spPr>
      </p:pic>
      <p:sp>
        <p:nvSpPr>
          <p:cNvPr id="16" name="Rectangle 15">
            <a:extLst>
              <a:ext uri="{FF2B5EF4-FFF2-40B4-BE49-F238E27FC236}">
                <a16:creationId xmlns:a16="http://schemas.microsoft.com/office/drawing/2014/main" id="{9E4E7867-8195-F84D-CF05-5C2C79F11861}"/>
              </a:ext>
            </a:extLst>
          </p:cNvPr>
          <p:cNvSpPr>
            <a:spLocks noChangeArrowheads="1"/>
          </p:cNvSpPr>
          <p:nvPr/>
        </p:nvSpPr>
        <p:spPr bwMode="auto">
          <a:xfrm>
            <a:off x="620306" y="2258403"/>
            <a:ext cx="5882094" cy="785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Run simulation for 6 month, to compare result with lab experiment.</a:t>
            </a:r>
            <a:endParaRPr kumimoji="0" lang="en-US" altLang="en-US" sz="1600" u="none" strike="noStrike" cap="none" normalizeH="0" baseline="0" dirty="0">
              <a:ln>
                <a:noFill/>
              </a:ln>
              <a:solidFill>
                <a:schemeClr val="tx1"/>
              </a:solidFill>
              <a:effectLst/>
              <a:latin typeface="Arial" panose="020B0604020202020204" pitchFamily="34" charset="0"/>
            </a:endParaRPr>
          </a:p>
        </p:txBody>
      </p:sp>
      <p:pic>
        <p:nvPicPr>
          <p:cNvPr id="21" name="Picture 20" descr="A blue and black text&#10;&#10;Description automatically generated">
            <a:extLst>
              <a:ext uri="{FF2B5EF4-FFF2-40B4-BE49-F238E27FC236}">
                <a16:creationId xmlns:a16="http://schemas.microsoft.com/office/drawing/2014/main" id="{6927EB51-75BB-850C-B3E5-90A4EA0825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2400" y="1310676"/>
            <a:ext cx="3986064" cy="1399406"/>
          </a:xfrm>
          <a:prstGeom prst="rect">
            <a:avLst/>
          </a:prstGeom>
        </p:spPr>
      </p:pic>
    </p:spTree>
    <p:extLst>
      <p:ext uri="{BB962C8B-B14F-4D97-AF65-F5344CB8AC3E}">
        <p14:creationId xmlns:p14="http://schemas.microsoft.com/office/powerpoint/2010/main" val="306040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DB81051-1A32-88C9-9992-8BFE90CEDFB0}"/>
              </a:ext>
            </a:extLst>
          </p:cNvPr>
          <p:cNvSpPr txBox="1"/>
          <p:nvPr/>
        </p:nvSpPr>
        <p:spPr>
          <a:xfrm>
            <a:off x="603455" y="380587"/>
            <a:ext cx="3597841" cy="461665"/>
          </a:xfrm>
          <a:prstGeom prst="rect">
            <a:avLst/>
          </a:prstGeom>
          <a:noFill/>
        </p:spPr>
        <p:txBody>
          <a:bodyPr wrap="square">
            <a:spAutoFit/>
          </a:bodyPr>
          <a:lstStyle/>
          <a:p>
            <a:pPr defTabSz="841248">
              <a:spcAft>
                <a:spcPts val="600"/>
              </a:spcAft>
            </a:pPr>
            <a:r>
              <a:rPr lang="en-US" sz="2400" b="1" i="0" dirty="0">
                <a:solidFill>
                  <a:srgbClr val="A3794F"/>
                </a:solidFill>
                <a:effectLst/>
                <a:latin typeface="Arial" panose="020B0604020202020204" pitchFamily="34" charset="0"/>
              </a:rPr>
              <a:t>Hygrothermal Modeling</a:t>
            </a:r>
            <a:endParaRPr lang="en-US" sz="2400" b="1" i="0" dirty="0">
              <a:solidFill>
                <a:srgbClr val="A3794F"/>
              </a:solidFill>
              <a:effectLst/>
            </a:endParaRPr>
          </a:p>
        </p:txBody>
      </p:sp>
      <p:sp>
        <p:nvSpPr>
          <p:cNvPr id="19" name="Rectangle 18">
            <a:extLst>
              <a:ext uri="{FF2B5EF4-FFF2-40B4-BE49-F238E27FC236}">
                <a16:creationId xmlns:a16="http://schemas.microsoft.com/office/drawing/2014/main" id="{BC436BB8-A6B7-C633-91C8-66E9D065E9B4}"/>
              </a:ext>
            </a:extLst>
          </p:cNvPr>
          <p:cNvSpPr>
            <a:spLocks noChangeArrowheads="1"/>
          </p:cNvSpPr>
          <p:nvPr/>
        </p:nvSpPr>
        <p:spPr bwMode="auto">
          <a:xfrm>
            <a:off x="603455" y="1129746"/>
            <a:ext cx="3874759"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Long term hygrothermal simulation.</a:t>
            </a:r>
            <a:endParaRPr kumimoji="0" lang="en-US" altLang="en-US" sz="1600" u="none" strike="noStrike" cap="none" normalizeH="0" baseline="0" dirty="0">
              <a:ln>
                <a:noFill/>
              </a:ln>
              <a:solidFill>
                <a:schemeClr val="tx1"/>
              </a:solidFill>
              <a:effectLst/>
              <a:latin typeface="Arial" panose="020B0604020202020204" pitchFamily="34" charset="0"/>
            </a:endParaRPr>
          </a:p>
        </p:txBody>
      </p:sp>
      <p:sp>
        <p:nvSpPr>
          <p:cNvPr id="20" name="Rectangle 19">
            <a:extLst>
              <a:ext uri="{FF2B5EF4-FFF2-40B4-BE49-F238E27FC236}">
                <a16:creationId xmlns:a16="http://schemas.microsoft.com/office/drawing/2014/main" id="{B410F5C9-5DDA-650E-E513-F3D68042972D}"/>
              </a:ext>
            </a:extLst>
          </p:cNvPr>
          <p:cNvSpPr>
            <a:spLocks noChangeArrowheads="1"/>
          </p:cNvSpPr>
          <p:nvPr/>
        </p:nvSpPr>
        <p:spPr bwMode="auto">
          <a:xfrm>
            <a:off x="603456" y="1719525"/>
            <a:ext cx="8799624" cy="41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n-US" sz="1600" dirty="0">
                <a:latin typeface="Arial" panose="020B0604020202020204" pitchFamily="34" charset="0"/>
              </a:rPr>
              <a:t>Measuring MC and possible mold growth, and its impact on the durability of the structure. </a:t>
            </a:r>
            <a:endParaRPr kumimoji="0" lang="en-US" altLang="en-US" sz="1600" u="none" strike="noStrike" cap="none" normalizeH="0" baseline="0" dirty="0">
              <a:ln>
                <a:noFill/>
              </a:ln>
              <a:solidFill>
                <a:schemeClr val="tx1"/>
              </a:solidFill>
              <a:effectLst/>
              <a:latin typeface="Arial" panose="020B0604020202020204" pitchFamily="34" charset="0"/>
            </a:endParaRPr>
          </a:p>
        </p:txBody>
      </p:sp>
      <p:pic>
        <p:nvPicPr>
          <p:cNvPr id="22" name="Picture 21">
            <a:extLst>
              <a:ext uri="{FF2B5EF4-FFF2-40B4-BE49-F238E27FC236}">
                <a16:creationId xmlns:a16="http://schemas.microsoft.com/office/drawing/2014/main" id="{284D0FD4-98FB-A860-A994-F735771C457A}"/>
              </a:ext>
            </a:extLst>
          </p:cNvPr>
          <p:cNvPicPr>
            <a:picLocks noChangeAspect="1"/>
          </p:cNvPicPr>
          <p:nvPr/>
        </p:nvPicPr>
        <p:blipFill>
          <a:blip r:embed="rId3"/>
          <a:stretch>
            <a:fillRect/>
          </a:stretch>
        </p:blipFill>
        <p:spPr>
          <a:xfrm>
            <a:off x="1589125" y="2369157"/>
            <a:ext cx="5590102" cy="3429000"/>
          </a:xfrm>
          <a:prstGeom prst="rect">
            <a:avLst/>
          </a:prstGeom>
        </p:spPr>
      </p:pic>
    </p:spTree>
    <p:extLst>
      <p:ext uri="{BB962C8B-B14F-4D97-AF65-F5344CB8AC3E}">
        <p14:creationId xmlns:p14="http://schemas.microsoft.com/office/powerpoint/2010/main" val="742846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F36239-733C-C3FE-FD7B-D76E9A9D4499}"/>
              </a:ext>
            </a:extLst>
          </p:cNvPr>
          <p:cNvSpPr txBox="1"/>
          <p:nvPr/>
        </p:nvSpPr>
        <p:spPr>
          <a:xfrm>
            <a:off x="707369" y="647888"/>
            <a:ext cx="3213842" cy="461665"/>
          </a:xfrm>
          <a:prstGeom prst="rect">
            <a:avLst/>
          </a:prstGeom>
          <a:noFill/>
        </p:spPr>
        <p:txBody>
          <a:bodyPr wrap="square">
            <a:spAutoFit/>
          </a:bodyPr>
          <a:lstStyle/>
          <a:p>
            <a:pPr defTabSz="841248">
              <a:spcAft>
                <a:spcPts val="600"/>
              </a:spcAft>
            </a:pPr>
            <a:r>
              <a:rPr lang="en-US" sz="2400" b="1" dirty="0">
                <a:solidFill>
                  <a:srgbClr val="A3794F"/>
                </a:solidFill>
                <a:latin typeface="Arial" panose="020B0604020202020204" pitchFamily="34" charset="0"/>
              </a:rPr>
              <a:t>Possible Challenges</a:t>
            </a:r>
            <a:endParaRPr lang="en-US" sz="2400" b="1" i="0" dirty="0">
              <a:solidFill>
                <a:srgbClr val="A3794F"/>
              </a:solidFill>
              <a:effectLst/>
            </a:endParaRPr>
          </a:p>
        </p:txBody>
      </p:sp>
      <p:grpSp>
        <p:nvGrpSpPr>
          <p:cNvPr id="15" name="Group 14">
            <a:extLst>
              <a:ext uri="{FF2B5EF4-FFF2-40B4-BE49-F238E27FC236}">
                <a16:creationId xmlns:a16="http://schemas.microsoft.com/office/drawing/2014/main" id="{F1879B9E-C22D-F118-48AB-1916E44523CD}"/>
              </a:ext>
            </a:extLst>
          </p:cNvPr>
          <p:cNvGrpSpPr/>
          <p:nvPr/>
        </p:nvGrpSpPr>
        <p:grpSpPr>
          <a:xfrm>
            <a:off x="2314290" y="2099174"/>
            <a:ext cx="2949934" cy="1955598"/>
            <a:chOff x="4258561" y="2161338"/>
            <a:chExt cx="2973813" cy="1981200"/>
          </a:xfrm>
          <a:effectLst>
            <a:outerShdw blurRad="50800" dist="38100" dir="8100000" algn="tr" rotWithShape="0">
              <a:prstClr val="black">
                <a:alpha val="40000"/>
              </a:prstClr>
            </a:outerShdw>
          </a:effectLst>
        </p:grpSpPr>
        <p:sp>
          <p:nvSpPr>
            <p:cNvPr id="12" name="Rectangle: Rounded Corners 11">
              <a:extLst>
                <a:ext uri="{FF2B5EF4-FFF2-40B4-BE49-F238E27FC236}">
                  <a16:creationId xmlns:a16="http://schemas.microsoft.com/office/drawing/2014/main" id="{6E5A8AF7-8803-90D5-2281-D93913E76F4D}"/>
                </a:ext>
              </a:extLst>
            </p:cNvPr>
            <p:cNvSpPr/>
            <p:nvPr/>
          </p:nvSpPr>
          <p:spPr>
            <a:xfrm>
              <a:off x="4258561" y="2161338"/>
              <a:ext cx="2973813" cy="1981200"/>
            </a:xfrm>
            <a:prstGeom prst="roundRect">
              <a:avLst/>
            </a:prstGeom>
            <a:solidFill>
              <a:srgbClr val="88AB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0" fontAlgn="base" latinLnBrk="0" hangingPunct="0">
                <a:lnSpc>
                  <a:spcPct val="150000"/>
                </a:lnSpc>
                <a:spcBef>
                  <a:spcPct val="0"/>
                </a:spcBef>
                <a:spcAft>
                  <a:spcPct val="0"/>
                </a:spcAft>
                <a:buClrTx/>
                <a:buSzTx/>
                <a:tabLst/>
              </a:pPr>
              <a:endParaRPr kumimoji="0" lang="en-US" altLang="en-US" sz="180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8F5ECF6-95B7-DF26-D8EF-37B5A2C2CC2E}"/>
                </a:ext>
              </a:extLst>
            </p:cNvPr>
            <p:cNvSpPr>
              <a:spLocks noChangeArrowheads="1"/>
            </p:cNvSpPr>
            <p:nvPr/>
          </p:nvSpPr>
          <p:spPr bwMode="auto">
            <a:xfrm>
              <a:off x="4314164" y="2407712"/>
              <a:ext cx="2812100" cy="14203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50000"/>
                </a:lnSpc>
                <a:spcBef>
                  <a:spcPct val="0"/>
                </a:spcBef>
                <a:spcAft>
                  <a:spcPct val="0"/>
                </a:spcAft>
                <a:buClrTx/>
                <a:buSzTx/>
                <a:tabLst/>
              </a:pPr>
              <a:r>
                <a:rPr lang="en-US" sz="2000" dirty="0">
                  <a:solidFill>
                    <a:schemeClr val="bg1"/>
                  </a:solidFill>
                  <a:latin typeface="Arial" panose="020B0604020202020204" pitchFamily="34" charset="0"/>
                  <a:cs typeface="Arial" panose="020B0604020202020204" pitchFamily="34" charset="0"/>
                </a:rPr>
                <a:t>Stability of environmental chamber</a:t>
              </a:r>
              <a:endParaRPr kumimoji="0" lang="en-US" altLang="en-US" sz="200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633AF83D-1D90-BC41-B4B7-25F308F456C2}"/>
              </a:ext>
            </a:extLst>
          </p:cNvPr>
          <p:cNvGrpSpPr/>
          <p:nvPr/>
        </p:nvGrpSpPr>
        <p:grpSpPr>
          <a:xfrm>
            <a:off x="6454219" y="2247272"/>
            <a:ext cx="2401472" cy="1659402"/>
            <a:chOff x="7543698" y="2293458"/>
            <a:chExt cx="2401472" cy="1659402"/>
          </a:xfrm>
          <a:effectLst>
            <a:outerShdw blurRad="50800" dist="38100" dir="8100000" algn="tr" rotWithShape="0">
              <a:prstClr val="black">
                <a:alpha val="40000"/>
              </a:prstClr>
            </a:outerShdw>
          </a:effectLst>
        </p:grpSpPr>
        <p:sp>
          <p:nvSpPr>
            <p:cNvPr id="13" name="Rectangle: Rounded Corners 12">
              <a:extLst>
                <a:ext uri="{FF2B5EF4-FFF2-40B4-BE49-F238E27FC236}">
                  <a16:creationId xmlns:a16="http://schemas.microsoft.com/office/drawing/2014/main" id="{01A24233-AA25-7AC1-A49E-E7762EB332DC}"/>
                </a:ext>
              </a:extLst>
            </p:cNvPr>
            <p:cNvSpPr/>
            <p:nvPr/>
          </p:nvSpPr>
          <p:spPr>
            <a:xfrm>
              <a:off x="7543698" y="2293458"/>
              <a:ext cx="2401472" cy="1659402"/>
            </a:xfrm>
            <a:prstGeom prst="round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8F01D4D8-7831-3CDC-3682-1B9EF6AB6878}"/>
                </a:ext>
              </a:extLst>
            </p:cNvPr>
            <p:cNvSpPr>
              <a:spLocks noChangeArrowheads="1"/>
            </p:cNvSpPr>
            <p:nvPr/>
          </p:nvSpPr>
          <p:spPr bwMode="auto">
            <a:xfrm>
              <a:off x="7710137" y="2351022"/>
              <a:ext cx="2068594" cy="14203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0" eaLnBrk="0" fontAlgn="base" latinLnBrk="0" hangingPunct="0">
                <a:lnSpc>
                  <a:spcPct val="150000"/>
                </a:lnSpc>
                <a:spcBef>
                  <a:spcPct val="0"/>
                </a:spcBef>
                <a:spcAft>
                  <a:spcPct val="0"/>
                </a:spcAft>
                <a:buClrTx/>
                <a:buSzTx/>
                <a:tabLst/>
              </a:pPr>
              <a:r>
                <a:rPr lang="en-US" sz="2000" dirty="0">
                  <a:solidFill>
                    <a:schemeClr val="bg1"/>
                  </a:solidFill>
                  <a:latin typeface="Arial" panose="020B0604020202020204" pitchFamily="34" charset="0"/>
                  <a:cs typeface="Arial" panose="020B0604020202020204" pitchFamily="34" charset="0"/>
                </a:rPr>
                <a:t>Proper sealing of the samples surface</a:t>
              </a:r>
              <a:endParaRPr kumimoji="0" lang="en-US" altLang="en-US" sz="200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67985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0BA84-E480-4BA2-A853-72C3E1AD5F43}"/>
              </a:ext>
            </a:extLst>
          </p:cNvPr>
          <p:cNvSpPr>
            <a:spLocks noGrp="1"/>
          </p:cNvSpPr>
          <p:nvPr>
            <p:ph type="title"/>
          </p:nvPr>
        </p:nvSpPr>
        <p:spPr>
          <a:xfrm>
            <a:off x="603457" y="350068"/>
            <a:ext cx="10058400" cy="1450757"/>
          </a:xfrm>
        </p:spPr>
        <p:txBody>
          <a:bodyPr>
            <a:normAutofit/>
          </a:bodyPr>
          <a:lstStyle/>
          <a:p>
            <a:r>
              <a:rPr lang="en-US" sz="3600" b="1" dirty="0">
                <a:solidFill>
                  <a:srgbClr val="88AB0D"/>
                </a:solidFill>
                <a:effectLst>
                  <a:outerShdw blurRad="38100" dist="38100" dir="2700000" algn="tl">
                    <a:srgbClr val="000000">
                      <a:alpha val="43137"/>
                    </a:srgbClr>
                  </a:outerShdw>
                </a:effectLst>
              </a:rPr>
              <a:t>	</a:t>
            </a:r>
          </a:p>
        </p:txBody>
      </p:sp>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BFEA5B11-9354-D445-7893-27840919B4D8}"/>
              </a:ext>
            </a:extLst>
          </p:cNvPr>
          <p:cNvSpPr txBox="1">
            <a:spLocks/>
          </p:cNvSpPr>
          <p:nvPr/>
        </p:nvSpPr>
        <p:spPr>
          <a:xfrm>
            <a:off x="896569" y="-122829"/>
            <a:ext cx="3973385" cy="3692028"/>
          </a:xfrm>
          <a:prstGeom prst="rect">
            <a:avLst/>
          </a:prstGeom>
          <a:noFill/>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5200" b="1">
                <a:latin typeface="+mj-lt"/>
                <a:ea typeface="+mj-ea"/>
                <a:cs typeface="+mj-cs"/>
              </a:rPr>
              <a:t>Thank you</a:t>
            </a:r>
          </a:p>
        </p:txBody>
      </p:sp>
      <p:sp>
        <p:nvSpPr>
          <p:cNvPr id="16" name="Content Placeholder 2">
            <a:extLst>
              <a:ext uri="{FF2B5EF4-FFF2-40B4-BE49-F238E27FC236}">
                <a16:creationId xmlns:a16="http://schemas.microsoft.com/office/drawing/2014/main" id="{FDFCE61C-ABF0-7934-FC26-A3219C81FA5E}"/>
              </a:ext>
            </a:extLst>
          </p:cNvPr>
          <p:cNvSpPr txBox="1">
            <a:spLocks/>
          </p:cNvSpPr>
          <p:nvPr/>
        </p:nvSpPr>
        <p:spPr>
          <a:xfrm>
            <a:off x="896569" y="3710726"/>
            <a:ext cx="3973386" cy="148531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a:t>Questions and Suggestions?</a:t>
            </a:r>
          </a:p>
        </p:txBody>
      </p:sp>
      <p:sp>
        <p:nvSpPr>
          <p:cNvPr id="17" name="Content Placeholder 2">
            <a:extLst>
              <a:ext uri="{FF2B5EF4-FFF2-40B4-BE49-F238E27FC236}">
                <a16:creationId xmlns:a16="http://schemas.microsoft.com/office/drawing/2014/main" id="{6B15EC9D-C436-6774-C9E2-F0C65EF3BC50}"/>
              </a:ext>
            </a:extLst>
          </p:cNvPr>
          <p:cNvSpPr txBox="1">
            <a:spLocks/>
          </p:cNvSpPr>
          <p:nvPr/>
        </p:nvSpPr>
        <p:spPr>
          <a:xfrm>
            <a:off x="8569036" y="4898468"/>
            <a:ext cx="3092175" cy="4449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accent1"/>
                </a:solidFill>
              </a:rPr>
              <a:t>Email: </a:t>
            </a:r>
            <a:r>
              <a:rPr lang="en-US" sz="1800" dirty="0">
                <a:solidFill>
                  <a:schemeClr val="accent1"/>
                </a:solidFill>
              </a:rPr>
              <a:t>bisrathmariam@uvic.ca </a:t>
            </a:r>
            <a:endParaRPr lang="en-CA" sz="1600" dirty="0">
              <a:solidFill>
                <a:schemeClr val="accent1"/>
              </a:solidFill>
            </a:endParaRPr>
          </a:p>
        </p:txBody>
      </p:sp>
      <p:pic>
        <p:nvPicPr>
          <p:cNvPr id="18" name="Picture 17" descr="A blue envelope with black lines&#10;&#10;Description automatically generated">
            <a:extLst>
              <a:ext uri="{FF2B5EF4-FFF2-40B4-BE49-F238E27FC236}">
                <a16:creationId xmlns:a16="http://schemas.microsoft.com/office/drawing/2014/main" id="{1B05D2A5-6952-E204-6B35-4A655D74F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3984" y="3481165"/>
            <a:ext cx="1537999" cy="1537999"/>
          </a:xfrm>
          <a:prstGeom prst="rect">
            <a:avLst/>
          </a:prstGeom>
        </p:spPr>
      </p:pic>
    </p:spTree>
    <p:extLst>
      <p:ext uri="{BB962C8B-B14F-4D97-AF65-F5344CB8AC3E}">
        <p14:creationId xmlns:p14="http://schemas.microsoft.com/office/powerpoint/2010/main" val="2384503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A62B851-A794-D3B6-82E0-8CBAE4B5DA6D}"/>
              </a:ext>
            </a:extLst>
          </p:cNvPr>
          <p:cNvSpPr txBox="1"/>
          <p:nvPr/>
        </p:nvSpPr>
        <p:spPr>
          <a:xfrm>
            <a:off x="657942" y="535184"/>
            <a:ext cx="3213842" cy="461665"/>
          </a:xfrm>
          <a:prstGeom prst="rect">
            <a:avLst/>
          </a:prstGeom>
          <a:noFill/>
        </p:spPr>
        <p:txBody>
          <a:bodyPr wrap="square">
            <a:spAutoFit/>
          </a:bodyPr>
          <a:lstStyle/>
          <a:p>
            <a:pPr defTabSz="841248">
              <a:spcAft>
                <a:spcPts val="600"/>
              </a:spcAft>
            </a:pPr>
            <a:r>
              <a:rPr lang="en-US" sz="2400" b="1" dirty="0">
                <a:solidFill>
                  <a:srgbClr val="A3794F"/>
                </a:solidFill>
                <a:latin typeface="Arial" panose="020B0604020202020204" pitchFamily="34" charset="0"/>
              </a:rPr>
              <a:t>References</a:t>
            </a:r>
            <a:endParaRPr lang="en-US" sz="2400" b="1" i="0" dirty="0">
              <a:solidFill>
                <a:srgbClr val="A3794F"/>
              </a:solidFill>
              <a:effectLst/>
            </a:endParaRPr>
          </a:p>
        </p:txBody>
      </p:sp>
      <p:sp>
        <p:nvSpPr>
          <p:cNvPr id="12" name="TextBox 11">
            <a:extLst>
              <a:ext uri="{FF2B5EF4-FFF2-40B4-BE49-F238E27FC236}">
                <a16:creationId xmlns:a16="http://schemas.microsoft.com/office/drawing/2014/main" id="{5049B140-75E0-A240-1134-E1BE7A5B7E4D}"/>
              </a:ext>
            </a:extLst>
          </p:cNvPr>
          <p:cNvSpPr txBox="1"/>
          <p:nvPr/>
        </p:nvSpPr>
        <p:spPr>
          <a:xfrm>
            <a:off x="994410" y="1520893"/>
            <a:ext cx="9284970" cy="61215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200" b="0" i="0" dirty="0" err="1">
                <a:solidFill>
                  <a:srgbClr val="222222"/>
                </a:solidFill>
                <a:effectLst/>
                <a:latin typeface="Arial" panose="020B0604020202020204" pitchFamily="34" charset="0"/>
              </a:rPr>
              <a:t>Shirmohammadi</a:t>
            </a:r>
            <a:r>
              <a:rPr lang="en-US" sz="1200" b="0" i="0" dirty="0">
                <a:solidFill>
                  <a:srgbClr val="222222"/>
                </a:solidFill>
                <a:effectLst/>
                <a:latin typeface="Arial" panose="020B0604020202020204" pitchFamily="34" charset="0"/>
              </a:rPr>
              <a:t> M, Faircloth A. Effect of Alternate Drying Techniques on Cross-Laminated Timber after Exposure to Free-Water Wetting. Forests. 2023 May 12;14(5):1007.</a:t>
            </a:r>
          </a:p>
        </p:txBody>
      </p:sp>
      <p:sp>
        <p:nvSpPr>
          <p:cNvPr id="14" name="TextBox 13">
            <a:extLst>
              <a:ext uri="{FF2B5EF4-FFF2-40B4-BE49-F238E27FC236}">
                <a16:creationId xmlns:a16="http://schemas.microsoft.com/office/drawing/2014/main" id="{24317B35-8D11-049B-EF47-E36025825844}"/>
              </a:ext>
            </a:extLst>
          </p:cNvPr>
          <p:cNvSpPr txBox="1"/>
          <p:nvPr/>
        </p:nvSpPr>
        <p:spPr>
          <a:xfrm>
            <a:off x="994410" y="2104557"/>
            <a:ext cx="8964930" cy="61651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200" b="0" i="0" dirty="0" err="1">
                <a:solidFill>
                  <a:srgbClr val="222222"/>
                </a:solidFill>
                <a:effectLst/>
                <a:latin typeface="Arial" panose="020B0604020202020204" pitchFamily="34" charset="0"/>
              </a:rPr>
              <a:t>Udele</a:t>
            </a:r>
            <a:r>
              <a:rPr lang="en-US" sz="1200" b="0" i="0" dirty="0">
                <a:solidFill>
                  <a:srgbClr val="222222"/>
                </a:solidFill>
                <a:effectLst/>
                <a:latin typeface="Arial" panose="020B0604020202020204" pitchFamily="34" charset="0"/>
              </a:rPr>
              <a:t> KE, Sinha A, Morrell JJ. Effects of Re-drying on properties of cross laminated timber (CLT) connections. Journal of Building Engineering. 2023 Oct 1;76:107298.</a:t>
            </a:r>
            <a:endParaRPr lang="en-CA" sz="1200" dirty="0"/>
          </a:p>
        </p:txBody>
      </p:sp>
      <p:sp>
        <p:nvSpPr>
          <p:cNvPr id="20" name="TextBox 19">
            <a:extLst>
              <a:ext uri="{FF2B5EF4-FFF2-40B4-BE49-F238E27FC236}">
                <a16:creationId xmlns:a16="http://schemas.microsoft.com/office/drawing/2014/main" id="{2F1812C0-5794-008A-4C42-F3E0DAC3542B}"/>
              </a:ext>
            </a:extLst>
          </p:cNvPr>
          <p:cNvSpPr txBox="1"/>
          <p:nvPr/>
        </p:nvSpPr>
        <p:spPr>
          <a:xfrm>
            <a:off x="994410" y="2688221"/>
            <a:ext cx="8979313" cy="61651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200" b="0" i="0" dirty="0">
                <a:solidFill>
                  <a:srgbClr val="222222"/>
                </a:solidFill>
                <a:effectLst/>
                <a:latin typeface="Arial" panose="020B0604020202020204" pitchFamily="34" charset="0"/>
              </a:rPr>
              <a:t>Kalbe K, </a:t>
            </a:r>
            <a:r>
              <a:rPr lang="en-US" sz="1200" b="0" i="0" dirty="0" err="1">
                <a:solidFill>
                  <a:srgbClr val="222222"/>
                </a:solidFill>
                <a:effectLst/>
                <a:latin typeface="Arial" panose="020B0604020202020204" pitchFamily="34" charset="0"/>
              </a:rPr>
              <a:t>Kalamees</a:t>
            </a:r>
            <a:r>
              <a:rPr lang="en-US" sz="1200" b="0" i="0" dirty="0">
                <a:solidFill>
                  <a:srgbClr val="222222"/>
                </a:solidFill>
                <a:effectLst/>
                <a:latin typeface="Arial" panose="020B0604020202020204" pitchFamily="34" charset="0"/>
              </a:rPr>
              <a:t> T, </a:t>
            </a:r>
            <a:r>
              <a:rPr lang="en-US" sz="1200" b="0" i="0" dirty="0" err="1">
                <a:solidFill>
                  <a:srgbClr val="222222"/>
                </a:solidFill>
                <a:effectLst/>
                <a:latin typeface="Arial" panose="020B0604020202020204" pitchFamily="34" charset="0"/>
              </a:rPr>
              <a:t>Kukk</a:t>
            </a:r>
            <a:r>
              <a:rPr lang="en-US" sz="1200" b="0" i="0" dirty="0">
                <a:solidFill>
                  <a:srgbClr val="222222"/>
                </a:solidFill>
                <a:effectLst/>
                <a:latin typeface="Arial" panose="020B0604020202020204" pitchFamily="34" charset="0"/>
              </a:rPr>
              <a:t> V, </a:t>
            </a:r>
            <a:r>
              <a:rPr lang="en-US" sz="1200" b="0" i="0" dirty="0" err="1">
                <a:solidFill>
                  <a:srgbClr val="222222"/>
                </a:solidFill>
                <a:effectLst/>
                <a:latin typeface="Arial" panose="020B0604020202020204" pitchFamily="34" charset="0"/>
              </a:rPr>
              <a:t>Ruus</a:t>
            </a:r>
            <a:r>
              <a:rPr lang="en-US" sz="1200" b="0" i="0" dirty="0">
                <a:solidFill>
                  <a:srgbClr val="222222"/>
                </a:solidFill>
                <a:effectLst/>
                <a:latin typeface="Arial" panose="020B0604020202020204" pitchFamily="34" charset="0"/>
              </a:rPr>
              <a:t> A, </a:t>
            </a:r>
            <a:r>
              <a:rPr lang="en-US" sz="1200" b="0" i="0" dirty="0" err="1">
                <a:solidFill>
                  <a:srgbClr val="222222"/>
                </a:solidFill>
                <a:effectLst/>
                <a:latin typeface="Arial" panose="020B0604020202020204" pitchFamily="34" charset="0"/>
              </a:rPr>
              <a:t>Annuk</a:t>
            </a:r>
            <a:r>
              <a:rPr lang="en-US" sz="1200" b="0" i="0" dirty="0">
                <a:solidFill>
                  <a:srgbClr val="222222"/>
                </a:solidFill>
                <a:effectLst/>
                <a:latin typeface="Arial" panose="020B0604020202020204" pitchFamily="34" charset="0"/>
              </a:rPr>
              <a:t> A. Wetting circumstances, expected moisture content, and drying performance of CLT end-grain edges based on field measurements and laboratory analysis. Building and Environment. 2022 Aug 1;221:109245.</a:t>
            </a:r>
            <a:endParaRPr lang="en-CA" sz="1200" dirty="0"/>
          </a:p>
        </p:txBody>
      </p:sp>
      <p:sp>
        <p:nvSpPr>
          <p:cNvPr id="22" name="TextBox 21">
            <a:extLst>
              <a:ext uri="{FF2B5EF4-FFF2-40B4-BE49-F238E27FC236}">
                <a16:creationId xmlns:a16="http://schemas.microsoft.com/office/drawing/2014/main" id="{140A83A8-400C-1880-8879-EDDC42A41426}"/>
              </a:ext>
            </a:extLst>
          </p:cNvPr>
          <p:cNvSpPr txBox="1"/>
          <p:nvPr/>
        </p:nvSpPr>
        <p:spPr>
          <a:xfrm>
            <a:off x="994410" y="3271885"/>
            <a:ext cx="8682990" cy="61651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200" b="0" i="0" dirty="0">
                <a:solidFill>
                  <a:srgbClr val="222222"/>
                </a:solidFill>
                <a:effectLst/>
                <a:latin typeface="Arial" panose="020B0604020202020204" pitchFamily="34" charset="0"/>
              </a:rPr>
              <a:t>Wang J. Wetting and drying performance related to on-site moisture protection of cross-laminated timber. technical report of </a:t>
            </a:r>
            <a:r>
              <a:rPr lang="en-US" sz="1200" b="0" i="0" dirty="0" err="1">
                <a:solidFill>
                  <a:srgbClr val="222222"/>
                </a:solidFill>
                <a:effectLst/>
                <a:latin typeface="Arial" panose="020B0604020202020204" pitchFamily="34" charset="0"/>
              </a:rPr>
              <a:t>FPInnovations</a:t>
            </a:r>
            <a:r>
              <a:rPr lang="en-US" sz="1200" b="0" i="0" dirty="0">
                <a:solidFill>
                  <a:srgbClr val="222222"/>
                </a:solidFill>
                <a:effectLst/>
                <a:latin typeface="Arial" panose="020B0604020202020204" pitchFamily="34" charset="0"/>
              </a:rPr>
              <a:t>; 2018.</a:t>
            </a:r>
            <a:endParaRPr lang="en-CA" sz="1200" dirty="0"/>
          </a:p>
        </p:txBody>
      </p:sp>
      <p:sp>
        <p:nvSpPr>
          <p:cNvPr id="24" name="TextBox 23">
            <a:extLst>
              <a:ext uri="{FF2B5EF4-FFF2-40B4-BE49-F238E27FC236}">
                <a16:creationId xmlns:a16="http://schemas.microsoft.com/office/drawing/2014/main" id="{F45AA872-675B-304D-F835-963BF197C54A}"/>
              </a:ext>
            </a:extLst>
          </p:cNvPr>
          <p:cNvSpPr txBox="1"/>
          <p:nvPr/>
        </p:nvSpPr>
        <p:spPr>
          <a:xfrm>
            <a:off x="994410" y="3855549"/>
            <a:ext cx="8835390" cy="61651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200" b="0" i="0" dirty="0">
                <a:solidFill>
                  <a:srgbClr val="222222"/>
                </a:solidFill>
                <a:effectLst/>
                <a:latin typeface="Arial" panose="020B0604020202020204" pitchFamily="34" charset="0"/>
              </a:rPr>
              <a:t>Olsson L. CLT construction without weather protection requires extensive moisture control. Journal of Building Physics. 2021 Jul;45(1):5-35.</a:t>
            </a:r>
            <a:endParaRPr lang="en-CA" sz="1200" dirty="0"/>
          </a:p>
        </p:txBody>
      </p:sp>
      <p:sp>
        <p:nvSpPr>
          <p:cNvPr id="26" name="TextBox 25">
            <a:extLst>
              <a:ext uri="{FF2B5EF4-FFF2-40B4-BE49-F238E27FC236}">
                <a16:creationId xmlns:a16="http://schemas.microsoft.com/office/drawing/2014/main" id="{2F81EFC1-9DFE-CCBA-9960-25E9B6EAE645}"/>
              </a:ext>
            </a:extLst>
          </p:cNvPr>
          <p:cNvSpPr txBox="1"/>
          <p:nvPr/>
        </p:nvSpPr>
        <p:spPr>
          <a:xfrm>
            <a:off x="994410" y="4439213"/>
            <a:ext cx="8782050" cy="616515"/>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200" b="0" i="0" dirty="0">
                <a:solidFill>
                  <a:srgbClr val="222222"/>
                </a:solidFill>
                <a:effectLst/>
                <a:latin typeface="Arial" panose="020B0604020202020204" pitchFamily="34" charset="0"/>
              </a:rPr>
              <a:t>Schmidt EL, Riggio M, Barbosa AR, </a:t>
            </a:r>
            <a:r>
              <a:rPr lang="en-US" sz="1200" b="0" i="0" dirty="0" err="1">
                <a:solidFill>
                  <a:srgbClr val="222222"/>
                </a:solidFill>
                <a:effectLst/>
                <a:latin typeface="Arial" panose="020B0604020202020204" pitchFamily="34" charset="0"/>
              </a:rPr>
              <a:t>Mugabo</a:t>
            </a:r>
            <a:r>
              <a:rPr lang="en-US" sz="1200" b="0" i="0" dirty="0">
                <a:solidFill>
                  <a:srgbClr val="222222"/>
                </a:solidFill>
                <a:effectLst/>
                <a:latin typeface="Arial" panose="020B0604020202020204" pitchFamily="34" charset="0"/>
              </a:rPr>
              <a:t> I. Environmental response of a CLT floor panel: Lessons for moisture management and monitoring of mass timber buildings. Building and Environment. 2019 Jan 15;148:609-22.</a:t>
            </a:r>
            <a:endParaRPr lang="en-CA" sz="1200" dirty="0"/>
          </a:p>
        </p:txBody>
      </p:sp>
    </p:spTree>
    <p:extLst>
      <p:ext uri="{BB962C8B-B14F-4D97-AF65-F5344CB8AC3E}">
        <p14:creationId xmlns:p14="http://schemas.microsoft.com/office/powerpoint/2010/main" val="148111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10" name="TextBox 9">
            <a:extLst>
              <a:ext uri="{FF2B5EF4-FFF2-40B4-BE49-F238E27FC236}">
                <a16:creationId xmlns:a16="http://schemas.microsoft.com/office/drawing/2014/main" id="{C621D855-C7A6-F287-5D1B-B7E708417BE4}"/>
              </a:ext>
            </a:extLst>
          </p:cNvPr>
          <p:cNvSpPr txBox="1"/>
          <p:nvPr/>
        </p:nvSpPr>
        <p:spPr>
          <a:xfrm>
            <a:off x="824409" y="697293"/>
            <a:ext cx="2101671" cy="523220"/>
          </a:xfrm>
          <a:prstGeom prst="rect">
            <a:avLst/>
          </a:prstGeom>
          <a:noFill/>
        </p:spPr>
        <p:txBody>
          <a:bodyPr wrap="square">
            <a:spAutoFit/>
          </a:bodyPr>
          <a:lstStyle/>
          <a:p>
            <a:pPr defTabSz="841248">
              <a:spcAft>
                <a:spcPts val="600"/>
              </a:spcAft>
            </a:pPr>
            <a:r>
              <a:rPr lang="en-US" sz="2800" b="1" dirty="0">
                <a:solidFill>
                  <a:srgbClr val="A3794F"/>
                </a:solidFill>
                <a:latin typeface="+mn-lt"/>
              </a:rPr>
              <a:t>Background</a:t>
            </a:r>
            <a:endParaRPr lang="en-US" sz="2800" b="1" i="0" dirty="0">
              <a:solidFill>
                <a:srgbClr val="A3794F"/>
              </a:solidFill>
              <a:effectLst/>
            </a:endParaRPr>
          </a:p>
        </p:txBody>
      </p:sp>
      <p:sp>
        <p:nvSpPr>
          <p:cNvPr id="11" name="Content Placeholder 2">
            <a:extLst>
              <a:ext uri="{FF2B5EF4-FFF2-40B4-BE49-F238E27FC236}">
                <a16:creationId xmlns:a16="http://schemas.microsoft.com/office/drawing/2014/main" id="{4A979E02-443F-6E06-0A2C-25D81633C283}"/>
              </a:ext>
            </a:extLst>
          </p:cNvPr>
          <p:cNvSpPr>
            <a:spLocks/>
          </p:cNvSpPr>
          <p:nvPr/>
        </p:nvSpPr>
        <p:spPr>
          <a:xfrm>
            <a:off x="976011" y="2344708"/>
            <a:ext cx="3044210" cy="412264"/>
          </a:xfrm>
          <a:prstGeom prst="rect">
            <a:avLst/>
          </a:prstGeom>
        </p:spPr>
        <p:txBody>
          <a:bodyPr>
            <a:normAutofit fontScale="92500"/>
          </a:bodyPr>
          <a:lstStyle/>
          <a:p>
            <a:pPr marL="342900" indent="-342900" defTabSz="822960">
              <a:lnSpc>
                <a:spcPct val="90000"/>
              </a:lnSpc>
              <a:spcAft>
                <a:spcPts val="600"/>
              </a:spcAft>
              <a:buFont typeface="Arial" panose="020B0604020202020204" pitchFamily="34" charset="0"/>
              <a:buChar char="•"/>
            </a:pPr>
            <a:r>
              <a:rPr lang="en-CA" sz="2400" kern="1200" dirty="0">
                <a:ea typeface="+mn-ea"/>
                <a:cs typeface="+mn-cs"/>
              </a:rPr>
              <a:t>Low Carbon footprint </a:t>
            </a:r>
            <a:endParaRPr lang="en-CA" sz="2400" i="0" dirty="0">
              <a:effectLst/>
            </a:endParaRPr>
          </a:p>
        </p:txBody>
      </p:sp>
      <p:sp>
        <p:nvSpPr>
          <p:cNvPr id="13" name="TextBox 12">
            <a:extLst>
              <a:ext uri="{FF2B5EF4-FFF2-40B4-BE49-F238E27FC236}">
                <a16:creationId xmlns:a16="http://schemas.microsoft.com/office/drawing/2014/main" id="{D3116516-3186-7D85-2337-E07535DE4577}"/>
              </a:ext>
            </a:extLst>
          </p:cNvPr>
          <p:cNvSpPr txBox="1"/>
          <p:nvPr/>
        </p:nvSpPr>
        <p:spPr>
          <a:xfrm>
            <a:off x="980536" y="3443371"/>
            <a:ext cx="3819616" cy="424732"/>
          </a:xfrm>
          <a:prstGeom prst="rect">
            <a:avLst/>
          </a:prstGeom>
          <a:noFill/>
        </p:spPr>
        <p:txBody>
          <a:bodyPr wrap="square">
            <a:spAutoFit/>
          </a:bodyPr>
          <a:lstStyle/>
          <a:p>
            <a:pPr marL="342900" indent="-342900" defTabSz="822960">
              <a:spcAft>
                <a:spcPts val="600"/>
              </a:spcAft>
              <a:buFont typeface="Arial" panose="020B0604020202020204" pitchFamily="34" charset="0"/>
              <a:buChar char="•"/>
            </a:pPr>
            <a:r>
              <a:rPr lang="en-US" sz="2160" kern="1200" dirty="0">
                <a:solidFill>
                  <a:schemeClr val="tx1"/>
                </a:solidFill>
                <a:ea typeface="+mn-ea"/>
                <a:cs typeface="+mn-cs"/>
              </a:rPr>
              <a:t>High strength-to-weight ratio</a:t>
            </a:r>
            <a:endParaRPr lang="en-CA" sz="2400" dirty="0"/>
          </a:p>
        </p:txBody>
      </p:sp>
      <p:sp>
        <p:nvSpPr>
          <p:cNvPr id="15" name="TextBox 14">
            <a:extLst>
              <a:ext uri="{FF2B5EF4-FFF2-40B4-BE49-F238E27FC236}">
                <a16:creationId xmlns:a16="http://schemas.microsoft.com/office/drawing/2014/main" id="{0E951C92-6F0A-FB32-0A4E-47CC621B0841}"/>
              </a:ext>
            </a:extLst>
          </p:cNvPr>
          <p:cNvSpPr txBox="1"/>
          <p:nvPr/>
        </p:nvSpPr>
        <p:spPr>
          <a:xfrm>
            <a:off x="976010" y="2866290"/>
            <a:ext cx="3044211" cy="424732"/>
          </a:xfrm>
          <a:prstGeom prst="rect">
            <a:avLst/>
          </a:prstGeom>
          <a:noFill/>
        </p:spPr>
        <p:txBody>
          <a:bodyPr wrap="square">
            <a:spAutoFit/>
          </a:bodyPr>
          <a:lstStyle/>
          <a:p>
            <a:pPr marL="342900" indent="-342900" defTabSz="822960">
              <a:spcAft>
                <a:spcPts val="600"/>
              </a:spcAft>
              <a:buFont typeface="Arial" panose="020B0604020202020204" pitchFamily="34" charset="0"/>
              <a:buChar char="•"/>
            </a:pPr>
            <a:r>
              <a:rPr lang="en-CA" sz="2160" kern="1200" dirty="0">
                <a:ea typeface="+mn-ea"/>
                <a:cs typeface="+mn-cs"/>
              </a:rPr>
              <a:t>Speed of Construction</a:t>
            </a:r>
            <a:endParaRPr lang="en-CA" sz="2400" dirty="0"/>
          </a:p>
        </p:txBody>
      </p:sp>
      <p:sp>
        <p:nvSpPr>
          <p:cNvPr id="17" name="TextBox 16">
            <a:extLst>
              <a:ext uri="{FF2B5EF4-FFF2-40B4-BE49-F238E27FC236}">
                <a16:creationId xmlns:a16="http://schemas.microsoft.com/office/drawing/2014/main" id="{700BC30D-061B-5ED6-CEA9-930567D6124C}"/>
              </a:ext>
            </a:extLst>
          </p:cNvPr>
          <p:cNvSpPr txBox="1"/>
          <p:nvPr/>
        </p:nvSpPr>
        <p:spPr>
          <a:xfrm>
            <a:off x="976011" y="4020453"/>
            <a:ext cx="3223505" cy="424732"/>
          </a:xfrm>
          <a:prstGeom prst="rect">
            <a:avLst/>
          </a:prstGeom>
          <a:noFill/>
        </p:spPr>
        <p:txBody>
          <a:bodyPr wrap="square">
            <a:spAutoFit/>
          </a:bodyPr>
          <a:lstStyle/>
          <a:p>
            <a:pPr marL="342900" indent="-342900" defTabSz="822960">
              <a:spcAft>
                <a:spcPts val="600"/>
              </a:spcAft>
              <a:buFont typeface="Arial" panose="020B0604020202020204" pitchFamily="34" charset="0"/>
              <a:buChar char="•"/>
            </a:pPr>
            <a:r>
              <a:rPr lang="en-US" sz="2160" kern="1200" dirty="0">
                <a:solidFill>
                  <a:schemeClr val="tx1"/>
                </a:solidFill>
                <a:ea typeface="+mn-ea"/>
                <a:cs typeface="+mn-cs"/>
              </a:rPr>
              <a:t>Natural fire resistance</a:t>
            </a:r>
            <a:endParaRPr lang="en-CA" sz="2400" dirty="0"/>
          </a:p>
        </p:txBody>
      </p:sp>
      <p:pic>
        <p:nvPicPr>
          <p:cNvPr id="19" name="Picture 18" descr="A room with a large window&#10;&#10;Description automatically generated with medium confidence">
            <a:extLst>
              <a:ext uri="{FF2B5EF4-FFF2-40B4-BE49-F238E27FC236}">
                <a16:creationId xmlns:a16="http://schemas.microsoft.com/office/drawing/2014/main" id="{FFB08451-0CDF-18FD-DDCA-238E174B96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9308" y="2228087"/>
            <a:ext cx="5509020" cy="3671010"/>
          </a:xfrm>
          <a:prstGeom prst="rect">
            <a:avLst/>
          </a:prstGeom>
        </p:spPr>
      </p:pic>
      <p:sp>
        <p:nvSpPr>
          <p:cNvPr id="20" name="TextBox 19">
            <a:extLst>
              <a:ext uri="{FF2B5EF4-FFF2-40B4-BE49-F238E27FC236}">
                <a16:creationId xmlns:a16="http://schemas.microsoft.com/office/drawing/2014/main" id="{B62FB6B8-C847-4011-51BE-5C29D90BF031}"/>
              </a:ext>
            </a:extLst>
          </p:cNvPr>
          <p:cNvSpPr txBox="1"/>
          <p:nvPr/>
        </p:nvSpPr>
        <p:spPr>
          <a:xfrm>
            <a:off x="976010" y="4554503"/>
            <a:ext cx="2859601" cy="424732"/>
          </a:xfrm>
          <a:prstGeom prst="rect">
            <a:avLst/>
          </a:prstGeom>
          <a:noFill/>
        </p:spPr>
        <p:txBody>
          <a:bodyPr wrap="square">
            <a:spAutoFit/>
          </a:bodyPr>
          <a:lstStyle/>
          <a:p>
            <a:pPr marL="342900" indent="-342900" defTabSz="822960">
              <a:spcAft>
                <a:spcPts val="600"/>
              </a:spcAft>
              <a:buFont typeface="Arial" panose="020B0604020202020204" pitchFamily="34" charset="0"/>
              <a:buChar char="•"/>
            </a:pPr>
            <a:r>
              <a:rPr lang="en-US" sz="2160" kern="1200" dirty="0">
                <a:solidFill>
                  <a:schemeClr val="tx1"/>
                </a:solidFill>
                <a:ea typeface="+mn-ea"/>
                <a:cs typeface="+mn-cs"/>
              </a:rPr>
              <a:t>Aesthetic Value</a:t>
            </a:r>
            <a:endParaRPr lang="en-CA" sz="2400" dirty="0"/>
          </a:p>
        </p:txBody>
      </p:sp>
      <p:sp>
        <p:nvSpPr>
          <p:cNvPr id="21" name="TextBox 20">
            <a:extLst>
              <a:ext uri="{FF2B5EF4-FFF2-40B4-BE49-F238E27FC236}">
                <a16:creationId xmlns:a16="http://schemas.microsoft.com/office/drawing/2014/main" id="{5BE1771D-72BF-2926-3367-1AD4A2678533}"/>
              </a:ext>
            </a:extLst>
          </p:cNvPr>
          <p:cNvSpPr txBox="1"/>
          <p:nvPr/>
        </p:nvSpPr>
        <p:spPr>
          <a:xfrm>
            <a:off x="6178956" y="6039994"/>
            <a:ext cx="3909724" cy="338554"/>
          </a:xfrm>
          <a:prstGeom prst="rect">
            <a:avLst/>
          </a:prstGeom>
          <a:noFill/>
        </p:spPr>
        <p:txBody>
          <a:bodyPr wrap="square">
            <a:spAutoFit/>
          </a:bodyPr>
          <a:lstStyle/>
          <a:p>
            <a:pPr algn="ctr"/>
            <a:r>
              <a:rPr lang="en-CA" sz="1600" dirty="0"/>
              <a:t>(Source: www.indesignlive.com)</a:t>
            </a:r>
            <a:endParaRPr lang="en-CA" sz="1400" dirty="0"/>
          </a:p>
        </p:txBody>
      </p:sp>
    </p:spTree>
    <p:extLst>
      <p:ext uri="{BB962C8B-B14F-4D97-AF65-F5344CB8AC3E}">
        <p14:creationId xmlns:p14="http://schemas.microsoft.com/office/powerpoint/2010/main" val="201342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813114"/>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21D855-C7A6-F287-5D1B-B7E708417BE4}"/>
              </a:ext>
            </a:extLst>
          </p:cNvPr>
          <p:cNvSpPr txBox="1"/>
          <p:nvPr/>
        </p:nvSpPr>
        <p:spPr>
          <a:xfrm>
            <a:off x="644770" y="187063"/>
            <a:ext cx="1993698" cy="523220"/>
          </a:xfrm>
          <a:prstGeom prst="rect">
            <a:avLst/>
          </a:prstGeom>
          <a:noFill/>
        </p:spPr>
        <p:txBody>
          <a:bodyPr wrap="square">
            <a:spAutoFit/>
          </a:bodyPr>
          <a:lstStyle/>
          <a:p>
            <a:pPr defTabSz="841248">
              <a:spcAft>
                <a:spcPts val="600"/>
              </a:spcAft>
            </a:pPr>
            <a:r>
              <a:rPr lang="en-US" sz="2800" b="1" dirty="0">
                <a:solidFill>
                  <a:srgbClr val="A3794F"/>
                </a:solidFill>
                <a:latin typeface="+mn-lt"/>
              </a:rPr>
              <a:t>Background</a:t>
            </a:r>
            <a:endParaRPr lang="en-US" sz="2800" b="1" i="0" dirty="0">
              <a:solidFill>
                <a:srgbClr val="A3794F"/>
              </a:solidFill>
              <a:effectLst/>
            </a:endParaRPr>
          </a:p>
        </p:txBody>
      </p:sp>
      <p:sp>
        <p:nvSpPr>
          <p:cNvPr id="3" name="TextBox 2">
            <a:extLst>
              <a:ext uri="{FF2B5EF4-FFF2-40B4-BE49-F238E27FC236}">
                <a16:creationId xmlns:a16="http://schemas.microsoft.com/office/drawing/2014/main" id="{1E2805BF-E1F3-BA86-2531-07619EE5D868}"/>
              </a:ext>
            </a:extLst>
          </p:cNvPr>
          <p:cNvSpPr txBox="1"/>
          <p:nvPr/>
        </p:nvSpPr>
        <p:spPr>
          <a:xfrm>
            <a:off x="539069" y="812381"/>
            <a:ext cx="9444892" cy="584775"/>
          </a:xfrm>
          <a:prstGeom prst="rect">
            <a:avLst/>
          </a:prstGeom>
          <a:noFill/>
        </p:spPr>
        <p:txBody>
          <a:bodyPr wrap="square">
            <a:spAutoFit/>
          </a:bodyPr>
          <a:lstStyle/>
          <a:p>
            <a:pPr marL="285750" indent="-285750" defTabSz="841248">
              <a:spcAft>
                <a:spcPts val="600"/>
              </a:spcAft>
              <a:buFont typeface="Arial" panose="020B0604020202020204" pitchFamily="34" charset="0"/>
              <a:buChar char="•"/>
            </a:pPr>
            <a:r>
              <a:rPr lang="en-US" sz="1600" b="0" i="0" dirty="0">
                <a:solidFill>
                  <a:srgbClr val="0D0D0D"/>
                </a:solidFill>
                <a:effectLst/>
                <a:latin typeface="Arial" panose="020B0604020202020204" pitchFamily="34" charset="0"/>
                <a:cs typeface="Arial" panose="020B0604020202020204" pitchFamily="34" charset="0"/>
              </a:rPr>
              <a:t>Research have been conducted to investigate the </a:t>
            </a:r>
            <a:r>
              <a:rPr lang="en-US" sz="1600" b="1" dirty="0">
                <a:solidFill>
                  <a:srgbClr val="0D0D0D"/>
                </a:solidFill>
                <a:effectLst/>
                <a:latin typeface="Arial" panose="020B0604020202020204" pitchFamily="34" charset="0"/>
                <a:cs typeface="Arial" panose="020B0604020202020204" pitchFamily="34" charset="0"/>
              </a:rPr>
              <a:t>Moisture Management </a:t>
            </a:r>
            <a:r>
              <a:rPr lang="en-US" sz="1600" b="0" i="0" dirty="0">
                <a:solidFill>
                  <a:srgbClr val="0D0D0D"/>
                </a:solidFill>
                <a:effectLst/>
                <a:latin typeface="Arial" panose="020B0604020202020204" pitchFamily="34" charset="0"/>
                <a:cs typeface="Arial" panose="020B0604020202020204" pitchFamily="34" charset="0"/>
              </a:rPr>
              <a:t>of CLT components </a:t>
            </a:r>
            <a:r>
              <a:rPr lang="en-US" sz="1600" b="1" i="0" dirty="0">
                <a:solidFill>
                  <a:srgbClr val="0D0D0D"/>
                </a:solidFill>
                <a:effectLst/>
                <a:latin typeface="Arial" panose="020B0604020202020204" pitchFamily="34" charset="0"/>
                <a:cs typeface="Arial" panose="020B0604020202020204" pitchFamily="34" charset="0"/>
              </a:rPr>
              <a:t>during construction</a:t>
            </a:r>
            <a:r>
              <a:rPr lang="en-US" sz="1600" b="0" i="0" dirty="0">
                <a:solidFill>
                  <a:srgbClr val="0D0D0D"/>
                </a:solidFill>
                <a:effectLst/>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3D183452-0B5B-0457-1E1A-7AC3C767AC27}"/>
              </a:ext>
            </a:extLst>
          </p:cNvPr>
          <p:cNvGrpSpPr/>
          <p:nvPr/>
        </p:nvGrpSpPr>
        <p:grpSpPr>
          <a:xfrm>
            <a:off x="1582951" y="1538683"/>
            <a:ext cx="3678564" cy="2616619"/>
            <a:chOff x="1432161" y="1789912"/>
            <a:chExt cx="3125175" cy="2317960"/>
          </a:xfrm>
        </p:grpSpPr>
        <p:pic>
          <p:nvPicPr>
            <p:cNvPr id="12" name="Picture 11">
              <a:extLst>
                <a:ext uri="{FF2B5EF4-FFF2-40B4-BE49-F238E27FC236}">
                  <a16:creationId xmlns:a16="http://schemas.microsoft.com/office/drawing/2014/main" id="{4B16AF19-0A37-EA51-CB9D-3D96D8E9637A}"/>
                </a:ext>
              </a:extLst>
            </p:cNvPr>
            <p:cNvPicPr>
              <a:picLocks noChangeAspect="1"/>
            </p:cNvPicPr>
            <p:nvPr/>
          </p:nvPicPr>
          <p:blipFill>
            <a:blip r:embed="rId4"/>
            <a:stretch>
              <a:fillRect/>
            </a:stretch>
          </p:blipFill>
          <p:spPr>
            <a:xfrm>
              <a:off x="1432161" y="1789912"/>
              <a:ext cx="3125175" cy="2024891"/>
            </a:xfrm>
            <a:prstGeom prst="rect">
              <a:avLst/>
            </a:prstGeom>
            <a:ln w="12700">
              <a:solidFill>
                <a:schemeClr val="tx1"/>
              </a:solidFill>
            </a:ln>
          </p:spPr>
        </p:pic>
        <p:sp>
          <p:nvSpPr>
            <p:cNvPr id="14" name="TextBox 13">
              <a:extLst>
                <a:ext uri="{FF2B5EF4-FFF2-40B4-BE49-F238E27FC236}">
                  <a16:creationId xmlns:a16="http://schemas.microsoft.com/office/drawing/2014/main" id="{25F0EFB8-2E83-3EEE-200B-E9AAF2F41A31}"/>
                </a:ext>
              </a:extLst>
            </p:cNvPr>
            <p:cNvSpPr txBox="1"/>
            <p:nvPr/>
          </p:nvSpPr>
          <p:spPr>
            <a:xfrm>
              <a:off x="1853701" y="3830873"/>
              <a:ext cx="2157047" cy="276999"/>
            </a:xfrm>
            <a:prstGeom prst="rect">
              <a:avLst/>
            </a:prstGeom>
            <a:noFill/>
          </p:spPr>
          <p:txBody>
            <a:bodyPr wrap="square">
              <a:spAutoFit/>
            </a:bodyPr>
            <a:lstStyle/>
            <a:p>
              <a:pPr algn="ctr"/>
              <a:r>
                <a:rPr lang="en-US" sz="1200" dirty="0">
                  <a:effectLst/>
                  <a:ea typeface="Times New Roman" panose="02020603050405020304" pitchFamily="18" charset="0"/>
                  <a:cs typeface="Times New Roman" panose="02020603050405020304" pitchFamily="18" charset="0"/>
                </a:rPr>
                <a:t>(Schmidt &amp; Riggio, 2019)</a:t>
              </a:r>
              <a:endParaRPr lang="en-CA" dirty="0"/>
            </a:p>
          </p:txBody>
        </p:sp>
      </p:grpSp>
      <p:grpSp>
        <p:nvGrpSpPr>
          <p:cNvPr id="30" name="Group 29">
            <a:extLst>
              <a:ext uri="{FF2B5EF4-FFF2-40B4-BE49-F238E27FC236}">
                <a16:creationId xmlns:a16="http://schemas.microsoft.com/office/drawing/2014/main" id="{47997B18-938F-F6A0-C612-074ED773F9A8}"/>
              </a:ext>
            </a:extLst>
          </p:cNvPr>
          <p:cNvGrpSpPr/>
          <p:nvPr/>
        </p:nvGrpSpPr>
        <p:grpSpPr>
          <a:xfrm>
            <a:off x="6616673" y="1560810"/>
            <a:ext cx="3545045" cy="2468916"/>
            <a:chOff x="1500731" y="3790650"/>
            <a:chExt cx="3137589" cy="2413779"/>
          </a:xfrm>
        </p:grpSpPr>
        <p:pic>
          <p:nvPicPr>
            <p:cNvPr id="16" name="Picture 15">
              <a:extLst>
                <a:ext uri="{FF2B5EF4-FFF2-40B4-BE49-F238E27FC236}">
                  <a16:creationId xmlns:a16="http://schemas.microsoft.com/office/drawing/2014/main" id="{DFB04E6D-20F9-34BA-1C45-851BAE8BD51F}"/>
                </a:ext>
              </a:extLst>
            </p:cNvPr>
            <p:cNvPicPr>
              <a:picLocks noChangeAspect="1"/>
            </p:cNvPicPr>
            <p:nvPr/>
          </p:nvPicPr>
          <p:blipFill>
            <a:blip r:embed="rId5"/>
            <a:stretch>
              <a:fillRect/>
            </a:stretch>
          </p:blipFill>
          <p:spPr>
            <a:xfrm>
              <a:off x="1500731" y="3790650"/>
              <a:ext cx="3137589" cy="2117751"/>
            </a:xfrm>
            <a:prstGeom prst="rect">
              <a:avLst/>
            </a:prstGeom>
          </p:spPr>
        </p:pic>
        <p:sp>
          <p:nvSpPr>
            <p:cNvPr id="18" name="TextBox 17">
              <a:extLst>
                <a:ext uri="{FF2B5EF4-FFF2-40B4-BE49-F238E27FC236}">
                  <a16:creationId xmlns:a16="http://schemas.microsoft.com/office/drawing/2014/main" id="{AC055C2E-C1D0-2D20-394B-8029CACB31C4}"/>
                </a:ext>
              </a:extLst>
            </p:cNvPr>
            <p:cNvSpPr txBox="1"/>
            <p:nvPr/>
          </p:nvSpPr>
          <p:spPr>
            <a:xfrm>
              <a:off x="1934685" y="5927430"/>
              <a:ext cx="2278184" cy="276999"/>
            </a:xfrm>
            <a:prstGeom prst="rect">
              <a:avLst/>
            </a:prstGeom>
            <a:noFill/>
          </p:spPr>
          <p:txBody>
            <a:bodyPr wrap="square">
              <a:spAutoFit/>
            </a:bodyPr>
            <a:lstStyle/>
            <a:p>
              <a:pPr algn="ctr"/>
              <a:r>
                <a:rPr lang="en-US" sz="1200" dirty="0">
                  <a:solidFill>
                    <a:srgbClr val="000000"/>
                  </a:solidFill>
                  <a:effectLst/>
                  <a:ea typeface="Calibri" panose="020F0502020204030204" pitchFamily="34" charset="0"/>
                </a:rPr>
                <a:t>(Olsson, 2021)</a:t>
              </a:r>
              <a:endParaRPr lang="en-CA" sz="1200" dirty="0"/>
            </a:p>
          </p:txBody>
        </p:sp>
      </p:grpSp>
      <p:sp>
        <p:nvSpPr>
          <p:cNvPr id="31" name="TextBox 30">
            <a:extLst>
              <a:ext uri="{FF2B5EF4-FFF2-40B4-BE49-F238E27FC236}">
                <a16:creationId xmlns:a16="http://schemas.microsoft.com/office/drawing/2014/main" id="{89D8B676-2E81-64C9-F40D-D4BEB8FA9BE3}"/>
              </a:ext>
            </a:extLst>
          </p:cNvPr>
          <p:cNvSpPr txBox="1"/>
          <p:nvPr/>
        </p:nvSpPr>
        <p:spPr>
          <a:xfrm>
            <a:off x="1672376" y="4277301"/>
            <a:ext cx="3678564" cy="1720151"/>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nSpc>
                <a:spcPct val="150000"/>
              </a:lnSpc>
            </a:pPr>
            <a:r>
              <a:rPr lang="en-US" sz="1200" b="1" i="0" dirty="0">
                <a:solidFill>
                  <a:srgbClr val="000000"/>
                </a:solidFill>
                <a:effectLst/>
                <a:latin typeface="Arial" panose="020B0604020202020204" pitchFamily="34" charset="0"/>
              </a:rPr>
              <a:t>Objective</a:t>
            </a:r>
            <a:r>
              <a:rPr lang="en-US" sz="1200" i="0" dirty="0">
                <a:solidFill>
                  <a:srgbClr val="000000"/>
                </a:solidFill>
                <a:effectLst/>
                <a:latin typeface="Arial" panose="020B0604020202020204" pitchFamily="34" charset="0"/>
              </a:rPr>
              <a:t>: Monitoring hygrothermal performance of CLT during construction.</a:t>
            </a:r>
          </a:p>
          <a:p>
            <a:pPr algn="l">
              <a:lnSpc>
                <a:spcPct val="150000"/>
              </a:lnSpc>
            </a:pPr>
            <a:r>
              <a:rPr lang="en-CA" sz="1200" b="1" i="0" dirty="0">
                <a:solidFill>
                  <a:srgbClr val="0D0D0D"/>
                </a:solidFill>
                <a:effectLst/>
                <a:latin typeface="Arial" panose="020B0604020202020204" pitchFamily="34" charset="0"/>
                <a:cs typeface="Arial" panose="020B0604020202020204" pitchFamily="34" charset="0"/>
              </a:rPr>
              <a:t>Method</a:t>
            </a:r>
            <a:r>
              <a:rPr lang="en-CA" sz="1200" b="0" i="0" dirty="0">
                <a:solidFill>
                  <a:srgbClr val="0D0D0D"/>
                </a:solidFill>
                <a:effectLst/>
                <a:latin typeface="Arial" panose="020B0604020202020204" pitchFamily="34" charset="0"/>
                <a:cs typeface="Arial" panose="020B0604020202020204" pitchFamily="34" charset="0"/>
              </a:rPr>
              <a:t>: Field investigation using sensors</a:t>
            </a:r>
          </a:p>
          <a:p>
            <a:pPr algn="l">
              <a:lnSpc>
                <a:spcPct val="150000"/>
              </a:lnSpc>
            </a:pPr>
            <a:r>
              <a:rPr lang="en-CA" sz="1200" b="1" dirty="0">
                <a:solidFill>
                  <a:srgbClr val="0D0D0D"/>
                </a:solidFill>
                <a:latin typeface="Arial" panose="020B0604020202020204" pitchFamily="34" charset="0"/>
                <a:cs typeface="Arial" panose="020B0604020202020204" pitchFamily="34" charset="0"/>
              </a:rPr>
              <a:t>Findings</a:t>
            </a:r>
            <a:r>
              <a:rPr lang="en-CA" sz="1200" dirty="0">
                <a:solidFill>
                  <a:srgbClr val="0D0D0D"/>
                </a:solidFill>
                <a:latin typeface="Arial" panose="020B0604020202020204" pitchFamily="34" charset="0"/>
                <a:cs typeface="Arial" panose="020B0604020202020204" pitchFamily="34" charset="0"/>
              </a:rPr>
              <a:t>: </a:t>
            </a:r>
            <a:r>
              <a:rPr lang="en-US" sz="1200" dirty="0">
                <a:solidFill>
                  <a:srgbClr val="0D0D0D"/>
                </a:solidFill>
                <a:latin typeface="Arial" panose="020B0604020202020204" pitchFamily="34" charset="0"/>
                <a:cs typeface="Arial" panose="020B0604020202020204" pitchFamily="34" charset="0"/>
              </a:rPr>
              <a:t>W</a:t>
            </a:r>
            <a:r>
              <a:rPr lang="en-US" sz="1200" b="0" i="0" dirty="0">
                <a:solidFill>
                  <a:srgbClr val="0D0D0D"/>
                </a:solidFill>
                <a:effectLst/>
                <a:latin typeface="Arial" panose="020B0604020202020204" pitchFamily="34" charset="0"/>
                <a:cs typeface="Arial" panose="020B0604020202020204" pitchFamily="34" charset="0"/>
              </a:rPr>
              <a:t>etting/drying rates varied significantly based on location-specific conditions and the implementation of moisture protection measures.</a:t>
            </a:r>
            <a:endParaRPr lang="en-CA" sz="1200" b="0" i="0" dirty="0">
              <a:solidFill>
                <a:srgbClr val="0D0D0D"/>
              </a:solidFill>
              <a:effectLst/>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FE7FBD1-BC82-B848-63A7-F5EC4B1A88E5}"/>
              </a:ext>
            </a:extLst>
          </p:cNvPr>
          <p:cNvSpPr txBox="1"/>
          <p:nvPr/>
        </p:nvSpPr>
        <p:spPr>
          <a:xfrm>
            <a:off x="6616673" y="4279855"/>
            <a:ext cx="3902952" cy="1754326"/>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gn="l"/>
            <a:r>
              <a:rPr lang="en-US" sz="1200" b="1" i="0" dirty="0">
                <a:solidFill>
                  <a:srgbClr val="000000"/>
                </a:solidFill>
                <a:effectLst/>
                <a:latin typeface="Arial" panose="020B0604020202020204" pitchFamily="34" charset="0"/>
                <a:cs typeface="Arial" panose="020B0604020202020204" pitchFamily="34" charset="0"/>
              </a:rPr>
              <a:t>Objective</a:t>
            </a:r>
            <a:r>
              <a:rPr lang="en-US" sz="1200" i="0" dirty="0">
                <a:solidFill>
                  <a:srgbClr val="000000"/>
                </a:solidFill>
                <a:effectLst/>
                <a:latin typeface="Arial" panose="020B0604020202020204" pitchFamily="34" charset="0"/>
                <a:cs typeface="Arial" panose="020B0604020202020204" pitchFamily="34" charset="0"/>
              </a:rPr>
              <a:t>: To </a:t>
            </a:r>
            <a:r>
              <a:rPr lang="en-US" sz="1200" b="0" i="0" u="none" strike="noStrike" baseline="0" dirty="0">
                <a:latin typeface="Arial" panose="020B0604020202020204" pitchFamily="34" charset="0"/>
                <a:cs typeface="Arial" panose="020B0604020202020204" pitchFamily="34" charset="0"/>
              </a:rPr>
              <a:t>examines how CLT constructions are affected by precipitation during construction</a:t>
            </a:r>
            <a:r>
              <a:rPr lang="en-US" sz="1200" i="0" dirty="0">
                <a:solidFill>
                  <a:srgbClr val="000000"/>
                </a:solidFill>
                <a:effectLst/>
                <a:latin typeface="Arial" panose="020B0604020202020204" pitchFamily="34" charset="0"/>
                <a:cs typeface="Arial" panose="020B0604020202020204" pitchFamily="34" charset="0"/>
              </a:rPr>
              <a:t>.</a:t>
            </a:r>
          </a:p>
          <a:p>
            <a:pPr algn="l"/>
            <a:endParaRPr lang="en-CA" sz="1200" b="1" i="0" dirty="0">
              <a:solidFill>
                <a:srgbClr val="0D0D0D"/>
              </a:solidFill>
              <a:effectLst/>
              <a:latin typeface="Arial" panose="020B0604020202020204" pitchFamily="34" charset="0"/>
              <a:cs typeface="Arial" panose="020B0604020202020204" pitchFamily="34" charset="0"/>
            </a:endParaRPr>
          </a:p>
          <a:p>
            <a:pPr algn="l"/>
            <a:r>
              <a:rPr lang="en-CA" sz="1200" b="1" i="0" dirty="0">
                <a:solidFill>
                  <a:srgbClr val="0D0D0D"/>
                </a:solidFill>
                <a:effectLst/>
                <a:latin typeface="Arial" panose="020B0604020202020204" pitchFamily="34" charset="0"/>
                <a:cs typeface="Arial" panose="020B0604020202020204" pitchFamily="34" charset="0"/>
              </a:rPr>
              <a:t>Method</a:t>
            </a:r>
            <a:r>
              <a:rPr lang="en-CA" sz="1200" b="0" i="0" dirty="0">
                <a:solidFill>
                  <a:srgbClr val="0D0D0D"/>
                </a:solidFill>
                <a:effectLst/>
                <a:latin typeface="Arial" panose="020B0604020202020204" pitchFamily="34" charset="0"/>
                <a:cs typeface="Arial" panose="020B0604020202020204" pitchFamily="34" charset="0"/>
              </a:rPr>
              <a:t>: Field investigation and microbiological analysis.</a:t>
            </a:r>
          </a:p>
          <a:p>
            <a:pPr algn="l"/>
            <a:endParaRPr lang="en-CA" sz="1200" b="1" dirty="0">
              <a:solidFill>
                <a:srgbClr val="0D0D0D"/>
              </a:solidFill>
              <a:latin typeface="Arial" panose="020B0604020202020204" pitchFamily="34" charset="0"/>
              <a:cs typeface="Arial" panose="020B0604020202020204" pitchFamily="34" charset="0"/>
            </a:endParaRPr>
          </a:p>
          <a:p>
            <a:pPr algn="l"/>
            <a:r>
              <a:rPr lang="en-CA" sz="1200" b="1" dirty="0">
                <a:solidFill>
                  <a:srgbClr val="0D0D0D"/>
                </a:solidFill>
                <a:latin typeface="Arial" panose="020B0604020202020204" pitchFamily="34" charset="0"/>
                <a:cs typeface="Arial" panose="020B0604020202020204" pitchFamily="34" charset="0"/>
              </a:rPr>
              <a:t>Findings</a:t>
            </a:r>
            <a:r>
              <a:rPr lang="en-CA" sz="1200" dirty="0">
                <a:solidFill>
                  <a:srgbClr val="0D0D0D"/>
                </a:solidFill>
                <a:latin typeface="Arial" panose="020B0604020202020204" pitchFamily="34" charset="0"/>
                <a:cs typeface="Arial" panose="020B0604020202020204" pitchFamily="34" charset="0"/>
              </a:rPr>
              <a:t>: It is </a:t>
            </a:r>
            <a:r>
              <a:rPr lang="en-CA" sz="1200" b="0" i="0" u="none" strike="noStrike" baseline="0" dirty="0">
                <a:latin typeface="Arial" panose="020B0604020202020204" pitchFamily="34" charset="0"/>
                <a:cs typeface="Arial" panose="020B0604020202020204" pitchFamily="34" charset="0"/>
              </a:rPr>
              <a:t>difficult, or impossible, to</a:t>
            </a:r>
          </a:p>
          <a:p>
            <a:pPr algn="l"/>
            <a:r>
              <a:rPr lang="en-US" sz="1200" b="0" i="0" u="none" strike="noStrike" baseline="0" dirty="0">
                <a:latin typeface="Arial" panose="020B0604020202020204" pitchFamily="34" charset="0"/>
                <a:cs typeface="Arial" panose="020B0604020202020204" pitchFamily="34" charset="0"/>
              </a:rPr>
              <a:t>avoid the appearance of microbial growth during CLT construction without </a:t>
            </a:r>
            <a:r>
              <a:rPr lang="en-CA" sz="1200" b="0" i="0" u="none" strike="noStrike" baseline="0" dirty="0">
                <a:latin typeface="Arial" panose="020B0604020202020204" pitchFamily="34" charset="0"/>
                <a:cs typeface="Arial" panose="020B0604020202020204" pitchFamily="34" charset="0"/>
              </a:rPr>
              <a:t>weather protection</a:t>
            </a:r>
            <a:r>
              <a:rPr lang="en-US" sz="1200" b="0" i="0" dirty="0">
                <a:solidFill>
                  <a:srgbClr val="0D0D0D"/>
                </a:solidFill>
                <a:effectLst/>
                <a:latin typeface="Arial" panose="020B0604020202020204" pitchFamily="34" charset="0"/>
                <a:cs typeface="Arial" panose="020B0604020202020204" pitchFamily="34" charset="0"/>
              </a:rPr>
              <a:t>.</a:t>
            </a:r>
            <a:endParaRPr lang="en-CA" sz="1200" b="0" i="0" dirty="0">
              <a:solidFill>
                <a:srgbClr val="0D0D0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092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813114"/>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21D855-C7A6-F287-5D1B-B7E708417BE4}"/>
              </a:ext>
            </a:extLst>
          </p:cNvPr>
          <p:cNvSpPr txBox="1"/>
          <p:nvPr/>
        </p:nvSpPr>
        <p:spPr>
          <a:xfrm>
            <a:off x="606179" y="253781"/>
            <a:ext cx="1993698" cy="523220"/>
          </a:xfrm>
          <a:prstGeom prst="rect">
            <a:avLst/>
          </a:prstGeom>
          <a:noFill/>
        </p:spPr>
        <p:txBody>
          <a:bodyPr wrap="square">
            <a:spAutoFit/>
          </a:bodyPr>
          <a:lstStyle/>
          <a:p>
            <a:pPr defTabSz="841248">
              <a:spcAft>
                <a:spcPts val="600"/>
              </a:spcAft>
            </a:pPr>
            <a:r>
              <a:rPr lang="en-US" sz="2800" b="1" dirty="0">
                <a:solidFill>
                  <a:srgbClr val="A3794F"/>
                </a:solidFill>
                <a:latin typeface="+mn-lt"/>
              </a:rPr>
              <a:t>Background</a:t>
            </a:r>
            <a:endParaRPr lang="en-US" sz="2800" b="1" i="0" dirty="0">
              <a:solidFill>
                <a:srgbClr val="A3794F"/>
              </a:solidFill>
              <a:effectLst/>
            </a:endParaRPr>
          </a:p>
        </p:txBody>
      </p:sp>
      <p:grpSp>
        <p:nvGrpSpPr>
          <p:cNvPr id="23" name="Group 22">
            <a:extLst>
              <a:ext uri="{FF2B5EF4-FFF2-40B4-BE49-F238E27FC236}">
                <a16:creationId xmlns:a16="http://schemas.microsoft.com/office/drawing/2014/main" id="{B85CAA4F-49E3-4F6B-1FC4-8CE10248898C}"/>
              </a:ext>
            </a:extLst>
          </p:cNvPr>
          <p:cNvGrpSpPr/>
          <p:nvPr/>
        </p:nvGrpSpPr>
        <p:grpSpPr>
          <a:xfrm>
            <a:off x="1180414" y="1478474"/>
            <a:ext cx="3607210" cy="2535686"/>
            <a:chOff x="1680308" y="3328049"/>
            <a:chExt cx="3122245" cy="2401707"/>
          </a:xfrm>
        </p:grpSpPr>
        <p:pic>
          <p:nvPicPr>
            <p:cNvPr id="24" name="Picture 23">
              <a:extLst>
                <a:ext uri="{FF2B5EF4-FFF2-40B4-BE49-F238E27FC236}">
                  <a16:creationId xmlns:a16="http://schemas.microsoft.com/office/drawing/2014/main" id="{03E49B5D-13E4-970E-6CB1-A0839A628360}"/>
                </a:ext>
              </a:extLst>
            </p:cNvPr>
            <p:cNvPicPr>
              <a:picLocks noChangeAspect="1"/>
            </p:cNvPicPr>
            <p:nvPr/>
          </p:nvPicPr>
          <p:blipFill>
            <a:blip r:embed="rId4"/>
            <a:stretch>
              <a:fillRect/>
            </a:stretch>
          </p:blipFill>
          <p:spPr>
            <a:xfrm>
              <a:off x="1680308" y="3328049"/>
              <a:ext cx="3122245" cy="2056307"/>
            </a:xfrm>
            <a:prstGeom prst="rect">
              <a:avLst/>
            </a:prstGeom>
          </p:spPr>
        </p:pic>
        <p:sp>
          <p:nvSpPr>
            <p:cNvPr id="25" name="TextBox 24">
              <a:extLst>
                <a:ext uri="{FF2B5EF4-FFF2-40B4-BE49-F238E27FC236}">
                  <a16:creationId xmlns:a16="http://schemas.microsoft.com/office/drawing/2014/main" id="{3FB7BF8B-7628-6785-F810-C156787918CC}"/>
                </a:ext>
              </a:extLst>
            </p:cNvPr>
            <p:cNvSpPr txBox="1"/>
            <p:nvPr/>
          </p:nvSpPr>
          <p:spPr>
            <a:xfrm>
              <a:off x="2094905" y="5452757"/>
              <a:ext cx="2157047" cy="276999"/>
            </a:xfrm>
            <a:prstGeom prst="rect">
              <a:avLst/>
            </a:prstGeom>
            <a:noFill/>
          </p:spPr>
          <p:txBody>
            <a:bodyPr wrap="square">
              <a:spAutoFit/>
            </a:bodyPr>
            <a:lstStyle/>
            <a:p>
              <a:pPr algn="ctr"/>
              <a:r>
                <a:rPr lang="en-US" sz="1200" dirty="0">
                  <a:effectLst/>
                  <a:ea typeface="Times New Roman" panose="02020603050405020304" pitchFamily="18" charset="0"/>
                  <a:cs typeface="Times New Roman" panose="02020603050405020304" pitchFamily="18" charset="0"/>
                </a:rPr>
                <a:t>(Wang, 2018)</a:t>
              </a:r>
              <a:endParaRPr lang="en-CA" dirty="0"/>
            </a:p>
          </p:txBody>
        </p:sp>
      </p:grpSp>
      <p:grpSp>
        <p:nvGrpSpPr>
          <p:cNvPr id="27" name="Group 26">
            <a:extLst>
              <a:ext uri="{FF2B5EF4-FFF2-40B4-BE49-F238E27FC236}">
                <a16:creationId xmlns:a16="http://schemas.microsoft.com/office/drawing/2014/main" id="{AAF00241-49BD-9C51-F5B9-BBF7F07175C2}"/>
              </a:ext>
            </a:extLst>
          </p:cNvPr>
          <p:cNvGrpSpPr/>
          <p:nvPr/>
        </p:nvGrpSpPr>
        <p:grpSpPr>
          <a:xfrm>
            <a:off x="6502454" y="1464915"/>
            <a:ext cx="3533087" cy="2502257"/>
            <a:chOff x="546859" y="1828799"/>
            <a:chExt cx="3181293" cy="2912608"/>
          </a:xfrm>
        </p:grpSpPr>
        <p:pic>
          <p:nvPicPr>
            <p:cNvPr id="28" name="Picture 27">
              <a:extLst>
                <a:ext uri="{FF2B5EF4-FFF2-40B4-BE49-F238E27FC236}">
                  <a16:creationId xmlns:a16="http://schemas.microsoft.com/office/drawing/2014/main" id="{EA8FF33E-C8FC-4D52-7CF6-8FE8D6CBC98B}"/>
                </a:ext>
              </a:extLst>
            </p:cNvPr>
            <p:cNvPicPr>
              <a:picLocks noChangeAspect="1"/>
            </p:cNvPicPr>
            <p:nvPr/>
          </p:nvPicPr>
          <p:blipFill>
            <a:blip r:embed="rId5"/>
            <a:stretch>
              <a:fillRect/>
            </a:stretch>
          </p:blipFill>
          <p:spPr>
            <a:xfrm>
              <a:off x="546859" y="1828799"/>
              <a:ext cx="3181293" cy="2513610"/>
            </a:xfrm>
            <a:prstGeom prst="rect">
              <a:avLst/>
            </a:prstGeom>
          </p:spPr>
        </p:pic>
        <p:sp>
          <p:nvSpPr>
            <p:cNvPr id="29" name="TextBox 28">
              <a:extLst>
                <a:ext uri="{FF2B5EF4-FFF2-40B4-BE49-F238E27FC236}">
                  <a16:creationId xmlns:a16="http://schemas.microsoft.com/office/drawing/2014/main" id="{E46B1DED-1F20-495F-4646-8227B72AF3EF}"/>
                </a:ext>
              </a:extLst>
            </p:cNvPr>
            <p:cNvSpPr txBox="1"/>
            <p:nvPr/>
          </p:nvSpPr>
          <p:spPr>
            <a:xfrm>
              <a:off x="1193799" y="4464408"/>
              <a:ext cx="1746738" cy="276999"/>
            </a:xfrm>
            <a:prstGeom prst="rect">
              <a:avLst/>
            </a:prstGeom>
            <a:noFill/>
          </p:spPr>
          <p:txBody>
            <a:bodyPr wrap="square">
              <a:spAutoFit/>
            </a:bodyPr>
            <a:lstStyle/>
            <a:p>
              <a:pPr algn="ctr"/>
              <a:r>
                <a:rPr lang="en-CA" sz="1200" kern="0" dirty="0">
                  <a:solidFill>
                    <a:srgbClr val="000000"/>
                  </a:solidFill>
                  <a:effectLst/>
                  <a:latin typeface="Calibri" panose="020F0502020204030204" pitchFamily="34" charset="0"/>
                  <a:ea typeface="Calibri" panose="020F0502020204030204" pitchFamily="34" charset="0"/>
                </a:rPr>
                <a:t>(Kalbe et al., 2022)</a:t>
              </a:r>
              <a:endParaRPr lang="en-CA" sz="1200" dirty="0"/>
            </a:p>
          </p:txBody>
        </p:sp>
      </p:grpSp>
      <p:sp>
        <p:nvSpPr>
          <p:cNvPr id="2" name="TextBox 1">
            <a:extLst>
              <a:ext uri="{FF2B5EF4-FFF2-40B4-BE49-F238E27FC236}">
                <a16:creationId xmlns:a16="http://schemas.microsoft.com/office/drawing/2014/main" id="{4EF99373-FF57-0744-9C2D-14BD07C69FB2}"/>
              </a:ext>
            </a:extLst>
          </p:cNvPr>
          <p:cNvSpPr txBox="1"/>
          <p:nvPr/>
        </p:nvSpPr>
        <p:spPr>
          <a:xfrm>
            <a:off x="1055350" y="3992509"/>
            <a:ext cx="3951641" cy="2274149"/>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nSpc>
                <a:spcPct val="150000"/>
              </a:lnSpc>
            </a:pPr>
            <a:r>
              <a:rPr lang="en-US" sz="1200" b="1" i="0" dirty="0">
                <a:solidFill>
                  <a:srgbClr val="000000"/>
                </a:solidFill>
                <a:effectLst/>
                <a:latin typeface="Arial" panose="020B0604020202020204" pitchFamily="34" charset="0"/>
              </a:rPr>
              <a:t>Objective</a:t>
            </a:r>
            <a:r>
              <a:rPr lang="en-US" sz="1200" i="0" dirty="0">
                <a:solidFill>
                  <a:srgbClr val="000000"/>
                </a:solidFill>
                <a:effectLst/>
                <a:latin typeface="Arial" panose="020B0604020202020204" pitchFamily="34" charset="0"/>
              </a:rPr>
              <a:t>: Examine wetting and drying behavior of face and edge CLT surface and effectiveness of water repellent coatings and membranes</a:t>
            </a:r>
          </a:p>
          <a:p>
            <a:pPr algn="l">
              <a:lnSpc>
                <a:spcPct val="150000"/>
              </a:lnSpc>
            </a:pPr>
            <a:r>
              <a:rPr lang="en-CA" sz="1200" b="1" i="0" dirty="0">
                <a:solidFill>
                  <a:srgbClr val="0D0D0D"/>
                </a:solidFill>
                <a:effectLst/>
                <a:latin typeface="Arial" panose="020B0604020202020204" pitchFamily="34" charset="0"/>
                <a:cs typeface="Arial" panose="020B0604020202020204" pitchFamily="34" charset="0"/>
              </a:rPr>
              <a:t>Method</a:t>
            </a:r>
            <a:r>
              <a:rPr lang="en-CA" sz="1200" b="0" i="0" dirty="0">
                <a:solidFill>
                  <a:srgbClr val="0D0D0D"/>
                </a:solidFill>
                <a:effectLst/>
                <a:latin typeface="Arial" panose="020B0604020202020204" pitchFamily="34" charset="0"/>
                <a:cs typeface="Arial" panose="020B0604020202020204" pitchFamily="34" charset="0"/>
              </a:rPr>
              <a:t>: Survey and lab experiment</a:t>
            </a:r>
          </a:p>
          <a:p>
            <a:pPr algn="l">
              <a:lnSpc>
                <a:spcPct val="150000"/>
              </a:lnSpc>
            </a:pPr>
            <a:r>
              <a:rPr lang="en-CA" sz="1200" b="1" dirty="0">
                <a:solidFill>
                  <a:srgbClr val="0D0D0D"/>
                </a:solidFill>
                <a:latin typeface="Arial" panose="020B0604020202020204" pitchFamily="34" charset="0"/>
                <a:cs typeface="Arial" panose="020B0604020202020204" pitchFamily="34" charset="0"/>
              </a:rPr>
              <a:t>Findings</a:t>
            </a:r>
            <a:r>
              <a:rPr lang="en-CA" sz="1200" dirty="0">
                <a:solidFill>
                  <a:srgbClr val="0D0D0D"/>
                </a:solidFill>
                <a:latin typeface="Arial" panose="020B0604020202020204" pitchFamily="34" charset="0"/>
                <a:cs typeface="Arial" panose="020B0604020202020204" pitchFamily="34" charset="0"/>
              </a:rPr>
              <a:t>: CLT exposed end grain edges are much more susceptible to moisture absorption than face surfaces. And self-adhered vapor permeable membrane is found to be the most effective.</a:t>
            </a:r>
            <a:endParaRPr lang="en-CA" sz="1200" b="0" i="0" dirty="0">
              <a:solidFill>
                <a:srgbClr val="0D0D0D"/>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1A228F1-AD08-2312-3878-3F1D5EA61783}"/>
              </a:ext>
            </a:extLst>
          </p:cNvPr>
          <p:cNvSpPr txBox="1"/>
          <p:nvPr/>
        </p:nvSpPr>
        <p:spPr>
          <a:xfrm>
            <a:off x="6445616" y="4148432"/>
            <a:ext cx="3899029" cy="1997150"/>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gn="l">
              <a:lnSpc>
                <a:spcPct val="150000"/>
              </a:lnSpc>
            </a:pPr>
            <a:r>
              <a:rPr lang="en-US" sz="1200" b="1" i="0" dirty="0">
                <a:solidFill>
                  <a:srgbClr val="000000"/>
                </a:solidFill>
                <a:effectLst/>
                <a:latin typeface="Arial" panose="020B0604020202020204" pitchFamily="34" charset="0"/>
              </a:rPr>
              <a:t>Objective</a:t>
            </a:r>
            <a:r>
              <a:rPr lang="en-US" sz="1200" i="0" dirty="0">
                <a:solidFill>
                  <a:srgbClr val="000000"/>
                </a:solidFill>
                <a:effectLst/>
                <a:latin typeface="Arial" panose="020B0604020202020204" pitchFamily="34" charset="0"/>
              </a:rPr>
              <a:t>: </a:t>
            </a:r>
            <a:r>
              <a:rPr lang="en-US" sz="1200" dirty="0">
                <a:solidFill>
                  <a:srgbClr val="000000"/>
                </a:solidFill>
                <a:latin typeface="Arial" panose="020B0604020202020204" pitchFamily="34" charset="0"/>
                <a:cs typeface="Arial" panose="020B0604020202020204" pitchFamily="34" charset="0"/>
              </a:rPr>
              <a:t>M</a:t>
            </a:r>
            <a:r>
              <a:rPr lang="en-US" sz="1200" b="0" i="0" u="none" strike="noStrike" baseline="0" dirty="0">
                <a:solidFill>
                  <a:srgbClr val="000000"/>
                </a:solidFill>
                <a:latin typeface="Arial" panose="020B0604020202020204" pitchFamily="34" charset="0"/>
                <a:cs typeface="Arial" panose="020B0604020202020204" pitchFamily="34" charset="0"/>
              </a:rPr>
              <a:t>oisture content, and drying performance of CLT end-grain edges based on field measurements and laboratory analysis</a:t>
            </a:r>
            <a:endParaRPr lang="en-US" sz="1200" i="0" dirty="0">
              <a:solidFill>
                <a:srgbClr val="000000"/>
              </a:solidFill>
              <a:effectLst/>
              <a:latin typeface="Arial" panose="020B0604020202020204" pitchFamily="34" charset="0"/>
              <a:cs typeface="Arial" panose="020B0604020202020204" pitchFamily="34" charset="0"/>
            </a:endParaRPr>
          </a:p>
          <a:p>
            <a:pPr algn="l">
              <a:lnSpc>
                <a:spcPct val="150000"/>
              </a:lnSpc>
            </a:pPr>
            <a:r>
              <a:rPr lang="en-CA" sz="1200" b="1" i="0" dirty="0">
                <a:solidFill>
                  <a:srgbClr val="0D0D0D"/>
                </a:solidFill>
                <a:effectLst/>
                <a:latin typeface="Arial" panose="020B0604020202020204" pitchFamily="34" charset="0"/>
                <a:cs typeface="Arial" panose="020B0604020202020204" pitchFamily="34" charset="0"/>
              </a:rPr>
              <a:t>Method</a:t>
            </a:r>
            <a:r>
              <a:rPr lang="en-CA" sz="1200" b="0" i="0" dirty="0">
                <a:solidFill>
                  <a:srgbClr val="0D0D0D"/>
                </a:solidFill>
                <a:effectLst/>
                <a:latin typeface="Arial" panose="020B0604020202020204" pitchFamily="34" charset="0"/>
                <a:cs typeface="Arial" panose="020B0604020202020204" pitchFamily="34" charset="0"/>
              </a:rPr>
              <a:t>: </a:t>
            </a:r>
            <a:r>
              <a:rPr lang="en-CA" sz="1200" b="0" i="0" u="none" strike="noStrike" baseline="0" dirty="0">
                <a:solidFill>
                  <a:srgbClr val="000000"/>
                </a:solidFill>
                <a:latin typeface="Arial" panose="020B0604020202020204" pitchFamily="34" charset="0"/>
                <a:cs typeface="Arial" panose="020B0604020202020204" pitchFamily="34" charset="0"/>
              </a:rPr>
              <a:t>Field measurement</a:t>
            </a:r>
            <a:r>
              <a:rPr lang="en-CA" sz="1200" b="0" i="0" dirty="0">
                <a:solidFill>
                  <a:srgbClr val="0D0D0D"/>
                </a:solidFill>
                <a:effectLst/>
                <a:latin typeface="Arial" panose="020B0604020202020204" pitchFamily="34" charset="0"/>
                <a:cs typeface="Arial" panose="020B0604020202020204" pitchFamily="34" charset="0"/>
              </a:rPr>
              <a:t> and lab experiment</a:t>
            </a:r>
          </a:p>
          <a:p>
            <a:pPr algn="l">
              <a:lnSpc>
                <a:spcPct val="150000"/>
              </a:lnSpc>
            </a:pPr>
            <a:r>
              <a:rPr lang="en-CA" sz="1200" b="1" dirty="0">
                <a:solidFill>
                  <a:srgbClr val="0D0D0D"/>
                </a:solidFill>
                <a:latin typeface="Arial" panose="020B0604020202020204" pitchFamily="34" charset="0"/>
                <a:cs typeface="Arial" panose="020B0604020202020204" pitchFamily="34" charset="0"/>
              </a:rPr>
              <a:t>Findings</a:t>
            </a:r>
            <a:r>
              <a:rPr lang="en-CA" sz="1200" dirty="0">
                <a:solidFill>
                  <a:srgbClr val="0D0D0D"/>
                </a:solidFill>
                <a:latin typeface="Arial" panose="020B0604020202020204" pitchFamily="34" charset="0"/>
                <a:cs typeface="Arial" panose="020B0604020202020204" pitchFamily="34" charset="0"/>
              </a:rPr>
              <a:t>: </a:t>
            </a:r>
            <a:r>
              <a:rPr lang="en-US" sz="1200" b="0" i="0" dirty="0">
                <a:solidFill>
                  <a:srgbClr val="0D0D0D"/>
                </a:solidFill>
                <a:effectLst/>
                <a:latin typeface="Arial" panose="020B0604020202020204" pitchFamily="34" charset="0"/>
                <a:cs typeface="Arial" panose="020B0604020202020204" pitchFamily="34" charset="0"/>
              </a:rPr>
              <a:t>moisture penetration into the edges of CLT panels poses a high risk and has a lower probability of drying without mechanical drying methods.</a:t>
            </a:r>
            <a:endParaRPr lang="en-CA" sz="1200" b="0" i="0" dirty="0">
              <a:solidFill>
                <a:srgbClr val="0D0D0D"/>
              </a:solidFill>
              <a:effectLs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0A9E77D1-48F4-9609-5F75-083FE352D62D}"/>
              </a:ext>
            </a:extLst>
          </p:cNvPr>
          <p:cNvSpPr txBox="1"/>
          <p:nvPr/>
        </p:nvSpPr>
        <p:spPr>
          <a:xfrm>
            <a:off x="606179" y="782475"/>
            <a:ext cx="9561854" cy="615553"/>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rgbClr val="0D0D0D"/>
                </a:solidFill>
                <a:effectLst/>
                <a:latin typeface="Arial" panose="020B0604020202020204" pitchFamily="34" charset="0"/>
                <a:cs typeface="Arial" panose="020B0604020202020204" pitchFamily="34" charset="0"/>
              </a:rPr>
              <a:t>The vulnerability of </a:t>
            </a:r>
            <a:r>
              <a:rPr lang="en-US" sz="1600" b="1" i="0" dirty="0">
                <a:solidFill>
                  <a:srgbClr val="0D0D0D"/>
                </a:solidFill>
                <a:effectLst/>
                <a:latin typeface="Arial" panose="020B0604020202020204" pitchFamily="34" charset="0"/>
                <a:cs typeface="Arial" panose="020B0604020202020204" pitchFamily="34" charset="0"/>
              </a:rPr>
              <a:t>CLT end-grain surfaces </a:t>
            </a:r>
            <a:r>
              <a:rPr lang="en-US" sz="1600" b="0" i="0" dirty="0">
                <a:solidFill>
                  <a:srgbClr val="0D0D0D"/>
                </a:solidFill>
                <a:effectLst/>
                <a:latin typeface="Arial" panose="020B0604020202020204" pitchFamily="34" charset="0"/>
                <a:cs typeface="Arial" panose="020B0604020202020204" pitchFamily="34" charset="0"/>
              </a:rPr>
              <a:t>during construction has been examined by </a:t>
            </a:r>
            <a:r>
              <a:rPr lang="en-US" sz="1600" dirty="0">
                <a:solidFill>
                  <a:srgbClr val="0D0D0D"/>
                </a:solidFill>
                <a:effectLst/>
                <a:latin typeface="Arial" panose="020B0604020202020204" pitchFamily="34" charset="0"/>
                <a:cs typeface="Arial" panose="020B0604020202020204" pitchFamily="34" charset="0"/>
              </a:rPr>
              <a:t>Field</a:t>
            </a:r>
            <a:r>
              <a:rPr lang="en-US" sz="1600" i="0" dirty="0">
                <a:solidFill>
                  <a:srgbClr val="0D0D0D"/>
                </a:solidFill>
                <a:effectLst/>
                <a:latin typeface="Arial" panose="020B0604020202020204" pitchFamily="34" charset="0"/>
                <a:cs typeface="Arial" panose="020B0604020202020204" pitchFamily="34" charset="0"/>
              </a:rPr>
              <a:t> and </a:t>
            </a:r>
            <a:r>
              <a:rPr lang="en-US" sz="1600" dirty="0">
                <a:solidFill>
                  <a:srgbClr val="0D0D0D"/>
                </a:solidFill>
                <a:effectLst/>
                <a:latin typeface="Arial" panose="020B0604020202020204" pitchFamily="34" charset="0"/>
                <a:cs typeface="Arial" panose="020B0604020202020204" pitchFamily="34" charset="0"/>
              </a:rPr>
              <a:t>Lab</a:t>
            </a:r>
            <a:r>
              <a:rPr lang="en-US" sz="1600" i="0" dirty="0">
                <a:solidFill>
                  <a:srgbClr val="0D0D0D"/>
                </a:solidFill>
                <a:effectLst/>
                <a:latin typeface="Arial" panose="020B0604020202020204" pitchFamily="34" charset="0"/>
                <a:cs typeface="Arial" panose="020B0604020202020204" pitchFamily="34" charset="0"/>
              </a:rPr>
              <a:t> experiments</a:t>
            </a:r>
            <a:r>
              <a:rPr lang="en-US" i="0" dirty="0">
                <a:solidFill>
                  <a:srgbClr val="0D0D0D"/>
                </a:solidFill>
                <a:effectLst/>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33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30269" y="576452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1A203D4-B5FD-ED9D-9E49-C6744038936C}"/>
              </a:ext>
            </a:extLst>
          </p:cNvPr>
          <p:cNvSpPr txBox="1"/>
          <p:nvPr/>
        </p:nvSpPr>
        <p:spPr>
          <a:xfrm>
            <a:off x="515622" y="770451"/>
            <a:ext cx="9444892" cy="369332"/>
          </a:xfrm>
          <a:prstGeom prst="rect">
            <a:avLst/>
          </a:prstGeom>
          <a:noFill/>
        </p:spPr>
        <p:txBody>
          <a:bodyPr wrap="square">
            <a:spAutoFit/>
          </a:bodyPr>
          <a:lstStyle/>
          <a:p>
            <a:pPr marL="285750" indent="-285750" defTabSz="841248">
              <a:spcAft>
                <a:spcPts val="600"/>
              </a:spcAft>
              <a:buFont typeface="Arial" panose="020B0604020202020204" pitchFamily="34" charset="0"/>
              <a:buChar char="•"/>
            </a:pPr>
            <a:r>
              <a:rPr lang="en-US" b="1" i="0" dirty="0">
                <a:solidFill>
                  <a:srgbClr val="0D0D0D"/>
                </a:solidFill>
                <a:effectLst/>
              </a:rPr>
              <a:t>CLT drying </a:t>
            </a:r>
            <a:r>
              <a:rPr lang="en-US" b="0" i="0" dirty="0">
                <a:solidFill>
                  <a:srgbClr val="0D0D0D"/>
                </a:solidFill>
                <a:effectLst/>
              </a:rPr>
              <a:t>performance has been examined in lab experiments. </a:t>
            </a:r>
            <a:endParaRPr lang="en-US" sz="1800" dirty="0"/>
          </a:p>
        </p:txBody>
      </p:sp>
      <p:grpSp>
        <p:nvGrpSpPr>
          <p:cNvPr id="32" name="Group 31">
            <a:extLst>
              <a:ext uri="{FF2B5EF4-FFF2-40B4-BE49-F238E27FC236}">
                <a16:creationId xmlns:a16="http://schemas.microsoft.com/office/drawing/2014/main" id="{B14034BB-B3C7-60A2-6698-76A2A794D327}"/>
              </a:ext>
            </a:extLst>
          </p:cNvPr>
          <p:cNvGrpSpPr/>
          <p:nvPr/>
        </p:nvGrpSpPr>
        <p:grpSpPr>
          <a:xfrm>
            <a:off x="982609" y="1372742"/>
            <a:ext cx="3883461" cy="2743050"/>
            <a:chOff x="492562" y="1746029"/>
            <a:chExt cx="3477847" cy="2574647"/>
          </a:xfrm>
        </p:grpSpPr>
        <p:pic>
          <p:nvPicPr>
            <p:cNvPr id="23" name="Picture 22">
              <a:extLst>
                <a:ext uri="{FF2B5EF4-FFF2-40B4-BE49-F238E27FC236}">
                  <a16:creationId xmlns:a16="http://schemas.microsoft.com/office/drawing/2014/main" id="{5C404BA7-7E74-9CF4-34E2-BEA5D27C2B90}"/>
                </a:ext>
              </a:extLst>
            </p:cNvPr>
            <p:cNvPicPr>
              <a:picLocks noChangeAspect="1"/>
            </p:cNvPicPr>
            <p:nvPr/>
          </p:nvPicPr>
          <p:blipFill>
            <a:blip r:embed="rId4"/>
            <a:stretch>
              <a:fillRect/>
            </a:stretch>
          </p:blipFill>
          <p:spPr>
            <a:xfrm>
              <a:off x="492562" y="1746029"/>
              <a:ext cx="3477847" cy="2188089"/>
            </a:xfrm>
            <a:prstGeom prst="rect">
              <a:avLst/>
            </a:prstGeom>
          </p:spPr>
        </p:pic>
        <p:sp>
          <p:nvSpPr>
            <p:cNvPr id="25" name="TextBox 24">
              <a:extLst>
                <a:ext uri="{FF2B5EF4-FFF2-40B4-BE49-F238E27FC236}">
                  <a16:creationId xmlns:a16="http://schemas.microsoft.com/office/drawing/2014/main" id="{E7181CD6-1FE8-5E79-192A-5AEF23452BFB}"/>
                </a:ext>
              </a:extLst>
            </p:cNvPr>
            <p:cNvSpPr txBox="1"/>
            <p:nvPr/>
          </p:nvSpPr>
          <p:spPr>
            <a:xfrm>
              <a:off x="828604" y="4056117"/>
              <a:ext cx="2805762" cy="264559"/>
            </a:xfrm>
            <a:prstGeom prst="rect">
              <a:avLst/>
            </a:prstGeom>
            <a:noFill/>
          </p:spPr>
          <p:txBody>
            <a:bodyPr wrap="square">
              <a:spAutoFit/>
            </a:bodyPr>
            <a:lstStyle/>
            <a:p>
              <a:pPr algn="ctr"/>
              <a:r>
                <a:rPr lang="en-US" sz="1200" dirty="0">
                  <a:solidFill>
                    <a:srgbClr val="000000"/>
                  </a:solidFill>
                  <a:effectLst/>
                  <a:latin typeface="Calibri" panose="020F0502020204030204" pitchFamily="34" charset="0"/>
                  <a:ea typeface="Calibri" panose="020F0502020204030204" pitchFamily="34" charset="0"/>
                </a:rPr>
                <a:t>(Shirmohammadi &amp; Faircloth, 2023)</a:t>
              </a:r>
              <a:endParaRPr lang="en-CA" sz="1200" dirty="0"/>
            </a:p>
          </p:txBody>
        </p:sp>
      </p:grpSp>
      <p:grpSp>
        <p:nvGrpSpPr>
          <p:cNvPr id="33" name="Group 32">
            <a:extLst>
              <a:ext uri="{FF2B5EF4-FFF2-40B4-BE49-F238E27FC236}">
                <a16:creationId xmlns:a16="http://schemas.microsoft.com/office/drawing/2014/main" id="{9CD6C554-1C6D-DB3C-FA8F-B880E163D2FF}"/>
              </a:ext>
            </a:extLst>
          </p:cNvPr>
          <p:cNvGrpSpPr/>
          <p:nvPr/>
        </p:nvGrpSpPr>
        <p:grpSpPr>
          <a:xfrm>
            <a:off x="6586425" y="1136952"/>
            <a:ext cx="3821831" cy="2790820"/>
            <a:chOff x="8191320" y="1659678"/>
            <a:chExt cx="3477847" cy="2687723"/>
          </a:xfrm>
        </p:grpSpPr>
        <p:pic>
          <p:nvPicPr>
            <p:cNvPr id="27" name="Picture 26">
              <a:extLst>
                <a:ext uri="{FF2B5EF4-FFF2-40B4-BE49-F238E27FC236}">
                  <a16:creationId xmlns:a16="http://schemas.microsoft.com/office/drawing/2014/main" id="{CAED8204-F70B-C9BD-A889-DE27BD0DDAC6}"/>
                </a:ext>
              </a:extLst>
            </p:cNvPr>
            <p:cNvPicPr>
              <a:picLocks noChangeAspect="1"/>
            </p:cNvPicPr>
            <p:nvPr/>
          </p:nvPicPr>
          <p:blipFill>
            <a:blip r:embed="rId5"/>
            <a:stretch>
              <a:fillRect/>
            </a:stretch>
          </p:blipFill>
          <p:spPr>
            <a:xfrm>
              <a:off x="8191320" y="1659678"/>
              <a:ext cx="3477847" cy="2288725"/>
            </a:xfrm>
            <a:prstGeom prst="rect">
              <a:avLst/>
            </a:prstGeom>
          </p:spPr>
        </p:pic>
        <p:sp>
          <p:nvSpPr>
            <p:cNvPr id="29" name="TextBox 28">
              <a:extLst>
                <a:ext uri="{FF2B5EF4-FFF2-40B4-BE49-F238E27FC236}">
                  <a16:creationId xmlns:a16="http://schemas.microsoft.com/office/drawing/2014/main" id="{1DCB4A9E-B69B-C2BE-7B93-309A19CC2C69}"/>
                </a:ext>
              </a:extLst>
            </p:cNvPr>
            <p:cNvSpPr txBox="1"/>
            <p:nvPr/>
          </p:nvSpPr>
          <p:spPr>
            <a:xfrm>
              <a:off x="9145761" y="4070402"/>
              <a:ext cx="1629507" cy="276999"/>
            </a:xfrm>
            <a:prstGeom prst="rect">
              <a:avLst/>
            </a:prstGeom>
            <a:noFill/>
          </p:spPr>
          <p:txBody>
            <a:bodyPr wrap="square">
              <a:spAutoFit/>
            </a:bodyPr>
            <a:lstStyle/>
            <a:p>
              <a:pPr algn="ctr"/>
              <a:r>
                <a:rPr lang="en-US" sz="1200" dirty="0">
                  <a:solidFill>
                    <a:srgbClr val="000000"/>
                  </a:solidFill>
                  <a:effectLst/>
                  <a:latin typeface="Calibri" panose="020F0502020204030204" pitchFamily="34" charset="0"/>
                  <a:ea typeface="Calibri" panose="020F0502020204030204" pitchFamily="34" charset="0"/>
                </a:rPr>
                <a:t>(</a:t>
              </a:r>
              <a:r>
                <a:rPr lang="en-US" sz="1200" dirty="0" err="1">
                  <a:solidFill>
                    <a:srgbClr val="000000"/>
                  </a:solidFill>
                  <a:effectLst/>
                  <a:latin typeface="Calibri" panose="020F0502020204030204" pitchFamily="34" charset="0"/>
                  <a:ea typeface="Calibri" panose="020F0502020204030204" pitchFamily="34" charset="0"/>
                </a:rPr>
                <a:t>Udele</a:t>
              </a:r>
              <a:r>
                <a:rPr lang="en-US" sz="1200" dirty="0">
                  <a:solidFill>
                    <a:srgbClr val="000000"/>
                  </a:solidFill>
                  <a:effectLst/>
                  <a:latin typeface="Calibri" panose="020F0502020204030204" pitchFamily="34" charset="0"/>
                  <a:ea typeface="Calibri" panose="020F0502020204030204" pitchFamily="34" charset="0"/>
                </a:rPr>
                <a:t> et al., 2023)</a:t>
              </a:r>
              <a:endParaRPr lang="en-CA" sz="1200" dirty="0"/>
            </a:p>
          </p:txBody>
        </p:sp>
      </p:grpSp>
      <p:sp>
        <p:nvSpPr>
          <p:cNvPr id="36" name="TextBox 35">
            <a:extLst>
              <a:ext uri="{FF2B5EF4-FFF2-40B4-BE49-F238E27FC236}">
                <a16:creationId xmlns:a16="http://schemas.microsoft.com/office/drawing/2014/main" id="{CFB83AF7-848F-8F79-214D-7D3B9A3752BC}"/>
              </a:ext>
            </a:extLst>
          </p:cNvPr>
          <p:cNvSpPr txBox="1"/>
          <p:nvPr/>
        </p:nvSpPr>
        <p:spPr>
          <a:xfrm>
            <a:off x="644770" y="187063"/>
            <a:ext cx="1993698" cy="523220"/>
          </a:xfrm>
          <a:prstGeom prst="rect">
            <a:avLst/>
          </a:prstGeom>
          <a:noFill/>
        </p:spPr>
        <p:txBody>
          <a:bodyPr wrap="square">
            <a:spAutoFit/>
          </a:bodyPr>
          <a:lstStyle/>
          <a:p>
            <a:pPr defTabSz="841248">
              <a:spcAft>
                <a:spcPts val="600"/>
              </a:spcAft>
            </a:pPr>
            <a:r>
              <a:rPr lang="en-US" sz="2800" b="1" dirty="0">
                <a:solidFill>
                  <a:srgbClr val="A3794F"/>
                </a:solidFill>
                <a:latin typeface="+mn-lt"/>
              </a:rPr>
              <a:t>Background</a:t>
            </a:r>
            <a:endParaRPr lang="en-US" sz="2800" b="1" i="0" dirty="0">
              <a:solidFill>
                <a:srgbClr val="A3794F"/>
              </a:solidFill>
              <a:effectLst/>
            </a:endParaRPr>
          </a:p>
        </p:txBody>
      </p:sp>
      <p:sp>
        <p:nvSpPr>
          <p:cNvPr id="37" name="TextBox 36">
            <a:extLst>
              <a:ext uri="{FF2B5EF4-FFF2-40B4-BE49-F238E27FC236}">
                <a16:creationId xmlns:a16="http://schemas.microsoft.com/office/drawing/2014/main" id="{71A6BDCD-E405-C264-CBA1-39C262C95BBF}"/>
              </a:ext>
            </a:extLst>
          </p:cNvPr>
          <p:cNvSpPr txBox="1"/>
          <p:nvPr/>
        </p:nvSpPr>
        <p:spPr>
          <a:xfrm>
            <a:off x="978008" y="4160043"/>
            <a:ext cx="4016663" cy="1997150"/>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gn="l">
              <a:lnSpc>
                <a:spcPct val="150000"/>
              </a:lnSpc>
            </a:pPr>
            <a:r>
              <a:rPr lang="en-US" sz="1200" b="1" i="0" dirty="0">
                <a:solidFill>
                  <a:srgbClr val="000000"/>
                </a:solidFill>
                <a:effectLst/>
                <a:latin typeface="Arial" panose="020B0604020202020204" pitchFamily="34" charset="0"/>
              </a:rPr>
              <a:t>Objective</a:t>
            </a:r>
            <a:r>
              <a:rPr lang="en-US" sz="1200" i="0" dirty="0">
                <a:solidFill>
                  <a:srgbClr val="000000"/>
                </a:solidFill>
                <a:effectLst/>
                <a:latin typeface="Arial" panose="020B0604020202020204" pitchFamily="34" charset="0"/>
              </a:rPr>
              <a:t>: </a:t>
            </a:r>
            <a:r>
              <a:rPr lang="en-US" sz="1200" dirty="0">
                <a:solidFill>
                  <a:srgbClr val="0D0D0D"/>
                </a:solidFill>
                <a:latin typeface="Arial" panose="020B0604020202020204" pitchFamily="34" charset="0"/>
                <a:cs typeface="Arial" panose="020B0604020202020204" pitchFamily="34" charset="0"/>
              </a:rPr>
              <a:t>I</a:t>
            </a:r>
            <a:r>
              <a:rPr lang="en-US" sz="1200" b="0" i="0" dirty="0">
                <a:solidFill>
                  <a:srgbClr val="0D0D0D"/>
                </a:solidFill>
                <a:effectLst/>
                <a:latin typeface="Arial" panose="020B0604020202020204" pitchFamily="34" charset="0"/>
                <a:cs typeface="Arial" panose="020B0604020202020204" pitchFamily="34" charset="0"/>
              </a:rPr>
              <a:t>nvestigate the effect of alternate drying techniques on CLT after exposure to free-water wetting.</a:t>
            </a:r>
          </a:p>
          <a:p>
            <a:pPr algn="l">
              <a:lnSpc>
                <a:spcPct val="150000"/>
              </a:lnSpc>
            </a:pPr>
            <a:r>
              <a:rPr lang="en-CA" sz="1200" b="1" i="0" dirty="0">
                <a:solidFill>
                  <a:srgbClr val="0D0D0D"/>
                </a:solidFill>
                <a:effectLst/>
                <a:latin typeface="Arial" panose="020B0604020202020204" pitchFamily="34" charset="0"/>
                <a:cs typeface="Arial" panose="020B0604020202020204" pitchFamily="34" charset="0"/>
              </a:rPr>
              <a:t>Method</a:t>
            </a:r>
            <a:r>
              <a:rPr lang="en-CA" sz="1200" b="0" i="0" dirty="0">
                <a:solidFill>
                  <a:srgbClr val="0D0D0D"/>
                </a:solidFill>
                <a:effectLst/>
                <a:latin typeface="Arial" panose="020B0604020202020204" pitchFamily="34" charset="0"/>
                <a:cs typeface="Arial" panose="020B0604020202020204" pitchFamily="34" charset="0"/>
              </a:rPr>
              <a:t>: Lab Experiment; </a:t>
            </a:r>
            <a:r>
              <a:rPr lang="en-US" sz="1200" b="0" i="0" dirty="0">
                <a:solidFill>
                  <a:srgbClr val="0D0D0D"/>
                </a:solidFill>
                <a:effectLst/>
                <a:latin typeface="Arial" panose="020B0604020202020204" pitchFamily="34" charset="0"/>
                <a:cs typeface="Arial" panose="020B0604020202020204" pitchFamily="34" charset="0"/>
              </a:rPr>
              <a:t>CLT water pooling and then subjected to different drying techniques.</a:t>
            </a:r>
          </a:p>
          <a:p>
            <a:pPr algn="l">
              <a:lnSpc>
                <a:spcPct val="150000"/>
              </a:lnSpc>
            </a:pPr>
            <a:r>
              <a:rPr lang="en-US" sz="1200" b="1" dirty="0">
                <a:solidFill>
                  <a:srgbClr val="0D0D0D"/>
                </a:solidFill>
                <a:latin typeface="Arial" panose="020B0604020202020204" pitchFamily="34" charset="0"/>
                <a:cs typeface="Arial" panose="020B0604020202020204" pitchFamily="34" charset="0"/>
              </a:rPr>
              <a:t>Sample</a:t>
            </a:r>
            <a:r>
              <a:rPr lang="en-US" sz="1200" dirty="0">
                <a:solidFill>
                  <a:srgbClr val="0D0D0D"/>
                </a:solidFill>
                <a:latin typeface="Arial" panose="020B0604020202020204" pitchFamily="34" charset="0"/>
                <a:cs typeface="Arial" panose="020B0604020202020204" pitchFamily="34" charset="0"/>
              </a:rPr>
              <a:t>: 800x850 mm, 3-ply CLT</a:t>
            </a:r>
            <a:endParaRPr lang="en-CA" sz="1200" b="0" i="0" dirty="0">
              <a:solidFill>
                <a:srgbClr val="0D0D0D"/>
              </a:solidFill>
              <a:effectLst/>
              <a:latin typeface="Arial" panose="020B0604020202020204" pitchFamily="34" charset="0"/>
              <a:cs typeface="Arial" panose="020B0604020202020204" pitchFamily="34" charset="0"/>
            </a:endParaRPr>
          </a:p>
          <a:p>
            <a:pPr algn="l">
              <a:lnSpc>
                <a:spcPct val="150000"/>
              </a:lnSpc>
            </a:pPr>
            <a:r>
              <a:rPr lang="en-CA" sz="1200" b="1" dirty="0">
                <a:solidFill>
                  <a:srgbClr val="0D0D0D"/>
                </a:solidFill>
                <a:latin typeface="Arial" panose="020B0604020202020204" pitchFamily="34" charset="0"/>
                <a:cs typeface="Arial" panose="020B0604020202020204" pitchFamily="34" charset="0"/>
              </a:rPr>
              <a:t>Findings</a:t>
            </a:r>
            <a:r>
              <a:rPr lang="en-CA" sz="1200" dirty="0">
                <a:solidFill>
                  <a:srgbClr val="0D0D0D"/>
                </a:solidFill>
                <a:latin typeface="Arial" panose="020B0604020202020204" pitchFamily="34" charset="0"/>
                <a:cs typeface="Arial" panose="020B0604020202020204" pitchFamily="34" charset="0"/>
              </a:rPr>
              <a:t>: </a:t>
            </a:r>
            <a:r>
              <a:rPr lang="en-US" sz="1200" b="0" i="0" dirty="0">
                <a:solidFill>
                  <a:srgbClr val="0D0D0D"/>
                </a:solidFill>
                <a:effectLst/>
                <a:latin typeface="Arial" panose="020B0604020202020204" pitchFamily="34" charset="0"/>
                <a:cs typeface="Arial" panose="020B0604020202020204" pitchFamily="34" charset="0"/>
              </a:rPr>
              <a:t>Fan drying reduced moisture content from 40% to under 20%, more effective than natural drying.</a:t>
            </a:r>
            <a:endParaRPr lang="en-CA" sz="1200" b="0" i="0" dirty="0">
              <a:solidFill>
                <a:srgbClr val="0D0D0D"/>
              </a:solidFill>
              <a:effectLst/>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8844CA6-C8A7-DAA3-97A2-19ACBF89D291}"/>
              </a:ext>
            </a:extLst>
          </p:cNvPr>
          <p:cNvSpPr txBox="1"/>
          <p:nvPr/>
        </p:nvSpPr>
        <p:spPr>
          <a:xfrm>
            <a:off x="6586425" y="3927772"/>
            <a:ext cx="4330716" cy="2274149"/>
          </a:xfrm>
          <a:prstGeom prst="rect">
            <a:avLst/>
          </a:prstGeom>
          <a:noFill/>
          <a:ln w="12700">
            <a:solidFill>
              <a:schemeClr val="tx1"/>
            </a:solidFill>
            <a:extLst>
              <a:ext uri="{C807C97D-BFC1-408E-A445-0C87EB9F89A2}">
                <ask:lineSketchStyleProps xmlns:ask="http://schemas.microsoft.com/office/drawing/2018/sketchyshapes" sd="1124184483">
                  <a:custGeom>
                    <a:avLst/>
                    <a:gdLst>
                      <a:gd name="connsiteX0" fmla="*/ 0 w 1412566"/>
                      <a:gd name="connsiteY0" fmla="*/ 0 h 1447512"/>
                      <a:gd name="connsiteX1" fmla="*/ 484981 w 1412566"/>
                      <a:gd name="connsiteY1" fmla="*/ 0 h 1447512"/>
                      <a:gd name="connsiteX2" fmla="*/ 984088 w 1412566"/>
                      <a:gd name="connsiteY2" fmla="*/ 0 h 1447512"/>
                      <a:gd name="connsiteX3" fmla="*/ 1412566 w 1412566"/>
                      <a:gd name="connsiteY3" fmla="*/ 0 h 1447512"/>
                      <a:gd name="connsiteX4" fmla="*/ 1412566 w 1412566"/>
                      <a:gd name="connsiteY4" fmla="*/ 453554 h 1447512"/>
                      <a:gd name="connsiteX5" fmla="*/ 1412566 w 1412566"/>
                      <a:gd name="connsiteY5" fmla="*/ 965008 h 1447512"/>
                      <a:gd name="connsiteX6" fmla="*/ 1412566 w 1412566"/>
                      <a:gd name="connsiteY6" fmla="*/ 1447512 h 1447512"/>
                      <a:gd name="connsiteX7" fmla="*/ 969962 w 1412566"/>
                      <a:gd name="connsiteY7" fmla="*/ 1447512 h 1447512"/>
                      <a:gd name="connsiteX8" fmla="*/ 541484 w 1412566"/>
                      <a:gd name="connsiteY8" fmla="*/ 1447512 h 1447512"/>
                      <a:gd name="connsiteX9" fmla="*/ 0 w 1412566"/>
                      <a:gd name="connsiteY9" fmla="*/ 1447512 h 1447512"/>
                      <a:gd name="connsiteX10" fmla="*/ 0 w 1412566"/>
                      <a:gd name="connsiteY10" fmla="*/ 993958 h 1447512"/>
                      <a:gd name="connsiteX11" fmla="*/ 0 w 1412566"/>
                      <a:gd name="connsiteY11" fmla="*/ 496979 h 1447512"/>
                      <a:gd name="connsiteX12" fmla="*/ 0 w 1412566"/>
                      <a:gd name="connsiteY12" fmla="*/ 0 h 144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566" h="1447512" extrusionOk="0">
                        <a:moveTo>
                          <a:pt x="0" y="0"/>
                        </a:moveTo>
                        <a:cubicBezTo>
                          <a:pt x="233807" y="-10465"/>
                          <a:pt x="346080" y="-8523"/>
                          <a:pt x="484981" y="0"/>
                        </a:cubicBezTo>
                        <a:cubicBezTo>
                          <a:pt x="623882" y="8523"/>
                          <a:pt x="820839" y="-24729"/>
                          <a:pt x="984088" y="0"/>
                        </a:cubicBezTo>
                        <a:cubicBezTo>
                          <a:pt x="1147337" y="24729"/>
                          <a:pt x="1227784" y="-11806"/>
                          <a:pt x="1412566" y="0"/>
                        </a:cubicBezTo>
                        <a:cubicBezTo>
                          <a:pt x="1417114" y="121809"/>
                          <a:pt x="1431154" y="276449"/>
                          <a:pt x="1412566" y="453554"/>
                        </a:cubicBezTo>
                        <a:cubicBezTo>
                          <a:pt x="1393978" y="630659"/>
                          <a:pt x="1429547" y="762119"/>
                          <a:pt x="1412566" y="965008"/>
                        </a:cubicBezTo>
                        <a:cubicBezTo>
                          <a:pt x="1395585" y="1167897"/>
                          <a:pt x="1398083" y="1332537"/>
                          <a:pt x="1412566" y="1447512"/>
                        </a:cubicBezTo>
                        <a:cubicBezTo>
                          <a:pt x="1218250" y="1467413"/>
                          <a:pt x="1170372" y="1428930"/>
                          <a:pt x="969962" y="1447512"/>
                        </a:cubicBezTo>
                        <a:cubicBezTo>
                          <a:pt x="769552" y="1466094"/>
                          <a:pt x="729351" y="1465209"/>
                          <a:pt x="541484" y="1447512"/>
                        </a:cubicBezTo>
                        <a:cubicBezTo>
                          <a:pt x="353617" y="1429815"/>
                          <a:pt x="245347" y="1429740"/>
                          <a:pt x="0" y="1447512"/>
                        </a:cubicBezTo>
                        <a:cubicBezTo>
                          <a:pt x="-20525" y="1280768"/>
                          <a:pt x="19043" y="1196974"/>
                          <a:pt x="0" y="993958"/>
                        </a:cubicBezTo>
                        <a:cubicBezTo>
                          <a:pt x="-19043" y="790942"/>
                          <a:pt x="8533" y="730297"/>
                          <a:pt x="0" y="496979"/>
                        </a:cubicBezTo>
                        <a:cubicBezTo>
                          <a:pt x="-8533" y="263661"/>
                          <a:pt x="4356" y="231025"/>
                          <a:pt x="0" y="0"/>
                        </a:cubicBezTo>
                        <a:close/>
                      </a:path>
                    </a:pathLst>
                  </a:custGeom>
                  <ask:type>
                    <ask:lineSketchNone/>
                  </ask:type>
                </ask:lineSketchStyleProps>
              </a:ext>
            </a:extLst>
          </a:ln>
        </p:spPr>
        <p:txBody>
          <a:bodyPr wrap="square" rtlCol="0">
            <a:spAutoFit/>
          </a:bodyPr>
          <a:lstStyle/>
          <a:p>
            <a:pPr algn="l">
              <a:lnSpc>
                <a:spcPct val="150000"/>
              </a:lnSpc>
            </a:pPr>
            <a:r>
              <a:rPr lang="en-US" sz="1200" b="1" i="0" dirty="0">
                <a:solidFill>
                  <a:srgbClr val="000000"/>
                </a:solidFill>
                <a:effectLst/>
                <a:latin typeface="Arial" panose="020B0604020202020204" pitchFamily="34" charset="0"/>
              </a:rPr>
              <a:t>Objective</a:t>
            </a:r>
            <a:r>
              <a:rPr lang="en-US" sz="1200" i="0" dirty="0">
                <a:solidFill>
                  <a:srgbClr val="000000"/>
                </a:solidFill>
                <a:effectLst/>
                <a:latin typeface="Arial" panose="020B0604020202020204" pitchFamily="34" charset="0"/>
              </a:rPr>
              <a:t>:</a:t>
            </a:r>
            <a:r>
              <a:rPr lang="en-US" sz="1200" i="0" dirty="0">
                <a:solidFill>
                  <a:srgbClr val="000000"/>
                </a:solidFill>
                <a:effectLst/>
                <a:latin typeface="Arial" panose="020B0604020202020204" pitchFamily="34" charset="0"/>
                <a:cs typeface="Arial" panose="020B0604020202020204" pitchFamily="34" charset="0"/>
              </a:rPr>
              <a:t> </a:t>
            </a:r>
            <a:r>
              <a:rPr lang="en-US" sz="1200" dirty="0">
                <a:solidFill>
                  <a:srgbClr val="000000"/>
                </a:solidFill>
                <a:effectLst/>
                <a:latin typeface="Arial" panose="020B0604020202020204" pitchFamily="34" charset="0"/>
                <a:cs typeface="Arial" panose="020B0604020202020204" pitchFamily="34" charset="0"/>
              </a:rPr>
              <a:t>T</a:t>
            </a:r>
            <a:r>
              <a:rPr lang="en-US" sz="1200" b="0" i="0" u="none" strike="noStrike" baseline="0" dirty="0">
                <a:latin typeface="Arial" panose="020B0604020202020204" pitchFamily="34" charset="0"/>
                <a:cs typeface="Arial" panose="020B0604020202020204" pitchFamily="34" charset="0"/>
              </a:rPr>
              <a:t>he effects of various drying schedules on the performance of wet wall to floor </a:t>
            </a:r>
            <a:r>
              <a:rPr lang="en-CA" sz="1200" b="0" i="0" u="none" strike="noStrike" baseline="0" dirty="0">
                <a:latin typeface="Arial" panose="020B0604020202020204" pitchFamily="34" charset="0"/>
                <a:cs typeface="Arial" panose="020B0604020202020204" pitchFamily="34" charset="0"/>
              </a:rPr>
              <a:t>CLT connection assemblies.</a:t>
            </a:r>
            <a:endParaRPr lang="en-US" sz="1200" b="0" i="0" dirty="0">
              <a:solidFill>
                <a:srgbClr val="0D0D0D"/>
              </a:solidFill>
              <a:effectLst/>
              <a:latin typeface="Arial" panose="020B0604020202020204" pitchFamily="34" charset="0"/>
              <a:cs typeface="Arial" panose="020B0604020202020204" pitchFamily="34" charset="0"/>
            </a:endParaRPr>
          </a:p>
          <a:p>
            <a:pPr algn="l">
              <a:lnSpc>
                <a:spcPct val="150000"/>
              </a:lnSpc>
            </a:pPr>
            <a:r>
              <a:rPr lang="en-CA" sz="1200" b="1" i="0" dirty="0">
                <a:solidFill>
                  <a:srgbClr val="0D0D0D"/>
                </a:solidFill>
                <a:effectLst/>
                <a:latin typeface="Arial" panose="020B0604020202020204" pitchFamily="34" charset="0"/>
                <a:cs typeface="Arial" panose="020B0604020202020204" pitchFamily="34" charset="0"/>
              </a:rPr>
              <a:t>Method</a:t>
            </a:r>
            <a:r>
              <a:rPr lang="en-CA" sz="1200" b="0" i="0" dirty="0">
                <a:solidFill>
                  <a:srgbClr val="0D0D0D"/>
                </a:solidFill>
                <a:effectLst/>
                <a:latin typeface="Arial" panose="020B0604020202020204" pitchFamily="34" charset="0"/>
                <a:cs typeface="Arial" panose="020B0604020202020204" pitchFamily="34" charset="0"/>
              </a:rPr>
              <a:t>: Lab Experiment; </a:t>
            </a:r>
            <a:r>
              <a:rPr lang="en-US" sz="1200" b="0" i="0" dirty="0">
                <a:solidFill>
                  <a:srgbClr val="0D0D0D"/>
                </a:solidFill>
                <a:effectLst/>
                <a:latin typeface="Arial" panose="020B0604020202020204" pitchFamily="34" charset="0"/>
                <a:cs typeface="Arial" panose="020B0604020202020204" pitchFamily="34" charset="0"/>
              </a:rPr>
              <a:t>CLT soaked in tap water and then dried using different schedules.</a:t>
            </a:r>
          </a:p>
          <a:p>
            <a:pPr algn="l">
              <a:lnSpc>
                <a:spcPct val="150000"/>
              </a:lnSpc>
            </a:pPr>
            <a:r>
              <a:rPr lang="en-US" sz="1200" b="1" dirty="0">
                <a:solidFill>
                  <a:srgbClr val="0D0D0D"/>
                </a:solidFill>
                <a:latin typeface="Arial" panose="020B0604020202020204" pitchFamily="34" charset="0"/>
                <a:cs typeface="Arial" panose="020B0604020202020204" pitchFamily="34" charset="0"/>
              </a:rPr>
              <a:t>Sample</a:t>
            </a:r>
            <a:r>
              <a:rPr lang="en-US" sz="1200" dirty="0">
                <a:solidFill>
                  <a:srgbClr val="0D0D0D"/>
                </a:solidFill>
                <a:latin typeface="Arial" panose="020B0604020202020204" pitchFamily="34" charset="0"/>
                <a:cs typeface="Arial" panose="020B0604020202020204" pitchFamily="34" charset="0"/>
              </a:rPr>
              <a:t>: 330x203 mm, 3-ply CLT</a:t>
            </a:r>
            <a:endParaRPr lang="en-CA" sz="1200" b="0" i="0" dirty="0">
              <a:solidFill>
                <a:srgbClr val="0D0D0D"/>
              </a:solidFill>
              <a:effectLst/>
              <a:latin typeface="Arial" panose="020B0604020202020204" pitchFamily="34" charset="0"/>
              <a:cs typeface="Arial" panose="020B0604020202020204" pitchFamily="34" charset="0"/>
            </a:endParaRPr>
          </a:p>
          <a:p>
            <a:pPr algn="l">
              <a:lnSpc>
                <a:spcPct val="150000"/>
              </a:lnSpc>
            </a:pPr>
            <a:r>
              <a:rPr lang="en-CA" sz="1200" b="1" dirty="0">
                <a:solidFill>
                  <a:srgbClr val="0D0D0D"/>
                </a:solidFill>
                <a:latin typeface="Arial" panose="020B0604020202020204" pitchFamily="34" charset="0"/>
                <a:cs typeface="Arial" panose="020B0604020202020204" pitchFamily="34" charset="0"/>
              </a:rPr>
              <a:t>Findings</a:t>
            </a:r>
            <a:r>
              <a:rPr lang="en-CA" sz="1200" dirty="0">
                <a:solidFill>
                  <a:srgbClr val="0D0D0D"/>
                </a:solidFill>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rPr>
              <a:t>Increased rate of drying increases the chances connection brittleness, which is </a:t>
            </a:r>
            <a:r>
              <a:rPr lang="en-CA" sz="1200" b="0" i="0" dirty="0">
                <a:solidFill>
                  <a:srgbClr val="000000"/>
                </a:solidFill>
                <a:effectLst/>
                <a:latin typeface="Arial" panose="020B0604020202020204" pitchFamily="34" charset="0"/>
              </a:rPr>
              <a:t>detrimental to connection performance.</a:t>
            </a:r>
            <a:endParaRPr lang="en-CA" sz="1200" b="0" i="0" dirty="0">
              <a:solidFill>
                <a:srgbClr val="0D0D0D"/>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81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5">
            <a:extLst>
              <a:ext uri="{FF2B5EF4-FFF2-40B4-BE49-F238E27FC236}">
                <a16:creationId xmlns:a16="http://schemas.microsoft.com/office/drawing/2014/main" id="{BCDA1417-3FCD-FCB9-D32E-5957178B137C}"/>
              </a:ext>
            </a:extLst>
          </p:cNvPr>
          <p:cNvSpPr>
            <a:spLocks noChangeArrowheads="1"/>
          </p:cNvSpPr>
          <p:nvPr/>
        </p:nvSpPr>
        <p:spPr bwMode="auto">
          <a:xfrm>
            <a:off x="0" y="0"/>
            <a:ext cx="352425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9" name="Rectangle 6">
            <a:extLst>
              <a:ext uri="{FF2B5EF4-FFF2-40B4-BE49-F238E27FC236}">
                <a16:creationId xmlns:a16="http://schemas.microsoft.com/office/drawing/2014/main" id="{A36376D6-5275-73A1-6F97-1DECF389632D}"/>
              </a:ext>
            </a:extLst>
          </p:cNvPr>
          <p:cNvSpPr>
            <a:spLocks noChangeArrowheads="1"/>
          </p:cNvSpPr>
          <p:nvPr/>
        </p:nvSpPr>
        <p:spPr bwMode="auto">
          <a:xfrm>
            <a:off x="0" y="0"/>
            <a:ext cx="48768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Inter"/>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21047108-269D-7E30-27E5-C6514584150E}"/>
              </a:ext>
            </a:extLst>
          </p:cNvPr>
          <p:cNvSpPr txBox="1"/>
          <p:nvPr/>
        </p:nvSpPr>
        <p:spPr>
          <a:xfrm>
            <a:off x="651820" y="493553"/>
            <a:ext cx="3299978" cy="523220"/>
          </a:xfrm>
          <a:prstGeom prst="rect">
            <a:avLst/>
          </a:prstGeom>
          <a:noFill/>
        </p:spPr>
        <p:txBody>
          <a:bodyPr wrap="square">
            <a:spAutoFit/>
          </a:bodyPr>
          <a:lstStyle/>
          <a:p>
            <a:pPr defTabSz="841248">
              <a:spcAft>
                <a:spcPts val="600"/>
              </a:spcAft>
            </a:pPr>
            <a:r>
              <a:rPr lang="en-US" sz="2800" b="1" dirty="0">
                <a:solidFill>
                  <a:srgbClr val="A3794F"/>
                </a:solidFill>
                <a:latin typeface="+mn-lt"/>
              </a:rPr>
              <a:t>Research</a:t>
            </a:r>
            <a:r>
              <a:rPr lang="en-US" sz="2800" b="1" dirty="0">
                <a:latin typeface="+mn-lt"/>
              </a:rPr>
              <a:t> </a:t>
            </a:r>
            <a:r>
              <a:rPr lang="en-US" sz="2800" b="1" dirty="0">
                <a:solidFill>
                  <a:srgbClr val="073763"/>
                </a:solidFill>
                <a:latin typeface="+mn-lt"/>
              </a:rPr>
              <a:t>Question</a:t>
            </a:r>
            <a:endParaRPr lang="en-US" sz="2800" b="1" i="0" dirty="0">
              <a:solidFill>
                <a:srgbClr val="073763"/>
              </a:solidFill>
              <a:effectLst/>
            </a:endParaRPr>
          </a:p>
        </p:txBody>
      </p:sp>
      <p:pic>
        <p:nvPicPr>
          <p:cNvPr id="7" name="Picture 6">
            <a:extLst>
              <a:ext uri="{FF2B5EF4-FFF2-40B4-BE49-F238E27FC236}">
                <a16:creationId xmlns:a16="http://schemas.microsoft.com/office/drawing/2014/main" id="{58069CBD-AE84-BA72-C385-1AA9520232B4}"/>
              </a:ext>
            </a:extLst>
          </p:cNvPr>
          <p:cNvPicPr>
            <a:picLocks noChangeAspect="1"/>
          </p:cNvPicPr>
          <p:nvPr/>
        </p:nvPicPr>
        <p:blipFill>
          <a:blip r:embed="rId3"/>
          <a:stretch>
            <a:fillRect/>
          </a:stretch>
        </p:blipFill>
        <p:spPr>
          <a:xfrm>
            <a:off x="6011186" y="1430295"/>
            <a:ext cx="3671817" cy="3592776"/>
          </a:xfrm>
          <a:prstGeom prst="rect">
            <a:avLst/>
          </a:prstGeom>
        </p:spPr>
      </p:pic>
      <p:sp>
        <p:nvSpPr>
          <p:cNvPr id="10" name="TextBox 9">
            <a:extLst>
              <a:ext uri="{FF2B5EF4-FFF2-40B4-BE49-F238E27FC236}">
                <a16:creationId xmlns:a16="http://schemas.microsoft.com/office/drawing/2014/main" id="{E507597C-D3CA-2B0C-C19B-940B575DF6CB}"/>
              </a:ext>
            </a:extLst>
          </p:cNvPr>
          <p:cNvSpPr txBox="1"/>
          <p:nvPr/>
        </p:nvSpPr>
        <p:spPr>
          <a:xfrm>
            <a:off x="707479" y="2033545"/>
            <a:ext cx="4317745" cy="2554545"/>
          </a:xfrm>
          <a:prstGeom prst="rect">
            <a:avLst/>
          </a:prstGeom>
          <a:noFill/>
        </p:spPr>
        <p:txBody>
          <a:bodyPr wrap="square">
            <a:spAutoFit/>
          </a:bodyPr>
          <a:lstStyle/>
          <a:p>
            <a:pPr algn="ctr"/>
            <a:r>
              <a:rPr lang="en-US" sz="3200" b="1" dirty="0">
                <a:solidFill>
                  <a:srgbClr val="0D0D0D"/>
                </a:solidFill>
                <a:latin typeface="Arial" panose="020B0604020202020204" pitchFamily="34" charset="0"/>
                <a:cs typeface="Arial" panose="020B0604020202020204" pitchFamily="34" charset="0"/>
              </a:rPr>
              <a:t>What happens if there is an </a:t>
            </a:r>
            <a:r>
              <a:rPr lang="en-US" sz="3200" b="1" dirty="0">
                <a:solidFill>
                  <a:schemeClr val="accent1"/>
                </a:solidFill>
                <a:latin typeface="Arial" panose="020B0604020202020204" pitchFamily="34" charset="0"/>
                <a:cs typeface="Arial" panose="020B0604020202020204" pitchFamily="34" charset="0"/>
              </a:rPr>
              <a:t>Incidental indoor water leakage</a:t>
            </a:r>
            <a:r>
              <a:rPr lang="en-US" sz="3200" b="1" dirty="0">
                <a:solidFill>
                  <a:srgbClr val="0D0D0D"/>
                </a:solidFill>
                <a:latin typeface="Arial" panose="020B0604020202020204" pitchFamily="34" charset="0"/>
                <a:cs typeface="Arial" panose="020B0604020202020204" pitchFamily="34" charset="0"/>
              </a:rPr>
              <a:t> in a </a:t>
            </a:r>
            <a:r>
              <a:rPr lang="en-US" sz="3200" b="1" dirty="0">
                <a:solidFill>
                  <a:schemeClr val="accent6"/>
                </a:solidFill>
                <a:latin typeface="Arial" panose="020B0604020202020204" pitchFamily="34" charset="0"/>
                <a:cs typeface="Arial" panose="020B0604020202020204" pitchFamily="34" charset="0"/>
              </a:rPr>
              <a:t>Mass Timber </a:t>
            </a:r>
            <a:r>
              <a:rPr lang="en-US" sz="3200" b="1" dirty="0">
                <a:solidFill>
                  <a:srgbClr val="0D0D0D"/>
                </a:solidFill>
                <a:latin typeface="Arial" panose="020B0604020202020204" pitchFamily="34" charset="0"/>
                <a:cs typeface="Arial" panose="020B0604020202020204" pitchFamily="34" charset="0"/>
              </a:rPr>
              <a:t>building?</a:t>
            </a:r>
            <a:endParaRPr lang="en-CA"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766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rapezoid 15">
            <a:extLst>
              <a:ext uri="{FF2B5EF4-FFF2-40B4-BE49-F238E27FC236}">
                <a16:creationId xmlns:a16="http://schemas.microsoft.com/office/drawing/2014/main" id="{377D3B3C-9C34-0946-5979-D66FB3E7D5E8}"/>
              </a:ext>
            </a:extLst>
          </p:cNvPr>
          <p:cNvSpPr/>
          <p:nvPr/>
        </p:nvSpPr>
        <p:spPr>
          <a:xfrm rot="10800000">
            <a:off x="2024184" y="3625990"/>
            <a:ext cx="6471139" cy="1938216"/>
          </a:xfrm>
          <a:prstGeom prst="trapezoid">
            <a:avLst>
              <a:gd name="adj" fmla="val 35484"/>
            </a:avLst>
          </a:prstGeom>
          <a:solidFill>
            <a:schemeClr val="accent6">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sp>
        <p:nvSpPr>
          <p:cNvPr id="15" name="Trapezoid 14">
            <a:extLst>
              <a:ext uri="{FF2B5EF4-FFF2-40B4-BE49-F238E27FC236}">
                <a16:creationId xmlns:a16="http://schemas.microsoft.com/office/drawing/2014/main" id="{924B128F-F337-CB83-FF58-6D596213FDD9}"/>
              </a:ext>
            </a:extLst>
          </p:cNvPr>
          <p:cNvSpPr/>
          <p:nvPr/>
        </p:nvSpPr>
        <p:spPr>
          <a:xfrm rot="10800000">
            <a:off x="1184030" y="1247778"/>
            <a:ext cx="8151445" cy="1938216"/>
          </a:xfrm>
          <a:prstGeom prst="trapezoid">
            <a:avLst>
              <a:gd name="adj" fmla="val 35484"/>
            </a:avLst>
          </a:prstGeom>
          <a:solidFill>
            <a:schemeClr val="accent5">
              <a:lumMod val="40000"/>
              <a:lumOff val="6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D95266-5E06-5561-F8D3-3F7E67064A1F}"/>
              </a:ext>
            </a:extLst>
          </p:cNvPr>
          <p:cNvSpPr txBox="1"/>
          <p:nvPr/>
        </p:nvSpPr>
        <p:spPr>
          <a:xfrm>
            <a:off x="2446377" y="1545668"/>
            <a:ext cx="5626750" cy="1200329"/>
          </a:xfrm>
          <a:prstGeom prst="rect">
            <a:avLst/>
          </a:prstGeom>
          <a:noFill/>
        </p:spPr>
        <p:txBody>
          <a:bodyPr wrap="square">
            <a:spAutoFit/>
          </a:bodyPr>
          <a:lstStyle/>
          <a:p>
            <a:pPr algn="ctr"/>
            <a:r>
              <a:rPr lang="en-US" sz="2400" b="1" i="0" u="none" strike="noStrike" dirty="0">
                <a:solidFill>
                  <a:schemeClr val="accent2">
                    <a:lumMod val="75000"/>
                  </a:schemeClr>
                </a:solidFill>
                <a:effectLst/>
                <a:latin typeface="Arial" panose="020B0604020202020204" pitchFamily="34" charset="0"/>
                <a:cs typeface="Arial" panose="020B0604020202020204" pitchFamily="34" charset="0"/>
              </a:rPr>
              <a:t>General Objective </a:t>
            </a:r>
          </a:p>
          <a:p>
            <a:pPr algn="ctr"/>
            <a:r>
              <a:rPr lang="en-US" sz="2400" b="0" i="0" u="none" strike="noStrike" dirty="0">
                <a:solidFill>
                  <a:srgbClr val="0D0D0D"/>
                </a:solidFill>
                <a:effectLst/>
                <a:latin typeface="Arial" panose="020B0604020202020204" pitchFamily="34" charset="0"/>
                <a:cs typeface="Arial" panose="020B0604020202020204" pitchFamily="34" charset="0"/>
              </a:rPr>
              <a:t>Assessing the Impact of Indoor water leakage in mass timber buildings. </a:t>
            </a:r>
            <a:endParaRPr lang="en-CA"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3CA7AF-07C6-FF64-D865-0041BFBDB475}"/>
              </a:ext>
            </a:extLst>
          </p:cNvPr>
          <p:cNvSpPr txBox="1"/>
          <p:nvPr/>
        </p:nvSpPr>
        <p:spPr>
          <a:xfrm>
            <a:off x="2666564" y="3793352"/>
            <a:ext cx="5290147" cy="1631216"/>
          </a:xfrm>
          <a:prstGeom prst="rect">
            <a:avLst/>
          </a:prstGeom>
          <a:noFill/>
        </p:spPr>
        <p:txBody>
          <a:bodyPr wrap="square">
            <a:spAutoFit/>
          </a:bodyPr>
          <a:lstStyle/>
          <a:p>
            <a:pPr algn="ctr"/>
            <a:r>
              <a:rPr lang="en-US" sz="2000" b="1" i="0" u="none" strike="noStrike" dirty="0">
                <a:solidFill>
                  <a:srgbClr val="C00000"/>
                </a:solidFill>
                <a:effectLst/>
                <a:latin typeface="Arial" panose="020B0604020202020204" pitchFamily="34" charset="0"/>
                <a:cs typeface="Arial" panose="020B0604020202020204" pitchFamily="34" charset="0"/>
              </a:rPr>
              <a:t>Sub-objective </a:t>
            </a:r>
            <a:endParaRPr lang="en-US" sz="2000" dirty="0">
              <a:solidFill>
                <a:srgbClr val="C00000"/>
              </a:solidFill>
              <a:latin typeface="Arial" panose="020B0604020202020204" pitchFamily="34" charset="0"/>
              <a:cs typeface="Arial" panose="020B0604020202020204" pitchFamily="34" charset="0"/>
            </a:endParaRPr>
          </a:p>
          <a:p>
            <a:pPr algn="ctr"/>
            <a:r>
              <a:rPr lang="en-US" sz="2000" b="0" i="0" dirty="0">
                <a:solidFill>
                  <a:srgbClr val="0D0D0D"/>
                </a:solidFill>
                <a:effectLst/>
                <a:latin typeface="Arial" panose="020B0604020202020204" pitchFamily="34" charset="0"/>
                <a:cs typeface="Arial" panose="020B0604020202020204" pitchFamily="34" charset="0"/>
              </a:rPr>
              <a:t>Evaluate the impact of incidental indoor water leakage on the performance of CLT floor panels</a:t>
            </a:r>
            <a:r>
              <a:rPr lang="en-US" sz="2000" dirty="0">
                <a:solidFill>
                  <a:srgbClr val="0D0D0D"/>
                </a:solidFill>
                <a:latin typeface="Arial" panose="020B0604020202020204" pitchFamily="34" charset="0"/>
                <a:cs typeface="Arial" panose="020B0604020202020204" pitchFamily="34" charset="0"/>
              </a:rPr>
              <a:t> using lab experiment and hygrothermal simulation</a:t>
            </a:r>
            <a:r>
              <a:rPr lang="en-US" dirty="0">
                <a:solidFill>
                  <a:srgbClr val="0D0D0D"/>
                </a:solidFill>
                <a:latin typeface="docs-Calibri"/>
              </a:rPr>
              <a:t>.</a:t>
            </a:r>
          </a:p>
        </p:txBody>
      </p:sp>
      <p:sp>
        <p:nvSpPr>
          <p:cNvPr id="3" name="TextBox 2">
            <a:extLst>
              <a:ext uri="{FF2B5EF4-FFF2-40B4-BE49-F238E27FC236}">
                <a16:creationId xmlns:a16="http://schemas.microsoft.com/office/drawing/2014/main" id="{5580F252-E61F-87AC-2D5C-08CD4C199F92}"/>
              </a:ext>
            </a:extLst>
          </p:cNvPr>
          <p:cNvSpPr txBox="1"/>
          <p:nvPr/>
        </p:nvSpPr>
        <p:spPr>
          <a:xfrm>
            <a:off x="540168" y="308717"/>
            <a:ext cx="1789564" cy="461665"/>
          </a:xfrm>
          <a:prstGeom prst="rect">
            <a:avLst/>
          </a:prstGeom>
          <a:noFill/>
        </p:spPr>
        <p:txBody>
          <a:bodyPr wrap="square">
            <a:spAutoFit/>
          </a:bodyPr>
          <a:lstStyle/>
          <a:p>
            <a:r>
              <a:rPr lang="en-US" sz="2400" b="1" i="0" u="none" strike="noStrike" dirty="0">
                <a:solidFill>
                  <a:srgbClr val="A3794F"/>
                </a:solidFill>
                <a:effectLst/>
                <a:latin typeface="Arial" panose="020B0604020202020204" pitchFamily="34" charset="0"/>
                <a:cs typeface="Arial" panose="020B0604020202020204" pitchFamily="34" charset="0"/>
              </a:rPr>
              <a:t>Objective</a:t>
            </a:r>
            <a:r>
              <a:rPr lang="en-US" sz="2400" b="1" dirty="0">
                <a:solidFill>
                  <a:srgbClr val="A3794F"/>
                </a:solidFill>
                <a:latin typeface="Arial" panose="020B0604020202020204" pitchFamily="34" charset="0"/>
                <a:cs typeface="Arial" panose="020B0604020202020204" pitchFamily="34" charset="0"/>
              </a:rPr>
              <a:t>s</a:t>
            </a:r>
            <a:r>
              <a:rPr lang="en-US" sz="1800" b="1" i="0" u="none" strike="noStrike" dirty="0">
                <a:solidFill>
                  <a:srgbClr val="A3794F"/>
                </a:solidFill>
                <a:effectLst/>
                <a:latin typeface="Arial" panose="020B0604020202020204" pitchFamily="34" charset="0"/>
                <a:cs typeface="Arial" panose="020B0604020202020204" pitchFamily="34" charset="0"/>
              </a:rPr>
              <a:t> </a:t>
            </a:r>
            <a:endParaRPr lang="en-CA" dirty="0">
              <a:solidFill>
                <a:srgbClr val="A3794F"/>
              </a:solidFill>
            </a:endParaRPr>
          </a:p>
        </p:txBody>
      </p:sp>
    </p:spTree>
    <p:extLst>
      <p:ext uri="{BB962C8B-B14F-4D97-AF65-F5344CB8AC3E}">
        <p14:creationId xmlns:p14="http://schemas.microsoft.com/office/powerpoint/2010/main" val="98987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BB9F9A8-296E-41B2-A187-CBCAD36C7D46}"/>
              </a:ext>
            </a:extLst>
          </p:cNvPr>
          <p:cNvGrpSpPr/>
          <p:nvPr/>
        </p:nvGrpSpPr>
        <p:grpSpPr>
          <a:xfrm>
            <a:off x="0" y="5798157"/>
            <a:ext cx="12191984" cy="646043"/>
            <a:chOff x="-19878" y="5948569"/>
            <a:chExt cx="12211878" cy="646043"/>
          </a:xfrm>
        </p:grpSpPr>
        <p:sp>
          <p:nvSpPr>
            <p:cNvPr id="5" name="Rectangle 4">
              <a:extLst>
                <a:ext uri="{FF2B5EF4-FFF2-40B4-BE49-F238E27FC236}">
                  <a16:creationId xmlns:a16="http://schemas.microsoft.com/office/drawing/2014/main" id="{26D16077-35C2-4CFD-9F71-21739DC1D7AF}"/>
                </a:ext>
              </a:extLst>
            </p:cNvPr>
            <p:cNvSpPr/>
            <p:nvPr/>
          </p:nvSpPr>
          <p:spPr>
            <a:xfrm>
              <a:off x="0" y="5948569"/>
              <a:ext cx="12192000" cy="606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DF316EA-5471-497D-B12E-580FB9D7F3DE}"/>
                </a:ext>
              </a:extLst>
            </p:cNvPr>
            <p:cNvSpPr/>
            <p:nvPr/>
          </p:nvSpPr>
          <p:spPr>
            <a:xfrm>
              <a:off x="-19878" y="6472613"/>
              <a:ext cx="6967330" cy="121999"/>
            </a:xfrm>
            <a:prstGeom prst="roundRect">
              <a:avLst/>
            </a:prstGeom>
            <a:solidFill>
              <a:srgbClr val="88AB0D"/>
            </a:solidFill>
            <a:ln>
              <a:solidFill>
                <a:srgbClr val="88AB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5462A8F9-40F4-4350-B4B4-87509BC4F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8033" y="0"/>
            <a:ext cx="1993698" cy="1993698"/>
          </a:xfrm>
          <a:prstGeom prst="rect">
            <a:avLst/>
          </a:prstGeom>
        </p:spPr>
      </p:pic>
      <p:sp>
        <p:nvSpPr>
          <p:cNvPr id="9" name="Rectangle 8">
            <a:extLst>
              <a:ext uri="{FF2B5EF4-FFF2-40B4-BE49-F238E27FC236}">
                <a16:creationId xmlns:a16="http://schemas.microsoft.com/office/drawing/2014/main" id="{60F6053E-F314-47A9-AA00-B0C70AE8F8F7}"/>
              </a:ext>
            </a:extLst>
          </p:cNvPr>
          <p:cNvSpPr/>
          <p:nvPr/>
        </p:nvSpPr>
        <p:spPr>
          <a:xfrm>
            <a:off x="0" y="6444200"/>
            <a:ext cx="12161731" cy="413800"/>
          </a:xfrm>
          <a:prstGeom prst="rect">
            <a:avLst/>
          </a:prstGeom>
          <a:solidFill>
            <a:srgbClr val="A3794F"/>
          </a:solidFill>
          <a:ln>
            <a:solidFill>
              <a:srgbClr val="A379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621D855-C7A6-F287-5D1B-B7E708417BE4}"/>
              </a:ext>
            </a:extLst>
          </p:cNvPr>
          <p:cNvSpPr txBox="1"/>
          <p:nvPr/>
        </p:nvSpPr>
        <p:spPr>
          <a:xfrm>
            <a:off x="321669" y="186848"/>
            <a:ext cx="2110474" cy="461665"/>
          </a:xfrm>
          <a:prstGeom prst="rect">
            <a:avLst/>
          </a:prstGeom>
          <a:noFill/>
        </p:spPr>
        <p:txBody>
          <a:bodyPr wrap="square">
            <a:spAutoFit/>
          </a:bodyPr>
          <a:lstStyle/>
          <a:p>
            <a:pPr algn="ctr" defTabSz="841248">
              <a:spcAft>
                <a:spcPts val="600"/>
              </a:spcAft>
            </a:pPr>
            <a:r>
              <a:rPr lang="en-US" sz="2400" b="1" i="0" dirty="0">
                <a:solidFill>
                  <a:srgbClr val="A3794F"/>
                </a:solidFill>
                <a:effectLst/>
                <a:latin typeface="Arial" panose="020B0604020202020204" pitchFamily="34" charset="0"/>
              </a:rPr>
              <a:t>Methodology</a:t>
            </a:r>
            <a:endParaRPr lang="en-US" sz="2400" b="1" i="0" dirty="0">
              <a:solidFill>
                <a:srgbClr val="A3794F"/>
              </a:solidFill>
              <a:effectLst/>
            </a:endParaRPr>
          </a:p>
        </p:txBody>
      </p:sp>
      <p:grpSp>
        <p:nvGrpSpPr>
          <p:cNvPr id="17" name="Group 16">
            <a:extLst>
              <a:ext uri="{FF2B5EF4-FFF2-40B4-BE49-F238E27FC236}">
                <a16:creationId xmlns:a16="http://schemas.microsoft.com/office/drawing/2014/main" id="{6A057062-CFF1-EC96-69F7-ED03E4FF3E06}"/>
              </a:ext>
            </a:extLst>
          </p:cNvPr>
          <p:cNvGrpSpPr/>
          <p:nvPr/>
        </p:nvGrpSpPr>
        <p:grpSpPr>
          <a:xfrm>
            <a:off x="195743" y="866023"/>
            <a:ext cx="1327868" cy="784394"/>
            <a:chOff x="341907" y="2059388"/>
            <a:chExt cx="1327868" cy="784394"/>
          </a:xfrm>
          <a:solidFill>
            <a:srgbClr val="88AB0D"/>
          </a:solidFill>
        </p:grpSpPr>
        <p:sp>
          <p:nvSpPr>
            <p:cNvPr id="7" name="Rectangle: Rounded Corners 6">
              <a:extLst>
                <a:ext uri="{FF2B5EF4-FFF2-40B4-BE49-F238E27FC236}">
                  <a16:creationId xmlns:a16="http://schemas.microsoft.com/office/drawing/2014/main" id="{DEE2CDC5-9853-2AA2-EE05-B2B73201A905}"/>
                </a:ext>
              </a:extLst>
            </p:cNvPr>
            <p:cNvSpPr/>
            <p:nvPr/>
          </p:nvSpPr>
          <p:spPr>
            <a:xfrm>
              <a:off x="341907" y="2059388"/>
              <a:ext cx="1327868" cy="784394"/>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a:extLst>
                <a:ext uri="{FF2B5EF4-FFF2-40B4-BE49-F238E27FC236}">
                  <a16:creationId xmlns:a16="http://schemas.microsoft.com/office/drawing/2014/main" id="{24694B75-71B7-A236-C7D9-F1813B059D3D}"/>
                </a:ext>
              </a:extLst>
            </p:cNvPr>
            <p:cNvSpPr txBox="1"/>
            <p:nvPr/>
          </p:nvSpPr>
          <p:spPr>
            <a:xfrm>
              <a:off x="443120" y="2162022"/>
              <a:ext cx="1125441" cy="600164"/>
            </a:xfrm>
            <a:prstGeom prst="rect">
              <a:avLst/>
            </a:prstGeom>
            <a:grp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Research </a:t>
              </a:r>
            </a:p>
            <a:p>
              <a:pPr algn="ctr" defTabSz="841248">
                <a:spcAft>
                  <a:spcPts val="600"/>
                </a:spcAft>
              </a:pPr>
              <a:r>
                <a:rPr lang="en-US" sz="1400" dirty="0">
                  <a:solidFill>
                    <a:schemeClr val="bg1"/>
                  </a:solidFill>
                  <a:latin typeface="Arial" panose="020B0604020202020204" pitchFamily="34" charset="0"/>
                </a:rPr>
                <a:t>Question</a:t>
              </a:r>
              <a:endParaRPr lang="en-US" sz="1400" i="0" dirty="0">
                <a:solidFill>
                  <a:schemeClr val="bg1"/>
                </a:solidFill>
                <a:effectLst/>
              </a:endParaRPr>
            </a:p>
          </p:txBody>
        </p:sp>
      </p:grpSp>
      <p:grpSp>
        <p:nvGrpSpPr>
          <p:cNvPr id="25" name="Group 24">
            <a:extLst>
              <a:ext uri="{FF2B5EF4-FFF2-40B4-BE49-F238E27FC236}">
                <a16:creationId xmlns:a16="http://schemas.microsoft.com/office/drawing/2014/main" id="{9FA2D78B-17C0-8E13-2F2F-402A3E99559D}"/>
              </a:ext>
            </a:extLst>
          </p:cNvPr>
          <p:cNvGrpSpPr/>
          <p:nvPr/>
        </p:nvGrpSpPr>
        <p:grpSpPr>
          <a:xfrm>
            <a:off x="1878065" y="903347"/>
            <a:ext cx="1108155" cy="709745"/>
            <a:chOff x="2139351" y="2167493"/>
            <a:chExt cx="1108155" cy="709745"/>
          </a:xfrm>
        </p:grpSpPr>
        <p:sp>
          <p:nvSpPr>
            <p:cNvPr id="12" name="Rectangle 11">
              <a:extLst>
                <a:ext uri="{FF2B5EF4-FFF2-40B4-BE49-F238E27FC236}">
                  <a16:creationId xmlns:a16="http://schemas.microsoft.com/office/drawing/2014/main" id="{F222048A-13E1-41D9-4567-C9C3E6F3A66B}"/>
                </a:ext>
              </a:extLst>
            </p:cNvPr>
            <p:cNvSpPr/>
            <p:nvPr/>
          </p:nvSpPr>
          <p:spPr>
            <a:xfrm>
              <a:off x="2139351" y="2167493"/>
              <a:ext cx="1108155"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EF0B26DC-8C7E-FBC4-E062-0E56DE7FE927}"/>
                </a:ext>
              </a:extLst>
            </p:cNvPr>
            <p:cNvSpPr txBox="1"/>
            <p:nvPr/>
          </p:nvSpPr>
          <p:spPr>
            <a:xfrm>
              <a:off x="2226380" y="2206504"/>
              <a:ext cx="949842" cy="600164"/>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Literature </a:t>
              </a:r>
            </a:p>
            <a:p>
              <a:pPr algn="ctr" defTabSz="841248">
                <a:spcAft>
                  <a:spcPts val="600"/>
                </a:spcAft>
              </a:pPr>
              <a:r>
                <a:rPr lang="en-US" sz="1400" dirty="0">
                  <a:solidFill>
                    <a:schemeClr val="bg1"/>
                  </a:solidFill>
                  <a:latin typeface="Arial" panose="020B0604020202020204" pitchFamily="34" charset="0"/>
                </a:rPr>
                <a:t>Review</a:t>
              </a:r>
              <a:endParaRPr lang="en-US" sz="1400" i="0" dirty="0">
                <a:solidFill>
                  <a:schemeClr val="bg1"/>
                </a:solidFill>
                <a:effectLst/>
              </a:endParaRPr>
            </a:p>
          </p:txBody>
        </p:sp>
      </p:grpSp>
      <p:grpSp>
        <p:nvGrpSpPr>
          <p:cNvPr id="21" name="Group 20">
            <a:extLst>
              <a:ext uri="{FF2B5EF4-FFF2-40B4-BE49-F238E27FC236}">
                <a16:creationId xmlns:a16="http://schemas.microsoft.com/office/drawing/2014/main" id="{98AB2B70-8A57-284B-7FFE-916BB42DF48D}"/>
              </a:ext>
            </a:extLst>
          </p:cNvPr>
          <p:cNvGrpSpPr/>
          <p:nvPr/>
        </p:nvGrpSpPr>
        <p:grpSpPr>
          <a:xfrm>
            <a:off x="3441606" y="2078194"/>
            <a:ext cx="1327868" cy="709745"/>
            <a:chOff x="5606124" y="2178012"/>
            <a:chExt cx="1384934" cy="709745"/>
          </a:xfrm>
        </p:grpSpPr>
        <p:sp>
          <p:nvSpPr>
            <p:cNvPr id="19" name="Rectangle 18">
              <a:extLst>
                <a:ext uri="{FF2B5EF4-FFF2-40B4-BE49-F238E27FC236}">
                  <a16:creationId xmlns:a16="http://schemas.microsoft.com/office/drawing/2014/main" id="{0ED2795E-B5AB-F702-F4EA-144ACEACB69F}"/>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TextBox 19">
              <a:extLst>
                <a:ext uri="{FF2B5EF4-FFF2-40B4-BE49-F238E27FC236}">
                  <a16:creationId xmlns:a16="http://schemas.microsoft.com/office/drawing/2014/main" id="{024E59AB-C2C1-1E79-2509-83C41D409E2C}"/>
                </a:ext>
              </a:extLst>
            </p:cNvPr>
            <p:cNvSpPr txBox="1"/>
            <p:nvPr/>
          </p:nvSpPr>
          <p:spPr>
            <a:xfrm>
              <a:off x="5652419" y="2260755"/>
              <a:ext cx="1292344" cy="523220"/>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Experimental Design</a:t>
              </a:r>
              <a:endParaRPr lang="en-US" sz="1400" i="0" dirty="0">
                <a:solidFill>
                  <a:schemeClr val="bg1"/>
                </a:solidFill>
                <a:effectLst/>
              </a:endParaRPr>
            </a:p>
          </p:txBody>
        </p:sp>
      </p:grpSp>
      <p:grpSp>
        <p:nvGrpSpPr>
          <p:cNvPr id="18" name="Group 17">
            <a:extLst>
              <a:ext uri="{FF2B5EF4-FFF2-40B4-BE49-F238E27FC236}">
                <a16:creationId xmlns:a16="http://schemas.microsoft.com/office/drawing/2014/main" id="{B362F999-5D5B-551B-03B0-91CF638F5AF7}"/>
              </a:ext>
            </a:extLst>
          </p:cNvPr>
          <p:cNvGrpSpPr/>
          <p:nvPr/>
        </p:nvGrpSpPr>
        <p:grpSpPr>
          <a:xfrm>
            <a:off x="1890386" y="2033708"/>
            <a:ext cx="1108155" cy="785789"/>
            <a:chOff x="4072407" y="1975001"/>
            <a:chExt cx="1135782" cy="785789"/>
          </a:xfrm>
          <a:solidFill>
            <a:srgbClr val="88AB0D"/>
          </a:solidFill>
        </p:grpSpPr>
        <p:sp>
          <p:nvSpPr>
            <p:cNvPr id="14" name="Rectangle: Rounded Corners 13">
              <a:extLst>
                <a:ext uri="{FF2B5EF4-FFF2-40B4-BE49-F238E27FC236}">
                  <a16:creationId xmlns:a16="http://schemas.microsoft.com/office/drawing/2014/main" id="{46526197-369C-B362-0A49-0731D2F2C7CA}"/>
                </a:ext>
              </a:extLst>
            </p:cNvPr>
            <p:cNvSpPr/>
            <p:nvPr/>
          </p:nvSpPr>
          <p:spPr>
            <a:xfrm>
              <a:off x="4072407" y="1975001"/>
              <a:ext cx="1135782" cy="78578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2C523C73-8F22-06B0-8674-7BF7D62F6EF0}"/>
                </a:ext>
              </a:extLst>
            </p:cNvPr>
            <p:cNvSpPr txBox="1"/>
            <p:nvPr/>
          </p:nvSpPr>
          <p:spPr>
            <a:xfrm>
              <a:off x="4099386" y="2067444"/>
              <a:ext cx="1083716" cy="600164"/>
            </a:xfrm>
            <a:prstGeom prst="rect">
              <a:avLst/>
            </a:prstGeom>
            <a:grp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Research </a:t>
              </a:r>
            </a:p>
            <a:p>
              <a:pPr algn="ctr" defTabSz="841248">
                <a:spcAft>
                  <a:spcPts val="600"/>
                </a:spcAft>
              </a:pPr>
              <a:r>
                <a:rPr lang="en-US" sz="1400" dirty="0">
                  <a:solidFill>
                    <a:schemeClr val="bg1"/>
                  </a:solidFill>
                  <a:latin typeface="Arial" panose="020B0604020202020204" pitchFamily="34" charset="0"/>
                </a:rPr>
                <a:t>Objectives</a:t>
              </a:r>
              <a:endParaRPr lang="en-US" sz="1400" i="0" dirty="0">
                <a:solidFill>
                  <a:schemeClr val="bg1"/>
                </a:solidFill>
                <a:effectLst/>
              </a:endParaRPr>
            </a:p>
          </p:txBody>
        </p:sp>
      </p:grpSp>
      <p:grpSp>
        <p:nvGrpSpPr>
          <p:cNvPr id="34" name="Group 33">
            <a:extLst>
              <a:ext uri="{FF2B5EF4-FFF2-40B4-BE49-F238E27FC236}">
                <a16:creationId xmlns:a16="http://schemas.microsoft.com/office/drawing/2014/main" id="{12755DD1-DEC7-7B48-A804-233F423C7D96}"/>
              </a:ext>
            </a:extLst>
          </p:cNvPr>
          <p:cNvGrpSpPr/>
          <p:nvPr/>
        </p:nvGrpSpPr>
        <p:grpSpPr>
          <a:xfrm>
            <a:off x="3534761" y="3297546"/>
            <a:ext cx="1141556" cy="531312"/>
            <a:chOff x="7064022" y="3244132"/>
            <a:chExt cx="926529" cy="318761"/>
          </a:xfrm>
        </p:grpSpPr>
        <p:sp>
          <p:nvSpPr>
            <p:cNvPr id="23" name="Rectangle 22">
              <a:extLst>
                <a:ext uri="{FF2B5EF4-FFF2-40B4-BE49-F238E27FC236}">
                  <a16:creationId xmlns:a16="http://schemas.microsoft.com/office/drawing/2014/main" id="{1375A222-E579-C468-6564-965ED29454AF}"/>
                </a:ext>
              </a:extLst>
            </p:cNvPr>
            <p:cNvSpPr/>
            <p:nvPr/>
          </p:nvSpPr>
          <p:spPr>
            <a:xfrm>
              <a:off x="7104289" y="3244132"/>
              <a:ext cx="845996" cy="318761"/>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a:extLst>
                <a:ext uri="{FF2B5EF4-FFF2-40B4-BE49-F238E27FC236}">
                  <a16:creationId xmlns:a16="http://schemas.microsoft.com/office/drawing/2014/main" id="{4C2558CB-A510-CA0D-BF4F-0EBE6F245838}"/>
                </a:ext>
              </a:extLst>
            </p:cNvPr>
            <p:cNvSpPr txBox="1"/>
            <p:nvPr/>
          </p:nvSpPr>
          <p:spPr>
            <a:xfrm>
              <a:off x="7064022" y="3306595"/>
              <a:ext cx="926529" cy="184651"/>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Pilot Test</a:t>
              </a:r>
            </a:p>
          </p:txBody>
        </p:sp>
      </p:grpSp>
      <p:grpSp>
        <p:nvGrpSpPr>
          <p:cNvPr id="33" name="Group 32">
            <a:extLst>
              <a:ext uri="{FF2B5EF4-FFF2-40B4-BE49-F238E27FC236}">
                <a16:creationId xmlns:a16="http://schemas.microsoft.com/office/drawing/2014/main" id="{23D17F01-2173-F554-EB60-0151033CB4D8}"/>
              </a:ext>
            </a:extLst>
          </p:cNvPr>
          <p:cNvGrpSpPr/>
          <p:nvPr/>
        </p:nvGrpSpPr>
        <p:grpSpPr>
          <a:xfrm>
            <a:off x="5072507" y="3110059"/>
            <a:ext cx="1588961" cy="906286"/>
            <a:chOff x="7848409" y="2026475"/>
            <a:chExt cx="1899890" cy="906286"/>
          </a:xfrm>
        </p:grpSpPr>
        <p:sp>
          <p:nvSpPr>
            <p:cNvPr id="26" name="Diamond 25">
              <a:extLst>
                <a:ext uri="{FF2B5EF4-FFF2-40B4-BE49-F238E27FC236}">
                  <a16:creationId xmlns:a16="http://schemas.microsoft.com/office/drawing/2014/main" id="{59037402-2549-23AD-5DBF-0B79FBEC7E10}"/>
                </a:ext>
              </a:extLst>
            </p:cNvPr>
            <p:cNvSpPr/>
            <p:nvPr/>
          </p:nvSpPr>
          <p:spPr>
            <a:xfrm>
              <a:off x="7848409" y="2026475"/>
              <a:ext cx="1899890" cy="906286"/>
            </a:xfrm>
            <a:prstGeom prst="diamond">
              <a:avLst/>
            </a:prstGeom>
            <a:solidFill>
              <a:srgbClr val="0C74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TextBox 26">
              <a:extLst>
                <a:ext uri="{FF2B5EF4-FFF2-40B4-BE49-F238E27FC236}">
                  <a16:creationId xmlns:a16="http://schemas.microsoft.com/office/drawing/2014/main" id="{A4131D25-165B-E238-4B20-54613BD9B873}"/>
                </a:ext>
              </a:extLst>
            </p:cNvPr>
            <p:cNvSpPr txBox="1"/>
            <p:nvPr/>
          </p:nvSpPr>
          <p:spPr>
            <a:xfrm>
              <a:off x="8196612" y="2115986"/>
              <a:ext cx="1255577" cy="600164"/>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Test </a:t>
              </a:r>
            </a:p>
            <a:p>
              <a:pPr algn="ctr" defTabSz="841248">
                <a:spcAft>
                  <a:spcPts val="600"/>
                </a:spcAft>
              </a:pPr>
              <a:r>
                <a:rPr lang="en-US" sz="1400" dirty="0">
                  <a:solidFill>
                    <a:schemeClr val="bg1"/>
                  </a:solidFill>
                  <a:latin typeface="Arial" panose="020B0604020202020204" pitchFamily="34" charset="0"/>
                </a:rPr>
                <a:t> Feasible ?</a:t>
              </a:r>
              <a:endParaRPr lang="en-US" sz="1400" i="0" dirty="0">
                <a:solidFill>
                  <a:schemeClr val="bg1"/>
                </a:solidFill>
                <a:effectLst/>
              </a:endParaRPr>
            </a:p>
          </p:txBody>
        </p:sp>
      </p:grpSp>
      <p:grpSp>
        <p:nvGrpSpPr>
          <p:cNvPr id="35" name="Group 34">
            <a:extLst>
              <a:ext uri="{FF2B5EF4-FFF2-40B4-BE49-F238E27FC236}">
                <a16:creationId xmlns:a16="http://schemas.microsoft.com/office/drawing/2014/main" id="{1533F0C7-4692-49E7-3FD7-A1932EC7252F}"/>
              </a:ext>
            </a:extLst>
          </p:cNvPr>
          <p:cNvGrpSpPr/>
          <p:nvPr/>
        </p:nvGrpSpPr>
        <p:grpSpPr>
          <a:xfrm>
            <a:off x="5248085" y="4319011"/>
            <a:ext cx="1231681" cy="709745"/>
            <a:chOff x="5606124" y="2178012"/>
            <a:chExt cx="1384934" cy="709745"/>
          </a:xfrm>
        </p:grpSpPr>
        <p:sp>
          <p:nvSpPr>
            <p:cNvPr id="36" name="Rectangle 35">
              <a:extLst>
                <a:ext uri="{FF2B5EF4-FFF2-40B4-BE49-F238E27FC236}">
                  <a16:creationId xmlns:a16="http://schemas.microsoft.com/office/drawing/2014/main" id="{14910BBA-6D7C-A45E-3A0F-7D6A149C9989}"/>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extBox 36">
              <a:extLst>
                <a:ext uri="{FF2B5EF4-FFF2-40B4-BE49-F238E27FC236}">
                  <a16:creationId xmlns:a16="http://schemas.microsoft.com/office/drawing/2014/main" id="{E5D21176-9DD2-3E05-7985-3AF240A13CA5}"/>
                </a:ext>
              </a:extLst>
            </p:cNvPr>
            <p:cNvSpPr txBox="1"/>
            <p:nvPr/>
          </p:nvSpPr>
          <p:spPr>
            <a:xfrm>
              <a:off x="5708215" y="2260755"/>
              <a:ext cx="1236548" cy="600164"/>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Lab </a:t>
              </a:r>
            </a:p>
            <a:p>
              <a:pPr algn="ctr" defTabSz="841248">
                <a:spcAft>
                  <a:spcPts val="600"/>
                </a:spcAft>
              </a:pPr>
              <a:r>
                <a:rPr lang="en-US" sz="1400" dirty="0">
                  <a:solidFill>
                    <a:schemeClr val="bg1"/>
                  </a:solidFill>
                  <a:latin typeface="Arial" panose="020B0604020202020204" pitchFamily="34" charset="0"/>
                </a:rPr>
                <a:t>Experiment</a:t>
              </a:r>
              <a:endParaRPr lang="en-US" sz="1400" i="0" dirty="0">
                <a:solidFill>
                  <a:schemeClr val="bg1"/>
                </a:solidFill>
                <a:effectLst/>
              </a:endParaRPr>
            </a:p>
          </p:txBody>
        </p:sp>
      </p:grpSp>
      <p:grpSp>
        <p:nvGrpSpPr>
          <p:cNvPr id="38" name="Group 37">
            <a:extLst>
              <a:ext uri="{FF2B5EF4-FFF2-40B4-BE49-F238E27FC236}">
                <a16:creationId xmlns:a16="http://schemas.microsoft.com/office/drawing/2014/main" id="{C333DFB5-1972-79BC-31C1-545A2038B86E}"/>
              </a:ext>
            </a:extLst>
          </p:cNvPr>
          <p:cNvGrpSpPr/>
          <p:nvPr/>
        </p:nvGrpSpPr>
        <p:grpSpPr>
          <a:xfrm>
            <a:off x="8793805" y="4332431"/>
            <a:ext cx="1047310" cy="682907"/>
            <a:chOff x="5606124" y="2178012"/>
            <a:chExt cx="1384934" cy="709745"/>
          </a:xfrm>
        </p:grpSpPr>
        <p:sp>
          <p:nvSpPr>
            <p:cNvPr id="39" name="Rectangle 38">
              <a:extLst>
                <a:ext uri="{FF2B5EF4-FFF2-40B4-BE49-F238E27FC236}">
                  <a16:creationId xmlns:a16="http://schemas.microsoft.com/office/drawing/2014/main" id="{FA390C6A-F4B6-EC11-B87E-3B9054D8A34E}"/>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TextBox 39">
              <a:extLst>
                <a:ext uri="{FF2B5EF4-FFF2-40B4-BE49-F238E27FC236}">
                  <a16:creationId xmlns:a16="http://schemas.microsoft.com/office/drawing/2014/main" id="{FCFD9943-EFE8-F032-6D46-48E60B293646}"/>
                </a:ext>
              </a:extLst>
            </p:cNvPr>
            <p:cNvSpPr txBox="1"/>
            <p:nvPr/>
          </p:nvSpPr>
          <p:spPr>
            <a:xfrm>
              <a:off x="5694899" y="2221009"/>
              <a:ext cx="1207384" cy="623750"/>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Data</a:t>
              </a:r>
            </a:p>
            <a:p>
              <a:pPr algn="ctr" defTabSz="841248">
                <a:spcAft>
                  <a:spcPts val="600"/>
                </a:spcAft>
              </a:pPr>
              <a:r>
                <a:rPr lang="en-US" sz="1400" dirty="0">
                  <a:solidFill>
                    <a:schemeClr val="bg1"/>
                  </a:solidFill>
                  <a:latin typeface="Arial" panose="020B0604020202020204" pitchFamily="34" charset="0"/>
                </a:rPr>
                <a:t>Analysis</a:t>
              </a:r>
              <a:endParaRPr lang="en-US" sz="1400" i="0" dirty="0">
                <a:solidFill>
                  <a:schemeClr val="bg1"/>
                </a:solidFill>
                <a:effectLst/>
              </a:endParaRPr>
            </a:p>
          </p:txBody>
        </p:sp>
      </p:grpSp>
      <p:grpSp>
        <p:nvGrpSpPr>
          <p:cNvPr id="41" name="Group 40">
            <a:extLst>
              <a:ext uri="{FF2B5EF4-FFF2-40B4-BE49-F238E27FC236}">
                <a16:creationId xmlns:a16="http://schemas.microsoft.com/office/drawing/2014/main" id="{4D77BC46-DC79-3C52-47FF-D113C511E3C9}"/>
              </a:ext>
            </a:extLst>
          </p:cNvPr>
          <p:cNvGrpSpPr/>
          <p:nvPr/>
        </p:nvGrpSpPr>
        <p:grpSpPr>
          <a:xfrm>
            <a:off x="5251928" y="2126151"/>
            <a:ext cx="1227838" cy="631097"/>
            <a:chOff x="5606124" y="2178012"/>
            <a:chExt cx="1384934" cy="723257"/>
          </a:xfrm>
        </p:grpSpPr>
        <p:sp>
          <p:nvSpPr>
            <p:cNvPr id="42" name="Rectangle 41">
              <a:extLst>
                <a:ext uri="{FF2B5EF4-FFF2-40B4-BE49-F238E27FC236}">
                  <a16:creationId xmlns:a16="http://schemas.microsoft.com/office/drawing/2014/main" id="{39A00857-C53F-F5C7-D4E6-BCDEF0F35AF2}"/>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TextBox 42">
              <a:extLst>
                <a:ext uri="{FF2B5EF4-FFF2-40B4-BE49-F238E27FC236}">
                  <a16:creationId xmlns:a16="http://schemas.microsoft.com/office/drawing/2014/main" id="{978BCB2F-9D6B-1F59-0431-70EAC56CE5D4}"/>
                </a:ext>
              </a:extLst>
            </p:cNvPr>
            <p:cNvSpPr txBox="1"/>
            <p:nvPr/>
          </p:nvSpPr>
          <p:spPr>
            <a:xfrm>
              <a:off x="5694899" y="2221009"/>
              <a:ext cx="1207385" cy="680260"/>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Revise and</a:t>
              </a:r>
            </a:p>
            <a:p>
              <a:pPr algn="ctr" defTabSz="841248">
                <a:spcAft>
                  <a:spcPts val="600"/>
                </a:spcAft>
              </a:pPr>
              <a:r>
                <a:rPr lang="en-US" sz="1400" dirty="0">
                  <a:solidFill>
                    <a:schemeClr val="bg1"/>
                  </a:solidFill>
                  <a:latin typeface="Arial" panose="020B0604020202020204" pitchFamily="34" charset="0"/>
                </a:rPr>
                <a:t>Refine</a:t>
              </a:r>
            </a:p>
          </p:txBody>
        </p:sp>
      </p:grpSp>
      <p:grpSp>
        <p:nvGrpSpPr>
          <p:cNvPr id="44" name="Group 43">
            <a:extLst>
              <a:ext uri="{FF2B5EF4-FFF2-40B4-BE49-F238E27FC236}">
                <a16:creationId xmlns:a16="http://schemas.microsoft.com/office/drawing/2014/main" id="{D47BD966-6446-08FF-903B-FF379977AA6B}"/>
              </a:ext>
            </a:extLst>
          </p:cNvPr>
          <p:cNvGrpSpPr/>
          <p:nvPr/>
        </p:nvGrpSpPr>
        <p:grpSpPr>
          <a:xfrm>
            <a:off x="5248084" y="5365844"/>
            <a:ext cx="1231681" cy="709745"/>
            <a:chOff x="5606124" y="2178012"/>
            <a:chExt cx="1384934" cy="709745"/>
          </a:xfrm>
        </p:grpSpPr>
        <p:sp>
          <p:nvSpPr>
            <p:cNvPr id="45" name="Rectangle 44">
              <a:extLst>
                <a:ext uri="{FF2B5EF4-FFF2-40B4-BE49-F238E27FC236}">
                  <a16:creationId xmlns:a16="http://schemas.microsoft.com/office/drawing/2014/main" id="{4B32E9D7-EB71-9356-5AD5-0AB233E899B3}"/>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TextBox 45">
              <a:extLst>
                <a:ext uri="{FF2B5EF4-FFF2-40B4-BE49-F238E27FC236}">
                  <a16:creationId xmlns:a16="http://schemas.microsoft.com/office/drawing/2014/main" id="{B8B44E3C-80AC-386F-7F4D-7ACCB9121449}"/>
                </a:ext>
              </a:extLst>
            </p:cNvPr>
            <p:cNvSpPr txBox="1"/>
            <p:nvPr/>
          </p:nvSpPr>
          <p:spPr>
            <a:xfrm>
              <a:off x="5708215" y="2260755"/>
              <a:ext cx="1236548" cy="600164"/>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Initial data</a:t>
              </a:r>
            </a:p>
            <a:p>
              <a:pPr algn="ctr" defTabSz="841248">
                <a:spcAft>
                  <a:spcPts val="600"/>
                </a:spcAft>
              </a:pPr>
              <a:r>
                <a:rPr lang="en-US" sz="1400" dirty="0">
                  <a:solidFill>
                    <a:schemeClr val="bg1"/>
                  </a:solidFill>
                  <a:latin typeface="Arial" panose="020B0604020202020204" pitchFamily="34" charset="0"/>
                </a:rPr>
                <a:t>Collection</a:t>
              </a:r>
              <a:endParaRPr lang="en-US" sz="1400" i="0" dirty="0">
                <a:solidFill>
                  <a:schemeClr val="bg1"/>
                </a:solidFill>
                <a:effectLst/>
              </a:endParaRPr>
            </a:p>
          </p:txBody>
        </p:sp>
      </p:grpSp>
      <p:grpSp>
        <p:nvGrpSpPr>
          <p:cNvPr id="47" name="Group 46">
            <a:extLst>
              <a:ext uri="{FF2B5EF4-FFF2-40B4-BE49-F238E27FC236}">
                <a16:creationId xmlns:a16="http://schemas.microsoft.com/office/drawing/2014/main" id="{0779EC3E-9951-293B-BAD4-C4A8CD187729}"/>
              </a:ext>
            </a:extLst>
          </p:cNvPr>
          <p:cNvGrpSpPr/>
          <p:nvPr/>
        </p:nvGrpSpPr>
        <p:grpSpPr>
          <a:xfrm>
            <a:off x="6829689" y="5365198"/>
            <a:ext cx="1451547" cy="751064"/>
            <a:chOff x="5606124" y="2178012"/>
            <a:chExt cx="1384934" cy="709745"/>
          </a:xfrm>
        </p:grpSpPr>
        <p:sp>
          <p:nvSpPr>
            <p:cNvPr id="48" name="Rectangle 47">
              <a:extLst>
                <a:ext uri="{FF2B5EF4-FFF2-40B4-BE49-F238E27FC236}">
                  <a16:creationId xmlns:a16="http://schemas.microsoft.com/office/drawing/2014/main" id="{EBDF921F-B1B2-EDDD-7160-E86675DCDAA7}"/>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TextBox 48">
              <a:extLst>
                <a:ext uri="{FF2B5EF4-FFF2-40B4-BE49-F238E27FC236}">
                  <a16:creationId xmlns:a16="http://schemas.microsoft.com/office/drawing/2014/main" id="{16C1EAEC-927E-5176-869C-34F53835E31B}"/>
                </a:ext>
              </a:extLst>
            </p:cNvPr>
            <p:cNvSpPr txBox="1"/>
            <p:nvPr/>
          </p:nvSpPr>
          <p:spPr>
            <a:xfrm>
              <a:off x="5708215" y="2260755"/>
              <a:ext cx="1236548" cy="567147"/>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Hygrothermal</a:t>
              </a:r>
            </a:p>
            <a:p>
              <a:pPr algn="ctr" defTabSz="841248">
                <a:spcAft>
                  <a:spcPts val="600"/>
                </a:spcAft>
              </a:pPr>
              <a:r>
                <a:rPr lang="en-US" sz="1400" dirty="0">
                  <a:solidFill>
                    <a:schemeClr val="bg1"/>
                  </a:solidFill>
                  <a:latin typeface="Arial" panose="020B0604020202020204" pitchFamily="34" charset="0"/>
                </a:rPr>
                <a:t>Simulation</a:t>
              </a:r>
            </a:p>
          </p:txBody>
        </p:sp>
      </p:grpSp>
      <p:grpSp>
        <p:nvGrpSpPr>
          <p:cNvPr id="50" name="Group 49">
            <a:extLst>
              <a:ext uri="{FF2B5EF4-FFF2-40B4-BE49-F238E27FC236}">
                <a16:creationId xmlns:a16="http://schemas.microsoft.com/office/drawing/2014/main" id="{A4CF0FDF-9C37-FB86-AE0F-686130B55671}"/>
              </a:ext>
            </a:extLst>
          </p:cNvPr>
          <p:cNvGrpSpPr/>
          <p:nvPr/>
        </p:nvGrpSpPr>
        <p:grpSpPr>
          <a:xfrm>
            <a:off x="8591688" y="5361626"/>
            <a:ext cx="1451547" cy="751064"/>
            <a:chOff x="5606124" y="2178012"/>
            <a:chExt cx="1384934" cy="709745"/>
          </a:xfrm>
        </p:grpSpPr>
        <p:sp>
          <p:nvSpPr>
            <p:cNvPr id="51" name="Rectangle 50">
              <a:extLst>
                <a:ext uri="{FF2B5EF4-FFF2-40B4-BE49-F238E27FC236}">
                  <a16:creationId xmlns:a16="http://schemas.microsoft.com/office/drawing/2014/main" id="{FCC3E2CC-354B-0518-7F75-753668FA6ED8}"/>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D5DC5590-B158-EAB3-3E4B-8514B6DFCB32}"/>
                </a:ext>
              </a:extLst>
            </p:cNvPr>
            <p:cNvSpPr txBox="1"/>
            <p:nvPr/>
          </p:nvSpPr>
          <p:spPr>
            <a:xfrm>
              <a:off x="5708215" y="2260755"/>
              <a:ext cx="1236548" cy="494436"/>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Simulation data analysis</a:t>
              </a:r>
              <a:endParaRPr lang="en-US" sz="1400" dirty="0">
                <a:solidFill>
                  <a:schemeClr val="bg1"/>
                </a:solidFill>
                <a:latin typeface="Arial" panose="020B0604020202020204" pitchFamily="34" charset="0"/>
              </a:endParaRPr>
            </a:p>
          </p:txBody>
        </p:sp>
      </p:grpSp>
      <p:grpSp>
        <p:nvGrpSpPr>
          <p:cNvPr id="53" name="Group 52">
            <a:extLst>
              <a:ext uri="{FF2B5EF4-FFF2-40B4-BE49-F238E27FC236}">
                <a16:creationId xmlns:a16="http://schemas.microsoft.com/office/drawing/2014/main" id="{5BBC7AB7-17C5-A9E3-DACB-440852181C04}"/>
              </a:ext>
            </a:extLst>
          </p:cNvPr>
          <p:cNvGrpSpPr/>
          <p:nvPr/>
        </p:nvGrpSpPr>
        <p:grpSpPr>
          <a:xfrm>
            <a:off x="10544206" y="4302519"/>
            <a:ext cx="1451547" cy="751064"/>
            <a:chOff x="5606124" y="2178012"/>
            <a:chExt cx="1384934" cy="709745"/>
          </a:xfrm>
        </p:grpSpPr>
        <p:sp>
          <p:nvSpPr>
            <p:cNvPr id="54" name="Rectangle 53">
              <a:extLst>
                <a:ext uri="{FF2B5EF4-FFF2-40B4-BE49-F238E27FC236}">
                  <a16:creationId xmlns:a16="http://schemas.microsoft.com/office/drawing/2014/main" id="{F3C10C4E-EDE5-99E6-610D-7A4C26E99112}"/>
                </a:ext>
              </a:extLst>
            </p:cNvPr>
            <p:cNvSpPr/>
            <p:nvPr/>
          </p:nvSpPr>
          <p:spPr>
            <a:xfrm>
              <a:off x="5606124" y="2178012"/>
              <a:ext cx="1384934"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TextBox 54">
              <a:extLst>
                <a:ext uri="{FF2B5EF4-FFF2-40B4-BE49-F238E27FC236}">
                  <a16:creationId xmlns:a16="http://schemas.microsoft.com/office/drawing/2014/main" id="{34FF20C4-9D8C-FCC9-98A3-96BF2EC9CDE4}"/>
                </a:ext>
              </a:extLst>
            </p:cNvPr>
            <p:cNvSpPr txBox="1"/>
            <p:nvPr/>
          </p:nvSpPr>
          <p:spPr>
            <a:xfrm>
              <a:off x="5708215" y="2260755"/>
              <a:ext cx="1236548" cy="567147"/>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Compare</a:t>
              </a:r>
            </a:p>
            <a:p>
              <a:pPr algn="ctr" defTabSz="841248">
                <a:spcAft>
                  <a:spcPts val="600"/>
                </a:spcAft>
              </a:pPr>
              <a:r>
                <a:rPr lang="en-US" sz="1400" dirty="0">
                  <a:solidFill>
                    <a:schemeClr val="bg1"/>
                  </a:solidFill>
                  <a:latin typeface="Arial" panose="020B0604020202020204" pitchFamily="34" charset="0"/>
                </a:rPr>
                <a:t>Both Data</a:t>
              </a:r>
            </a:p>
          </p:txBody>
        </p:sp>
      </p:grpSp>
      <p:grpSp>
        <p:nvGrpSpPr>
          <p:cNvPr id="56" name="Group 55">
            <a:extLst>
              <a:ext uri="{FF2B5EF4-FFF2-40B4-BE49-F238E27FC236}">
                <a16:creationId xmlns:a16="http://schemas.microsoft.com/office/drawing/2014/main" id="{8B6E9D68-5A4F-B788-69F2-C4E1D4C61E3B}"/>
              </a:ext>
            </a:extLst>
          </p:cNvPr>
          <p:cNvGrpSpPr/>
          <p:nvPr/>
        </p:nvGrpSpPr>
        <p:grpSpPr>
          <a:xfrm>
            <a:off x="10563834" y="3049674"/>
            <a:ext cx="1451547" cy="751064"/>
            <a:chOff x="5654944" y="2178012"/>
            <a:chExt cx="1403091" cy="709745"/>
          </a:xfrm>
        </p:grpSpPr>
        <p:sp>
          <p:nvSpPr>
            <p:cNvPr id="57" name="Rectangle 56">
              <a:extLst>
                <a:ext uri="{FF2B5EF4-FFF2-40B4-BE49-F238E27FC236}">
                  <a16:creationId xmlns:a16="http://schemas.microsoft.com/office/drawing/2014/main" id="{ED864E4D-547C-2AE3-30CD-80023E89EF75}"/>
                </a:ext>
              </a:extLst>
            </p:cNvPr>
            <p:cNvSpPr/>
            <p:nvPr/>
          </p:nvSpPr>
          <p:spPr>
            <a:xfrm>
              <a:off x="5654944" y="2178012"/>
              <a:ext cx="1336113"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TextBox 57">
              <a:extLst>
                <a:ext uri="{FF2B5EF4-FFF2-40B4-BE49-F238E27FC236}">
                  <a16:creationId xmlns:a16="http://schemas.microsoft.com/office/drawing/2014/main" id="{3BD20C36-D9EF-DE29-D907-6177BCEAF44C}"/>
                </a:ext>
              </a:extLst>
            </p:cNvPr>
            <p:cNvSpPr txBox="1"/>
            <p:nvPr/>
          </p:nvSpPr>
          <p:spPr>
            <a:xfrm>
              <a:off x="5654944" y="2260755"/>
              <a:ext cx="1403091" cy="567147"/>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Whole Building </a:t>
              </a:r>
            </a:p>
            <a:p>
              <a:pPr algn="ctr" defTabSz="841248">
                <a:spcAft>
                  <a:spcPts val="600"/>
                </a:spcAft>
              </a:pPr>
              <a:r>
                <a:rPr lang="en-US" sz="1400" dirty="0">
                  <a:solidFill>
                    <a:schemeClr val="bg1"/>
                  </a:solidFill>
                  <a:latin typeface="Arial" panose="020B0604020202020204" pitchFamily="34" charset="0"/>
                </a:rPr>
                <a:t>simulation</a:t>
              </a:r>
            </a:p>
          </p:txBody>
        </p:sp>
      </p:grpSp>
      <p:cxnSp>
        <p:nvCxnSpPr>
          <p:cNvPr id="60" name="Straight Arrow Connector 59">
            <a:extLst>
              <a:ext uri="{FF2B5EF4-FFF2-40B4-BE49-F238E27FC236}">
                <a16:creationId xmlns:a16="http://schemas.microsoft.com/office/drawing/2014/main" id="{BBD53352-2E28-6F3E-F5FD-2D4DA60DC67B}"/>
              </a:ext>
            </a:extLst>
          </p:cNvPr>
          <p:cNvCxnSpPr>
            <a:stCxn id="7" idx="3"/>
            <a:endCxn id="12" idx="1"/>
          </p:cNvCxnSpPr>
          <p:nvPr/>
        </p:nvCxnSpPr>
        <p:spPr>
          <a:xfrm>
            <a:off x="1523611" y="1258220"/>
            <a:ext cx="354454" cy="0"/>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a:extLst>
              <a:ext uri="{FF2B5EF4-FFF2-40B4-BE49-F238E27FC236}">
                <a16:creationId xmlns:a16="http://schemas.microsoft.com/office/drawing/2014/main" id="{B4B114DC-CF5B-1828-DB6D-5A881FB530CC}"/>
              </a:ext>
            </a:extLst>
          </p:cNvPr>
          <p:cNvCxnSpPr>
            <a:cxnSpLocks/>
            <a:stCxn id="12" idx="2"/>
            <a:endCxn id="14" idx="0"/>
          </p:cNvCxnSpPr>
          <p:nvPr/>
        </p:nvCxnSpPr>
        <p:spPr>
          <a:xfrm>
            <a:off x="2432143" y="1613092"/>
            <a:ext cx="12321" cy="420616"/>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Straight Arrow Connector 63">
            <a:extLst>
              <a:ext uri="{FF2B5EF4-FFF2-40B4-BE49-F238E27FC236}">
                <a16:creationId xmlns:a16="http://schemas.microsoft.com/office/drawing/2014/main" id="{06CD9BD9-81F1-2C0D-71BE-F2651E006422}"/>
              </a:ext>
            </a:extLst>
          </p:cNvPr>
          <p:cNvCxnSpPr>
            <a:cxnSpLocks/>
            <a:stCxn id="14" idx="3"/>
            <a:endCxn id="19" idx="1"/>
          </p:cNvCxnSpPr>
          <p:nvPr/>
        </p:nvCxnSpPr>
        <p:spPr>
          <a:xfrm>
            <a:off x="2998541" y="2426603"/>
            <a:ext cx="443065" cy="6464"/>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67" name="Straight Arrow Connector 66">
            <a:extLst>
              <a:ext uri="{FF2B5EF4-FFF2-40B4-BE49-F238E27FC236}">
                <a16:creationId xmlns:a16="http://schemas.microsoft.com/office/drawing/2014/main" id="{30E03734-728C-0F8E-EFAB-053F41D78F80}"/>
              </a:ext>
            </a:extLst>
          </p:cNvPr>
          <p:cNvCxnSpPr>
            <a:cxnSpLocks/>
            <a:stCxn id="19" idx="2"/>
            <a:endCxn id="23" idx="0"/>
          </p:cNvCxnSpPr>
          <p:nvPr/>
        </p:nvCxnSpPr>
        <p:spPr>
          <a:xfrm>
            <a:off x="4105540" y="2787939"/>
            <a:ext cx="0" cy="509607"/>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71" name="Straight Arrow Connector 70">
            <a:extLst>
              <a:ext uri="{FF2B5EF4-FFF2-40B4-BE49-F238E27FC236}">
                <a16:creationId xmlns:a16="http://schemas.microsoft.com/office/drawing/2014/main" id="{86D69FF9-9D30-193A-D7A3-D4ACEB2EDDF5}"/>
              </a:ext>
            </a:extLst>
          </p:cNvPr>
          <p:cNvCxnSpPr>
            <a:cxnSpLocks/>
            <a:stCxn id="42" idx="1"/>
            <a:endCxn id="19" idx="3"/>
          </p:cNvCxnSpPr>
          <p:nvPr/>
        </p:nvCxnSpPr>
        <p:spPr>
          <a:xfrm flipH="1" flipV="1">
            <a:off x="4769474" y="2433067"/>
            <a:ext cx="482454" cy="2738"/>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74" name="Straight Arrow Connector 73">
            <a:extLst>
              <a:ext uri="{FF2B5EF4-FFF2-40B4-BE49-F238E27FC236}">
                <a16:creationId xmlns:a16="http://schemas.microsoft.com/office/drawing/2014/main" id="{391D786F-02F1-E10B-13F0-11A3B06B25FC}"/>
              </a:ext>
            </a:extLst>
          </p:cNvPr>
          <p:cNvCxnSpPr>
            <a:cxnSpLocks/>
            <a:endCxn id="26" idx="1"/>
          </p:cNvCxnSpPr>
          <p:nvPr/>
        </p:nvCxnSpPr>
        <p:spPr>
          <a:xfrm flipV="1">
            <a:off x="4626706" y="3563202"/>
            <a:ext cx="445801" cy="3998"/>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77" name="Straight Arrow Connector 76">
            <a:extLst>
              <a:ext uri="{FF2B5EF4-FFF2-40B4-BE49-F238E27FC236}">
                <a16:creationId xmlns:a16="http://schemas.microsoft.com/office/drawing/2014/main" id="{165FB940-88E4-B9C6-5992-3DD7E07E63B7}"/>
              </a:ext>
            </a:extLst>
          </p:cNvPr>
          <p:cNvCxnSpPr>
            <a:cxnSpLocks/>
            <a:stCxn id="26" idx="2"/>
            <a:endCxn id="36" idx="0"/>
          </p:cNvCxnSpPr>
          <p:nvPr/>
        </p:nvCxnSpPr>
        <p:spPr>
          <a:xfrm flipH="1">
            <a:off x="5863926" y="4016345"/>
            <a:ext cx="3062" cy="302666"/>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81" name="TextBox 80">
            <a:extLst>
              <a:ext uri="{FF2B5EF4-FFF2-40B4-BE49-F238E27FC236}">
                <a16:creationId xmlns:a16="http://schemas.microsoft.com/office/drawing/2014/main" id="{B24DDE93-A494-5282-9457-097E24108210}"/>
              </a:ext>
            </a:extLst>
          </p:cNvPr>
          <p:cNvSpPr txBox="1"/>
          <p:nvPr/>
        </p:nvSpPr>
        <p:spPr>
          <a:xfrm>
            <a:off x="5919488" y="3984585"/>
            <a:ext cx="494330" cy="307777"/>
          </a:xfrm>
          <a:prstGeom prst="rect">
            <a:avLst/>
          </a:prstGeom>
          <a:noFill/>
        </p:spPr>
        <p:txBody>
          <a:bodyPr wrap="square">
            <a:spAutoFit/>
          </a:bodyPr>
          <a:lstStyle/>
          <a:p>
            <a:pPr algn="ctr"/>
            <a:r>
              <a:rPr lang="en-US" sz="1400" i="0" dirty="0">
                <a:solidFill>
                  <a:schemeClr val="accent6">
                    <a:lumMod val="75000"/>
                  </a:schemeClr>
                </a:solidFill>
                <a:effectLst/>
                <a:latin typeface="Arial" panose="020B0604020202020204" pitchFamily="34" charset="0"/>
              </a:rPr>
              <a:t>Yes</a:t>
            </a:r>
            <a:endParaRPr lang="en-CA" sz="1400" dirty="0">
              <a:solidFill>
                <a:schemeClr val="accent6">
                  <a:lumMod val="75000"/>
                </a:schemeClr>
              </a:solidFill>
            </a:endParaRPr>
          </a:p>
        </p:txBody>
      </p:sp>
      <p:sp>
        <p:nvSpPr>
          <p:cNvPr id="82" name="TextBox 81">
            <a:extLst>
              <a:ext uri="{FF2B5EF4-FFF2-40B4-BE49-F238E27FC236}">
                <a16:creationId xmlns:a16="http://schemas.microsoft.com/office/drawing/2014/main" id="{13CD6FDE-D6D6-1A57-60F5-BF8577121454}"/>
              </a:ext>
            </a:extLst>
          </p:cNvPr>
          <p:cNvSpPr txBox="1"/>
          <p:nvPr/>
        </p:nvSpPr>
        <p:spPr>
          <a:xfrm>
            <a:off x="5972450" y="2765657"/>
            <a:ext cx="494330" cy="307777"/>
          </a:xfrm>
          <a:prstGeom prst="rect">
            <a:avLst/>
          </a:prstGeom>
          <a:noFill/>
        </p:spPr>
        <p:txBody>
          <a:bodyPr wrap="square">
            <a:spAutoFit/>
          </a:bodyPr>
          <a:lstStyle/>
          <a:p>
            <a:pPr algn="ctr"/>
            <a:r>
              <a:rPr lang="en-US" sz="1400" i="0" dirty="0">
                <a:solidFill>
                  <a:schemeClr val="accent6">
                    <a:lumMod val="75000"/>
                  </a:schemeClr>
                </a:solidFill>
                <a:effectLst/>
                <a:latin typeface="Arial" panose="020B0604020202020204" pitchFamily="34" charset="0"/>
              </a:rPr>
              <a:t>No</a:t>
            </a:r>
            <a:endParaRPr lang="en-CA" sz="1400" dirty="0">
              <a:solidFill>
                <a:schemeClr val="accent6">
                  <a:lumMod val="75000"/>
                </a:schemeClr>
              </a:solidFill>
            </a:endParaRPr>
          </a:p>
        </p:txBody>
      </p:sp>
      <p:cxnSp>
        <p:nvCxnSpPr>
          <p:cNvPr id="83" name="Straight Arrow Connector 82">
            <a:extLst>
              <a:ext uri="{FF2B5EF4-FFF2-40B4-BE49-F238E27FC236}">
                <a16:creationId xmlns:a16="http://schemas.microsoft.com/office/drawing/2014/main" id="{5827F450-798B-7259-B797-1D477CE71965}"/>
              </a:ext>
            </a:extLst>
          </p:cNvPr>
          <p:cNvCxnSpPr>
            <a:cxnSpLocks/>
          </p:cNvCxnSpPr>
          <p:nvPr/>
        </p:nvCxnSpPr>
        <p:spPr>
          <a:xfrm flipV="1">
            <a:off x="5868712" y="2760069"/>
            <a:ext cx="0" cy="349990"/>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88" name="Straight Arrow Connector 87">
            <a:extLst>
              <a:ext uri="{FF2B5EF4-FFF2-40B4-BE49-F238E27FC236}">
                <a16:creationId xmlns:a16="http://schemas.microsoft.com/office/drawing/2014/main" id="{B7A85A91-963D-662D-6BB5-7B63814F08A1}"/>
              </a:ext>
            </a:extLst>
          </p:cNvPr>
          <p:cNvCxnSpPr>
            <a:cxnSpLocks/>
            <a:stCxn id="36" idx="2"/>
            <a:endCxn id="45" idx="0"/>
          </p:cNvCxnSpPr>
          <p:nvPr/>
        </p:nvCxnSpPr>
        <p:spPr>
          <a:xfrm flipH="1">
            <a:off x="5863925" y="5028756"/>
            <a:ext cx="1" cy="337088"/>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91" name="Straight Arrow Connector 90">
            <a:extLst>
              <a:ext uri="{FF2B5EF4-FFF2-40B4-BE49-F238E27FC236}">
                <a16:creationId xmlns:a16="http://schemas.microsoft.com/office/drawing/2014/main" id="{6ED30318-907E-7A7C-9046-05B44CA7BC4B}"/>
              </a:ext>
            </a:extLst>
          </p:cNvPr>
          <p:cNvCxnSpPr>
            <a:cxnSpLocks/>
          </p:cNvCxnSpPr>
          <p:nvPr/>
        </p:nvCxnSpPr>
        <p:spPr>
          <a:xfrm>
            <a:off x="6479765" y="5725714"/>
            <a:ext cx="357915" cy="5722"/>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93" name="Straight Arrow Connector 92">
            <a:extLst>
              <a:ext uri="{FF2B5EF4-FFF2-40B4-BE49-F238E27FC236}">
                <a16:creationId xmlns:a16="http://schemas.microsoft.com/office/drawing/2014/main" id="{D4095685-20E2-D648-A825-524E6E6C4D17}"/>
              </a:ext>
            </a:extLst>
          </p:cNvPr>
          <p:cNvCxnSpPr>
            <a:cxnSpLocks/>
            <a:stCxn id="48" idx="3"/>
          </p:cNvCxnSpPr>
          <p:nvPr/>
        </p:nvCxnSpPr>
        <p:spPr>
          <a:xfrm flipV="1">
            <a:off x="8281236" y="5740662"/>
            <a:ext cx="310452" cy="68"/>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98" name="Straight Arrow Connector 97">
            <a:extLst>
              <a:ext uri="{FF2B5EF4-FFF2-40B4-BE49-F238E27FC236}">
                <a16:creationId xmlns:a16="http://schemas.microsoft.com/office/drawing/2014/main" id="{50FBEABE-EEC9-0697-4DDD-F6A60B24E05A}"/>
              </a:ext>
            </a:extLst>
          </p:cNvPr>
          <p:cNvCxnSpPr>
            <a:cxnSpLocks/>
            <a:endCxn id="54" idx="1"/>
          </p:cNvCxnSpPr>
          <p:nvPr/>
        </p:nvCxnSpPr>
        <p:spPr>
          <a:xfrm flipV="1">
            <a:off x="9890683" y="4678051"/>
            <a:ext cx="653523" cy="8829"/>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100" name="Straight Arrow Connector 99">
            <a:extLst>
              <a:ext uri="{FF2B5EF4-FFF2-40B4-BE49-F238E27FC236}">
                <a16:creationId xmlns:a16="http://schemas.microsoft.com/office/drawing/2014/main" id="{2E112BBC-4B5A-00FF-A990-023BA8FD5373}"/>
              </a:ext>
            </a:extLst>
          </p:cNvPr>
          <p:cNvCxnSpPr>
            <a:cxnSpLocks/>
            <a:endCxn id="39" idx="1"/>
          </p:cNvCxnSpPr>
          <p:nvPr/>
        </p:nvCxnSpPr>
        <p:spPr>
          <a:xfrm flipV="1">
            <a:off x="6467612" y="4673885"/>
            <a:ext cx="2326193" cy="10992"/>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grpSp>
        <p:nvGrpSpPr>
          <p:cNvPr id="112" name="Group 111">
            <a:extLst>
              <a:ext uri="{FF2B5EF4-FFF2-40B4-BE49-F238E27FC236}">
                <a16:creationId xmlns:a16="http://schemas.microsoft.com/office/drawing/2014/main" id="{63CF0EDB-55E6-BE22-9D47-2CDC1CD5C4AD}"/>
              </a:ext>
            </a:extLst>
          </p:cNvPr>
          <p:cNvGrpSpPr/>
          <p:nvPr/>
        </p:nvGrpSpPr>
        <p:grpSpPr>
          <a:xfrm>
            <a:off x="10043235" y="5053583"/>
            <a:ext cx="1226745" cy="683575"/>
            <a:chOff x="10043235" y="5053583"/>
            <a:chExt cx="1226745" cy="683575"/>
          </a:xfrm>
        </p:grpSpPr>
        <p:cxnSp>
          <p:nvCxnSpPr>
            <p:cNvPr id="108" name="Straight Connector 107">
              <a:extLst>
                <a:ext uri="{FF2B5EF4-FFF2-40B4-BE49-F238E27FC236}">
                  <a16:creationId xmlns:a16="http://schemas.microsoft.com/office/drawing/2014/main" id="{DD74247D-55FD-DED5-3B2E-5AA86A192703}"/>
                </a:ext>
              </a:extLst>
            </p:cNvPr>
            <p:cNvCxnSpPr>
              <a:stCxn id="51" idx="3"/>
            </p:cNvCxnSpPr>
            <p:nvPr/>
          </p:nvCxnSpPr>
          <p:spPr>
            <a:xfrm flipV="1">
              <a:off x="10043235" y="5725714"/>
              <a:ext cx="1226745" cy="1144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09" name="Straight Arrow Connector 108">
              <a:extLst>
                <a:ext uri="{FF2B5EF4-FFF2-40B4-BE49-F238E27FC236}">
                  <a16:creationId xmlns:a16="http://schemas.microsoft.com/office/drawing/2014/main" id="{83F2F840-C7CE-7559-B2B2-EF157584EBA3}"/>
                </a:ext>
              </a:extLst>
            </p:cNvPr>
            <p:cNvCxnSpPr>
              <a:cxnSpLocks/>
              <a:endCxn id="54" idx="2"/>
            </p:cNvCxnSpPr>
            <p:nvPr/>
          </p:nvCxnSpPr>
          <p:spPr>
            <a:xfrm flipV="1">
              <a:off x="11250570" y="5053583"/>
              <a:ext cx="19410" cy="681234"/>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grpSp>
      <p:cxnSp>
        <p:nvCxnSpPr>
          <p:cNvPr id="113" name="Straight Arrow Connector 112">
            <a:extLst>
              <a:ext uri="{FF2B5EF4-FFF2-40B4-BE49-F238E27FC236}">
                <a16:creationId xmlns:a16="http://schemas.microsoft.com/office/drawing/2014/main" id="{D29512B5-6687-873C-2536-C12742FAA7EE}"/>
              </a:ext>
            </a:extLst>
          </p:cNvPr>
          <p:cNvCxnSpPr>
            <a:cxnSpLocks/>
          </p:cNvCxnSpPr>
          <p:nvPr/>
        </p:nvCxnSpPr>
        <p:spPr>
          <a:xfrm flipV="1">
            <a:off x="11261585" y="3799734"/>
            <a:ext cx="8395" cy="513659"/>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grpSp>
        <p:nvGrpSpPr>
          <p:cNvPr id="3" name="Group 2">
            <a:extLst>
              <a:ext uri="{FF2B5EF4-FFF2-40B4-BE49-F238E27FC236}">
                <a16:creationId xmlns:a16="http://schemas.microsoft.com/office/drawing/2014/main" id="{F600B904-43E0-66E5-44F2-2459E007BDB9}"/>
              </a:ext>
            </a:extLst>
          </p:cNvPr>
          <p:cNvGrpSpPr/>
          <p:nvPr/>
        </p:nvGrpSpPr>
        <p:grpSpPr>
          <a:xfrm>
            <a:off x="10667997" y="1894260"/>
            <a:ext cx="1184555" cy="751064"/>
            <a:chOff x="5654944" y="2178012"/>
            <a:chExt cx="1336113" cy="709745"/>
          </a:xfrm>
        </p:grpSpPr>
        <p:sp>
          <p:nvSpPr>
            <p:cNvPr id="16" name="Rectangle 15">
              <a:extLst>
                <a:ext uri="{FF2B5EF4-FFF2-40B4-BE49-F238E27FC236}">
                  <a16:creationId xmlns:a16="http://schemas.microsoft.com/office/drawing/2014/main" id="{36EC6200-167E-6032-C882-99A528C34BBA}"/>
                </a:ext>
              </a:extLst>
            </p:cNvPr>
            <p:cNvSpPr/>
            <p:nvPr/>
          </p:nvSpPr>
          <p:spPr>
            <a:xfrm>
              <a:off x="5654944" y="2178012"/>
              <a:ext cx="1336113" cy="709745"/>
            </a:xfrm>
            <a:prstGeom prst="rect">
              <a:avLst/>
            </a:prstGeom>
            <a:solidFill>
              <a:srgbClr val="A379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0756ED39-D69E-E450-9037-F60C1B901641}"/>
                </a:ext>
              </a:extLst>
            </p:cNvPr>
            <p:cNvSpPr txBox="1"/>
            <p:nvPr/>
          </p:nvSpPr>
          <p:spPr>
            <a:xfrm>
              <a:off x="5722140" y="2260755"/>
              <a:ext cx="1201718" cy="567147"/>
            </a:xfrm>
            <a:prstGeom prst="rect">
              <a:avLst/>
            </a:prstGeom>
            <a:noFill/>
          </p:spPr>
          <p:txBody>
            <a:bodyPr wrap="square">
              <a:spAutoFit/>
            </a:bodyPr>
            <a:lstStyle/>
            <a:p>
              <a:pPr algn="ctr" defTabSz="841248">
                <a:spcAft>
                  <a:spcPts val="600"/>
                </a:spcAft>
              </a:pPr>
              <a:r>
                <a:rPr lang="en-US" sz="1400" i="0" dirty="0">
                  <a:solidFill>
                    <a:schemeClr val="bg1"/>
                  </a:solidFill>
                  <a:effectLst/>
                  <a:latin typeface="Arial" panose="020B0604020202020204" pitchFamily="34" charset="0"/>
                </a:rPr>
                <a:t>Draw </a:t>
              </a:r>
            </a:p>
            <a:p>
              <a:pPr algn="ctr" defTabSz="841248">
                <a:spcAft>
                  <a:spcPts val="600"/>
                </a:spcAft>
              </a:pPr>
              <a:r>
                <a:rPr lang="en-US" sz="1400" dirty="0">
                  <a:solidFill>
                    <a:schemeClr val="bg1"/>
                  </a:solidFill>
                  <a:latin typeface="Arial" panose="020B0604020202020204" pitchFamily="34" charset="0"/>
                </a:rPr>
                <a:t>Conclusion</a:t>
              </a:r>
            </a:p>
          </p:txBody>
        </p:sp>
      </p:grpSp>
      <p:cxnSp>
        <p:nvCxnSpPr>
          <p:cNvPr id="28" name="Straight Arrow Connector 27">
            <a:extLst>
              <a:ext uri="{FF2B5EF4-FFF2-40B4-BE49-F238E27FC236}">
                <a16:creationId xmlns:a16="http://schemas.microsoft.com/office/drawing/2014/main" id="{D0A1FF4A-2A5E-685F-77A1-818D38495A1D}"/>
              </a:ext>
            </a:extLst>
          </p:cNvPr>
          <p:cNvCxnSpPr>
            <a:cxnSpLocks/>
            <a:stCxn id="57" idx="0"/>
            <a:endCxn id="16" idx="2"/>
          </p:cNvCxnSpPr>
          <p:nvPr/>
        </p:nvCxnSpPr>
        <p:spPr>
          <a:xfrm flipV="1">
            <a:off x="11254962" y="2645324"/>
            <a:ext cx="5313" cy="404350"/>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sp>
        <p:nvSpPr>
          <p:cNvPr id="32" name="Oval 31">
            <a:extLst>
              <a:ext uri="{FF2B5EF4-FFF2-40B4-BE49-F238E27FC236}">
                <a16:creationId xmlns:a16="http://schemas.microsoft.com/office/drawing/2014/main" id="{D69A63FA-E36F-6FD6-C476-1BC86D825ECA}"/>
              </a:ext>
            </a:extLst>
          </p:cNvPr>
          <p:cNvSpPr/>
          <p:nvPr/>
        </p:nvSpPr>
        <p:spPr>
          <a:xfrm>
            <a:off x="3209101" y="1760612"/>
            <a:ext cx="1814821" cy="1309117"/>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2188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XT-GENERATION WOOD CONSTRUCTION_2024_General" id="{D53BE321-E970-44B3-A42C-A76A41E46515}" vid="{69E8FBAF-7226-4A50-81B6-8EC066BDC3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476C5803473A40A6A312855DB109C9" ma:contentTypeVersion="3" ma:contentTypeDescription="Create a new document." ma:contentTypeScope="" ma:versionID="3af39eb902d034be87098745fcc71295">
  <xsd:schema xmlns:xsd="http://www.w3.org/2001/XMLSchema" xmlns:xs="http://www.w3.org/2001/XMLSchema" xmlns:p="http://schemas.microsoft.com/office/2006/metadata/properties" xmlns:ns3="2ee51e48-3ecc-4898-afe7-7ca2961faa8e" targetNamespace="http://schemas.microsoft.com/office/2006/metadata/properties" ma:root="true" ma:fieldsID="69bb9ee3e8db9cfd5b28b8d88eecb421" ns3:_="">
    <xsd:import namespace="2ee51e48-3ecc-4898-afe7-7ca2961faa8e"/>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51e48-3ecc-4898-afe7-7ca2961faa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4F8A65-5AC8-4D74-A921-86519FC2B992}">
  <ds:schemaRefs>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2ee51e48-3ecc-4898-afe7-7ca2961faa8e"/>
    <ds:schemaRef ds:uri="http://purl.org/dc/elements/1.1/"/>
    <ds:schemaRef ds:uri="http://purl.org/dc/dcmitype/"/>
    <ds:schemaRef ds:uri="http://www.w3.org/XML/1998/namespace"/>
  </ds:schemaRefs>
</ds:datastoreItem>
</file>

<file path=customXml/itemProps2.xml><?xml version="1.0" encoding="utf-8"?>
<ds:datastoreItem xmlns:ds="http://schemas.openxmlformats.org/officeDocument/2006/customXml" ds:itemID="{D96B55D7-E2B3-42E1-A7ED-C57B231FCEE1}">
  <ds:schemaRefs>
    <ds:schemaRef ds:uri="http://schemas.microsoft.com/sharepoint/v3/contenttype/forms"/>
  </ds:schemaRefs>
</ds:datastoreItem>
</file>

<file path=customXml/itemProps3.xml><?xml version="1.0" encoding="utf-8"?>
<ds:datastoreItem xmlns:ds="http://schemas.openxmlformats.org/officeDocument/2006/customXml" ds:itemID="{E6F37920-7F7D-4BCD-B8C4-B9C1FC69E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e51e48-3ecc-4898-afe7-7ca2961faa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NEXT-GENERATION WOOD CONSTRUCTION_2024_General</Template>
  <TotalTime>18482</TotalTime>
  <Words>1833</Words>
  <Application>Microsoft Office PowerPoint</Application>
  <PresentationFormat>Widescreen</PresentationFormat>
  <Paragraphs>245</Paragraphs>
  <Slides>27</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AdvPTimes</vt:lpstr>
      <vt:lpstr>AdvPTimesB</vt:lpstr>
      <vt:lpstr>Arial</vt:lpstr>
      <vt:lpstr>AvantGardeGothic</vt:lpstr>
      <vt:lpstr>Calibri</vt:lpstr>
      <vt:lpstr>Calibri Light</vt:lpstr>
      <vt:lpstr>docs-Calibri</vt:lpstr>
      <vt:lpstr>Inter</vt:lpstr>
      <vt:lpstr>Roboto</vt:lpstr>
      <vt:lpstr>Söhne</vt:lpstr>
      <vt:lpstr>Times New Roman</vt:lpstr>
      <vt:lpstr>URWPalladioL-Roma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Bisrat Tariku</dc:creator>
  <cp:lastModifiedBy>Bisrat Tariku</cp:lastModifiedBy>
  <cp:revision>208</cp:revision>
  <dcterms:created xsi:type="dcterms:W3CDTF">2024-04-30T18:10:57Z</dcterms:created>
  <dcterms:modified xsi:type="dcterms:W3CDTF">2024-05-14T14:11:57Z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0x010100E8476C5803473A40A6A312855DB109C9</vt:lpwstr>
  </property>
</Properties>
</file>