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95" r:id="rId2"/>
    <p:sldId id="256" r:id="rId3"/>
    <p:sldId id="260" r:id="rId4"/>
    <p:sldId id="261" r:id="rId5"/>
    <p:sldId id="262" r:id="rId6"/>
    <p:sldId id="263" r:id="rId7"/>
    <p:sldId id="266" r:id="rId8"/>
    <p:sldId id="267" r:id="rId9"/>
    <p:sldId id="268" r:id="rId10"/>
    <p:sldId id="270" r:id="rId11"/>
    <p:sldId id="271" r:id="rId12"/>
    <p:sldId id="274" r:id="rId13"/>
    <p:sldId id="275" r:id="rId14"/>
    <p:sldId id="276" r:id="rId15"/>
    <p:sldId id="277" r:id="rId16"/>
    <p:sldId id="278" r:id="rId17"/>
    <p:sldId id="279" r:id="rId18"/>
    <p:sldId id="298" r:id="rId19"/>
    <p:sldId id="284" r:id="rId20"/>
    <p:sldId id="299" r:id="rId21"/>
    <p:sldId id="286" r:id="rId22"/>
    <p:sldId id="289" r:id="rId23"/>
    <p:sldId id="290" r:id="rId24"/>
    <p:sldId id="292" r:id="rId25"/>
    <p:sldId id="293" r:id="rId26"/>
    <p:sldId id="294" r:id="rId27"/>
    <p:sldId id="287" r:id="rId28"/>
    <p:sldId id="296" r:id="rId29"/>
    <p:sldId id="297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2" autoAdjust="0"/>
    <p:restoredTop sz="96247" autoAdjust="0"/>
  </p:normalViewPr>
  <p:slideViewPr>
    <p:cSldViewPr snapToGrid="0">
      <p:cViewPr varScale="1">
        <p:scale>
          <a:sx n="103" d="100"/>
          <a:sy n="103" d="100"/>
        </p:scale>
        <p:origin x="79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60F7F0-69DD-0593-08DE-8CDD944A91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20DCA-3CE2-4F32-3B7A-BFC4257A91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D65AD-8B4D-4679-8D14-EBAB42158CF1}" type="datetimeFigureOut">
              <a:rPr lang="en-CA" smtClean="0"/>
              <a:t>2024-05-11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01C73-7F1F-C983-AC28-27B0A30EF9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2D5B71-1998-7E9A-5BDC-04B758E6D6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11B3F-4573-4414-93E9-D3E061A9517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00516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3C994-33CF-9647-A898-CCEBD8E3088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BE346-01E4-4B49-BA92-0C4B27D5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48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BE346-01E4-4B49-BA92-0C4B27D588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6E8EC-1EB6-B1C4-30B5-ECAC081EB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D2E39D-BAF0-050F-0143-0A6C8D46F5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3A1AC-5CCE-3736-8CB9-08CE133F0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E1D7D-37E9-14D4-2A15-F599970222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BE346-01E4-4B49-BA92-0C4B27D588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8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96634-A34C-2F9F-3F85-C9C6DE9A8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8348C0-21A9-4988-90FE-8218E7090F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60D2C-6913-6A19-096D-613E08788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368A2-ACA6-3D38-6842-06CCE8560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BE346-01E4-4B49-BA92-0C4B27D588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8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80E9A-3B05-8E75-CEAB-90B8A0C06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F4D7A1-D25A-0535-D371-49C6C534A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4773D9-E64D-3A11-D426-0315560ED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21FB1-DA38-1BF6-1A50-08E46B5687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BE346-01E4-4B49-BA92-0C4B27D588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75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B85EA-EF56-EDDD-EF9C-ABD1C9646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04538A-6E8B-8552-D4AF-4C9DE9259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160C5B-CE17-961D-894A-B0C92C2BC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4027F-BE46-0035-0371-8E9F5CFB2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BE346-01E4-4B49-BA92-0C4B27D588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31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8118B-F6E0-C755-CF31-D645293AD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343993-F44C-FA6F-1EC4-6318399774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4FFB99-008D-4C7D-741B-54315148B2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8723B-9FE2-585B-AB17-30F3327DF7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BE346-01E4-4B49-BA92-0C4B27D588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25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4DB33-5791-F30E-1544-0DE81CCD4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54B4E6-35B4-29B0-0D15-85DD7DFA6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BB88E8-3E84-1E74-9AC1-9CF735E42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F0232-0C3A-6E16-B828-ACAB6AB1DA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BE346-01E4-4B49-BA92-0C4B27D588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41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77E9F-833F-AA25-86BC-209D00B56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40AFAC-F7B8-5053-BA23-054E20753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035EEE-74DE-F6BA-9326-F5E78799A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7E48C-B529-36D3-91C4-A531AF09A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BE346-01E4-4B49-BA92-0C4B27D588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08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BE346-01E4-4B49-BA92-0C4B27D588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6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4238-D8E8-C826-61C2-09AFCBCC90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815" y="492369"/>
            <a:ext cx="11254154" cy="301759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D5FFD-1477-BF47-801B-5216EDE79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815" y="3774830"/>
            <a:ext cx="11254154" cy="148296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534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625C4-67AF-67CA-FABA-66A174EC2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B417A-B10E-338E-5435-97F3E588C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12832-2ECD-7DA1-B535-E971F40C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AD03E-F4F7-4C5B-56BD-7569FC3FA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0D680-0114-9D35-4B8B-8C1DEE46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2A2542AC-DD96-274C-9D20-A0CEC60FEF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473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50065-12D8-BA20-A42B-9DCBB636A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49170E-50E8-4C4C-F52C-E9C7110BF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728B8-5432-0834-CA90-CA3A09B9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3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9912FC-6265-F572-F61B-0C66F9D3B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A51A73-5B3D-48F8-A5C0-E7E3FC38A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942C6-20AB-7732-AFE8-2DF60429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11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4D7FE-B3E9-B81E-AE44-CD13634DF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DB6DBA-F4AC-5C74-4375-689425ECB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13E21-5429-5909-81DC-86C23A1E3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FFEDD-D409-7D85-2DCD-B6E587E5CB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BDD65-F2F0-2900-F3B5-0E013E6F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7004F-9C78-0155-4A41-450074A7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99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AEB23D-6851-4A02-EC36-C6B257990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274D-09B7-FBC5-EFBC-B1A97FA03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33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7F573-8C82-5F53-B8D9-D395719FB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758D9-D678-F4F8-1ADC-D809F4058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2A2542AC-DD96-274C-9D20-A0CEC60FEF0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95"/>
          <a:stretch/>
        </p:blipFill>
        <p:spPr>
          <a:xfrm>
            <a:off x="244434" y="6314985"/>
            <a:ext cx="2640492" cy="44785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1632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D5A81E-30FD-4EAE-99AB-CFCEF518ED5C}"/>
              </a:ext>
            </a:extLst>
          </p:cNvPr>
          <p:cNvSpPr/>
          <p:nvPr/>
        </p:nvSpPr>
        <p:spPr>
          <a:xfrm>
            <a:off x="208962" y="4275438"/>
            <a:ext cx="7724075" cy="1560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Rolling shear and punching shear of CLT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Houman Ganjali</a:t>
            </a:r>
          </a:p>
          <a:p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Ph.D. Candidate, University of Northern British Columbia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97D27B-5F82-49C7-9BA1-A79E2127C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87" y="-1"/>
            <a:ext cx="4727713" cy="6899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DED44E-5E1A-4F55-9DAE-5B8EAE328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41" y="-622301"/>
            <a:ext cx="3362620" cy="33626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DECC42-BFAB-44F0-8AB8-9A6243712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52" y="-209205"/>
            <a:ext cx="2661286" cy="19959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EFFAD6-0E52-4DE1-BF1C-F8E0ECADC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84" y="2172977"/>
            <a:ext cx="8834869" cy="1963082"/>
          </a:xfrm>
          <a:prstGeom prst="rect">
            <a:avLst/>
          </a:prstGeom>
        </p:spPr>
      </p:pic>
      <p:sp>
        <p:nvSpPr>
          <p:cNvPr id="19" name="Google Shape;107;p1">
            <a:extLst>
              <a:ext uri="{FF2B5EF4-FFF2-40B4-BE49-F238E27FC236}">
                <a16:creationId xmlns:a16="http://schemas.microsoft.com/office/drawing/2014/main" id="{3D9F7448-E733-4384-A466-9C54EB323241}"/>
              </a:ext>
            </a:extLst>
          </p:cNvPr>
          <p:cNvSpPr txBox="1">
            <a:spLocks/>
          </p:cNvSpPr>
          <p:nvPr/>
        </p:nvSpPr>
        <p:spPr>
          <a:xfrm>
            <a:off x="457325" y="3423921"/>
            <a:ext cx="8471328" cy="4283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8AB0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CWCRN Initiative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106;p1">
            <a:extLst>
              <a:ext uri="{FF2B5EF4-FFF2-40B4-BE49-F238E27FC236}">
                <a16:creationId xmlns:a16="http://schemas.microsoft.com/office/drawing/2014/main" id="{FEBE127F-E3AC-496C-ADC0-8B6E28137318}"/>
              </a:ext>
            </a:extLst>
          </p:cNvPr>
          <p:cNvSpPr txBox="1">
            <a:spLocks/>
          </p:cNvSpPr>
          <p:nvPr/>
        </p:nvSpPr>
        <p:spPr>
          <a:xfrm>
            <a:off x="208963" y="1941687"/>
            <a:ext cx="9322903" cy="13914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NSERC Alliance Grant Project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‘NEXT-GENERATION WOOD CONSTRUCTION’</a:t>
            </a:r>
          </a:p>
        </p:txBody>
      </p:sp>
    </p:spTree>
    <p:extLst>
      <p:ext uri="{BB962C8B-B14F-4D97-AF65-F5344CB8AC3E}">
        <p14:creationId xmlns:p14="http://schemas.microsoft.com/office/powerpoint/2010/main" val="1674809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22E88-D689-55C8-E264-01CD6445D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D4C89-F54F-6D06-0A47-E329E7B65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77" y="215515"/>
            <a:ext cx="6605158" cy="107985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+mn-lt"/>
              </a:rPr>
              <a:t>Rolling shear inclined test results</a:t>
            </a:r>
            <a:endParaRPr lang="en-CA" sz="4000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53B93-3B5C-5DED-3EE1-1DA59B7AD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474515" cy="3811588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CSA O86 RS value: 0.5-0.6 MPa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solidFill>
                  <a:srgbClr val="00B050"/>
                </a:solidFill>
              </a:rPr>
              <a:t>High RS predictor(s)?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D4786-F7A8-CDBD-7018-091249E9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8946" y="6356350"/>
            <a:ext cx="2743200" cy="365125"/>
          </a:xfrm>
        </p:spPr>
        <p:txBody>
          <a:bodyPr/>
          <a:lstStyle/>
          <a:p>
            <a:fld id="{2A2542AC-DD96-274C-9D20-A0CEC60FEF06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29B41F-35B1-C2D1-1788-E736C5899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525157"/>
              </p:ext>
            </p:extLst>
          </p:nvPr>
        </p:nvGraphicFramePr>
        <p:xfrm>
          <a:off x="7336893" y="989399"/>
          <a:ext cx="2881045" cy="512064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900327">
                  <a:extLst>
                    <a:ext uri="{9D8B030D-6E8A-4147-A177-3AD203B41FA5}">
                      <a16:colId xmlns:a16="http://schemas.microsoft.com/office/drawing/2014/main" val="2317675707"/>
                    </a:ext>
                  </a:extLst>
                </a:gridCol>
                <a:gridCol w="1013425">
                  <a:extLst>
                    <a:ext uri="{9D8B030D-6E8A-4147-A177-3AD203B41FA5}">
                      <a16:colId xmlns:a16="http://schemas.microsoft.com/office/drawing/2014/main" val="3315951917"/>
                    </a:ext>
                  </a:extLst>
                </a:gridCol>
                <a:gridCol w="967293">
                  <a:extLst>
                    <a:ext uri="{9D8B030D-6E8A-4147-A177-3AD203B41FA5}">
                      <a16:colId xmlns:a16="http://schemas.microsoft.com/office/drawing/2014/main" val="4253034028"/>
                    </a:ext>
                  </a:extLst>
                </a:gridCol>
              </a:tblGrid>
              <a:tr h="322952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Series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en-US" sz="1400" baseline="30000">
                          <a:effectLst/>
                        </a:rPr>
                        <a:t>th</a:t>
                      </a:r>
                      <a:r>
                        <a:rPr lang="en-US" sz="1400">
                          <a:effectLst/>
                        </a:rPr>
                        <a:t>%</a:t>
                      </a:r>
                      <a:endParaRPr lang="en-CA" sz="1400">
                        <a:effectLst/>
                      </a:endParaRPr>
                    </a:p>
                    <a:p>
                      <a:pPr algn="just"/>
                      <a:r>
                        <a:rPr lang="en-US" sz="1400">
                          <a:effectLst/>
                        </a:rPr>
                        <a:t>[MPa]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ADJ </a:t>
                      </a:r>
                      <a:endParaRPr lang="en-CA" sz="1400">
                        <a:effectLst/>
                      </a:endParaRPr>
                    </a:p>
                    <a:p>
                      <a:pPr algn="l"/>
                      <a:r>
                        <a:rPr lang="en-US" sz="1400">
                          <a:effectLst/>
                        </a:rPr>
                        <a:t>[MPa]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extLst>
                  <a:ext uri="{0D108BD9-81ED-4DB2-BD59-A6C34878D82A}">
                    <a16:rowId xmlns:a16="http://schemas.microsoft.com/office/drawing/2014/main" val="3040346165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S1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1.02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0.89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2034835669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S2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0.62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0.54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1255077096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S3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0.73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0.64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1793507937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S4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1.27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1.11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3715434657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S5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1.24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1.08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1681928019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S6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1.24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1.08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1482428927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S7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0.84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0.73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292050582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S8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0.74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0.64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1527951289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S9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0.74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0.64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1089874943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S10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1.10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0.96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318212100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S11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0.71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0.61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2479645071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S12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0.82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0.71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286719311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S13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1.08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0.94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3273879692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S14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0.70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0.61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2559801500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S15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0.88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0.77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2165464403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S16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0.88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0.77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821005871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S17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0.87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0.76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3052925454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S18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0.84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0.73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3758921797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S19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0.88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0.77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3954850781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S20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0.90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0.78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3984148994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S21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1.14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0.99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3847724336"/>
                  </a:ext>
                </a:extLst>
              </a:tr>
              <a:tr h="176614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S22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0.92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0.80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45" marR="47945" marT="0" marB="0"/>
                </a:tc>
                <a:extLst>
                  <a:ext uri="{0D108BD9-81ED-4DB2-BD59-A6C34878D82A}">
                    <a16:rowId xmlns:a16="http://schemas.microsoft.com/office/drawing/2014/main" val="30952066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8F41A35-8237-CA3D-B197-2F24690516F4}"/>
              </a:ext>
            </a:extLst>
          </p:cNvPr>
          <p:cNvSpPr/>
          <p:nvPr/>
        </p:nvSpPr>
        <p:spPr>
          <a:xfrm>
            <a:off x="8156043" y="894148"/>
            <a:ext cx="1000125" cy="5292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8880F8-2D9A-42BF-9563-54FF231B72BD}"/>
              </a:ext>
            </a:extLst>
          </p:cNvPr>
          <p:cNvSpPr/>
          <p:nvPr/>
        </p:nvSpPr>
        <p:spPr>
          <a:xfrm>
            <a:off x="9182229" y="887798"/>
            <a:ext cx="1000125" cy="5292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6B516B-FEF9-53D7-F0D0-403DC89B851E}"/>
              </a:ext>
            </a:extLst>
          </p:cNvPr>
          <p:cNvSpPr/>
          <p:nvPr/>
        </p:nvSpPr>
        <p:spPr>
          <a:xfrm>
            <a:off x="7919307" y="2206059"/>
            <a:ext cx="1026186" cy="4660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575BEB-5E78-B21A-5615-28965C1029FB}"/>
              </a:ext>
            </a:extLst>
          </p:cNvPr>
          <p:cNvSpPr/>
          <p:nvPr/>
        </p:nvSpPr>
        <p:spPr>
          <a:xfrm>
            <a:off x="7919307" y="1602333"/>
            <a:ext cx="1026186" cy="2320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1F5957-20D7-B04E-1987-A89E5DD7D953}"/>
              </a:ext>
            </a:extLst>
          </p:cNvPr>
          <p:cNvSpPr txBox="1"/>
          <p:nvPr/>
        </p:nvSpPr>
        <p:spPr>
          <a:xfrm>
            <a:off x="10800352" y="1533713"/>
            <a:ext cx="1286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CSA RS ×1.1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FABA4B-D94C-BB26-FDCC-C2C4F59098BE}"/>
              </a:ext>
            </a:extLst>
          </p:cNvPr>
          <p:cNvSpPr txBox="1"/>
          <p:nvPr/>
        </p:nvSpPr>
        <p:spPr>
          <a:xfrm>
            <a:off x="10773903" y="2266106"/>
            <a:ext cx="1338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CSA RS × 2.2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1B44475-8074-0660-2C75-5C78D5BC3273}"/>
              </a:ext>
            </a:extLst>
          </p:cNvPr>
          <p:cNvCxnSpPr/>
          <p:nvPr/>
        </p:nvCxnSpPr>
        <p:spPr>
          <a:xfrm>
            <a:off x="10217938" y="1718379"/>
            <a:ext cx="58241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ADC8FB-758E-49B6-61D6-CB3F4FADECE5}"/>
              </a:ext>
            </a:extLst>
          </p:cNvPr>
          <p:cNvCxnSpPr/>
          <p:nvPr/>
        </p:nvCxnSpPr>
        <p:spPr>
          <a:xfrm>
            <a:off x="10217938" y="2327979"/>
            <a:ext cx="58241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E96482B-195A-D88B-8945-88FC48A802B6}"/>
              </a:ext>
            </a:extLst>
          </p:cNvPr>
          <p:cNvCxnSpPr/>
          <p:nvPr/>
        </p:nvCxnSpPr>
        <p:spPr>
          <a:xfrm>
            <a:off x="10217938" y="2601783"/>
            <a:ext cx="58241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C21F66D-5D81-2195-FCEE-53817DD0DEFC}"/>
              </a:ext>
            </a:extLst>
          </p:cNvPr>
          <p:cNvSpPr/>
          <p:nvPr/>
        </p:nvSpPr>
        <p:spPr>
          <a:xfrm>
            <a:off x="839788" y="2372755"/>
            <a:ext cx="4751644" cy="870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56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7" grpId="0"/>
      <p:bldP spid="17" grpId="1"/>
      <p:bldP spid="18" grpId="0"/>
      <p:bldP spid="18" grpId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178F8-E9C8-B07C-F455-9A18AE007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F6EB0-B0A5-63B5-5F62-EFDCC1D80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94" y="630195"/>
            <a:ext cx="8001471" cy="7239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Rolling shear inclined test results</a:t>
            </a:r>
            <a:endParaRPr lang="en-CA" sz="40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0AB94-92AA-CC80-E47A-33E3EAEE2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11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02C4E2-3E1D-71B9-C48A-F8DB718C31DB}"/>
              </a:ext>
            </a:extLst>
          </p:cNvPr>
          <p:cNvSpPr txBox="1"/>
          <p:nvPr/>
        </p:nvSpPr>
        <p:spPr>
          <a:xfrm>
            <a:off x="359354" y="2109591"/>
            <a:ext cx="40438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-CLT provider</a:t>
            </a:r>
          </a:p>
          <a:p>
            <a:r>
              <a:rPr lang="en-US" sz="2400" dirty="0"/>
              <a:t>-Board width to thickness ratio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7AA308-206F-3FB4-579F-DBFEEB287408}"/>
              </a:ext>
            </a:extLst>
          </p:cNvPr>
          <p:cNvSpPr txBox="1"/>
          <p:nvPr/>
        </p:nvSpPr>
        <p:spPr>
          <a:xfrm>
            <a:off x="5214978" y="2109591"/>
            <a:ext cx="3067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Timber species</a:t>
            </a:r>
            <a:endParaRPr lang="en-CA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FD6F8B-692A-D7B3-0C8F-90D3F8E344C0}"/>
              </a:ext>
            </a:extLst>
          </p:cNvPr>
          <p:cNvSpPr txBox="1"/>
          <p:nvPr/>
        </p:nvSpPr>
        <p:spPr>
          <a:xfrm>
            <a:off x="8878291" y="2176815"/>
            <a:ext cx="3067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Edge gluing</a:t>
            </a:r>
            <a:endParaRPr lang="en-CA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B3140-18CC-76DC-1DE6-8935A8B4B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54" y="3228423"/>
            <a:ext cx="3675888" cy="1960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1FF1E0-01F0-E1E4-0FDB-C4DDAFCC5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242" y="3167369"/>
            <a:ext cx="3675888" cy="1953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C0B479-7705-CBDD-F8F5-AAEE5D9A6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631" y="3167369"/>
            <a:ext cx="3675888" cy="195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8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855C4-DEAB-5B47-0396-B669D14F3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0E467-2796-8B3D-482C-E23C3AB1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859369" cy="7239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Four- &amp; three-point bending tests</a:t>
            </a:r>
            <a:endParaRPr lang="en-CA" sz="40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824E9-C09C-5BF0-0A48-28C30D6AA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EA060-9E94-AF1D-43F9-C50E3E38D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547" y="3819252"/>
            <a:ext cx="6265050" cy="2254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233535-6232-EE0B-D23F-90E1D087F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547" y="1490019"/>
            <a:ext cx="6265044" cy="21480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B3B2DC-8417-2B4D-3152-A4A84B2F08F1}"/>
              </a:ext>
            </a:extLst>
          </p:cNvPr>
          <p:cNvSpPr txBox="1"/>
          <p:nvPr/>
        </p:nvSpPr>
        <p:spPr>
          <a:xfrm>
            <a:off x="839788" y="1921365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48 Specimens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1.7 m by 0.3 m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E1 stress grade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5-layered CLT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Major and Minor </a:t>
            </a:r>
          </a:p>
        </p:txBody>
      </p:sp>
    </p:spTree>
    <p:extLst>
      <p:ext uri="{BB962C8B-B14F-4D97-AF65-F5344CB8AC3E}">
        <p14:creationId xmlns:p14="http://schemas.microsoft.com/office/powerpoint/2010/main" val="6620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2337C-BDC4-D0C0-6207-486EFFF4D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CC24F-728C-394C-81C5-02A4E1C2D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93FCEA-395A-5B23-37A0-360B05579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714" y="3968309"/>
            <a:ext cx="5356508" cy="1927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777DE6-704C-649C-7CD3-26E891448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19" y="2034492"/>
            <a:ext cx="5356503" cy="183651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5FC5DD1-74BF-E024-F332-475DE0481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503604"/>
              </p:ext>
            </p:extLst>
          </p:nvPr>
        </p:nvGraphicFramePr>
        <p:xfrm>
          <a:off x="1061964" y="2270856"/>
          <a:ext cx="2919486" cy="1367694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741929">
                  <a:extLst>
                    <a:ext uri="{9D8B030D-6E8A-4147-A177-3AD203B41FA5}">
                      <a16:colId xmlns:a16="http://schemas.microsoft.com/office/drawing/2014/main" val="3615329873"/>
                    </a:ext>
                  </a:extLst>
                </a:gridCol>
                <a:gridCol w="765044">
                  <a:extLst>
                    <a:ext uri="{9D8B030D-6E8A-4147-A177-3AD203B41FA5}">
                      <a16:colId xmlns:a16="http://schemas.microsoft.com/office/drawing/2014/main" val="4030802895"/>
                    </a:ext>
                  </a:extLst>
                </a:gridCol>
                <a:gridCol w="805309">
                  <a:extLst>
                    <a:ext uri="{9D8B030D-6E8A-4147-A177-3AD203B41FA5}">
                      <a16:colId xmlns:a16="http://schemas.microsoft.com/office/drawing/2014/main" val="2441654528"/>
                    </a:ext>
                  </a:extLst>
                </a:gridCol>
                <a:gridCol w="607204">
                  <a:extLst>
                    <a:ext uri="{9D8B030D-6E8A-4147-A177-3AD203B41FA5}">
                      <a16:colId xmlns:a16="http://schemas.microsoft.com/office/drawing/2014/main" val="189190974"/>
                    </a:ext>
                  </a:extLst>
                </a:gridCol>
              </a:tblGrid>
              <a:tr h="455898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Series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Mean</a:t>
                      </a:r>
                      <a:endParaRPr lang="en-CA" sz="1400" dirty="0">
                        <a:effectLst/>
                      </a:endParaRPr>
                    </a:p>
                    <a:p>
                      <a:pPr algn="just"/>
                      <a:r>
                        <a:rPr lang="en-US" sz="1400" dirty="0">
                          <a:effectLst/>
                        </a:rPr>
                        <a:t>[MPa]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en-US" sz="1400" baseline="30000">
                          <a:effectLst/>
                        </a:rPr>
                        <a:t>th</a:t>
                      </a:r>
                      <a:r>
                        <a:rPr lang="en-US" sz="1400">
                          <a:effectLst/>
                        </a:rPr>
                        <a:t>%</a:t>
                      </a:r>
                      <a:endParaRPr lang="en-CA" sz="1400">
                        <a:effectLst/>
                      </a:endParaRPr>
                    </a:p>
                    <a:p>
                      <a:pPr algn="just"/>
                      <a:r>
                        <a:rPr lang="en-US" sz="1400">
                          <a:effectLst/>
                        </a:rPr>
                        <a:t>[MPa]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ADJ </a:t>
                      </a:r>
                      <a:endParaRPr lang="en-CA" sz="1400">
                        <a:effectLst/>
                      </a:endParaRPr>
                    </a:p>
                    <a:p>
                      <a:pPr algn="just"/>
                      <a:r>
                        <a:rPr lang="en-US" sz="1400">
                          <a:effectLst/>
                        </a:rPr>
                        <a:t>[MPa]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2515002"/>
                  </a:ext>
                </a:extLst>
              </a:tr>
              <a:tr h="227949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3pt-y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1.10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0.98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0.85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2460775"/>
                  </a:ext>
                </a:extLst>
              </a:tr>
              <a:tr h="227949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3pt-i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1.28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0.98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0.85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732084"/>
                  </a:ext>
                </a:extLst>
              </a:tr>
              <a:tr h="227949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4pt-y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1.47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1.20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1.04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5317629"/>
                  </a:ext>
                </a:extLst>
              </a:tr>
              <a:tr h="227949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4pt-i</a:t>
                      </a:r>
                      <a:endParaRPr lang="en-CA" sz="14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1.29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1.10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0.96</a:t>
                      </a:r>
                      <a:endParaRPr lang="en-CA" sz="14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664902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166A1F6-3728-71AB-F0B9-5D3A32E5B5FF}"/>
              </a:ext>
            </a:extLst>
          </p:cNvPr>
          <p:cNvSpPr/>
          <p:nvPr/>
        </p:nvSpPr>
        <p:spPr>
          <a:xfrm>
            <a:off x="1061964" y="2726103"/>
            <a:ext cx="1541462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D9ED2B-01AE-C0BC-9156-1391F6ACDD8A}"/>
              </a:ext>
            </a:extLst>
          </p:cNvPr>
          <p:cNvSpPr/>
          <p:nvPr/>
        </p:nvSpPr>
        <p:spPr>
          <a:xfrm>
            <a:off x="1061964" y="3181350"/>
            <a:ext cx="1541462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2BB6C0-6774-297D-1A37-91E9DA398B75}"/>
              </a:ext>
            </a:extLst>
          </p:cNvPr>
          <p:cNvSpPr/>
          <p:nvPr/>
        </p:nvSpPr>
        <p:spPr>
          <a:xfrm>
            <a:off x="1061964" y="2952750"/>
            <a:ext cx="1541462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669939-71CF-BA3F-3AD5-B1EE7C5057C4}"/>
              </a:ext>
            </a:extLst>
          </p:cNvPr>
          <p:cNvSpPr/>
          <p:nvPr/>
        </p:nvSpPr>
        <p:spPr>
          <a:xfrm>
            <a:off x="1061964" y="3407997"/>
            <a:ext cx="1541462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963AF3-AF09-D484-FC7D-6E88EB593F33}"/>
              </a:ext>
            </a:extLst>
          </p:cNvPr>
          <p:cNvSpPr txBox="1"/>
          <p:nvPr/>
        </p:nvSpPr>
        <p:spPr>
          <a:xfrm>
            <a:off x="4251864" y="2996684"/>
            <a:ext cx="148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&gt; 0.5-0.6 MPa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1D7470-06C9-8A9E-F714-9DBCA09BE2B8}"/>
              </a:ext>
            </a:extLst>
          </p:cNvPr>
          <p:cNvSpPr/>
          <p:nvPr/>
        </p:nvSpPr>
        <p:spPr>
          <a:xfrm>
            <a:off x="3293568" y="2726103"/>
            <a:ext cx="745032" cy="9104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EBB48AAA-1BDA-1596-076D-F2D8715026E7}"/>
              </a:ext>
            </a:extLst>
          </p:cNvPr>
          <p:cNvSpPr/>
          <p:nvPr/>
        </p:nvSpPr>
        <p:spPr>
          <a:xfrm>
            <a:off x="4165377" y="2726103"/>
            <a:ext cx="172975" cy="910494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1749D7-FF40-D775-02CA-BFEF9BB0CDE0}"/>
              </a:ext>
            </a:extLst>
          </p:cNvPr>
          <p:cNvSpPr txBox="1"/>
          <p:nvPr/>
        </p:nvSpPr>
        <p:spPr>
          <a:xfrm>
            <a:off x="106959" y="4416160"/>
            <a:ext cx="2405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Mean RS strength from </a:t>
            </a:r>
          </a:p>
          <a:p>
            <a:r>
              <a:rPr lang="en-CA" dirty="0"/>
              <a:t>modified inclined test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6AD636D9-B1AD-1DFC-B1F0-8E56F0883B60}"/>
              </a:ext>
            </a:extLst>
          </p:cNvPr>
          <p:cNvSpPr/>
          <p:nvPr/>
        </p:nvSpPr>
        <p:spPr>
          <a:xfrm>
            <a:off x="2380085" y="4277606"/>
            <a:ext cx="219326" cy="800327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E8D09C-DD26-E051-581D-9186D632F6B1}"/>
              </a:ext>
            </a:extLst>
          </p:cNvPr>
          <p:cNvSpPr txBox="1"/>
          <p:nvPr/>
        </p:nvSpPr>
        <p:spPr>
          <a:xfrm>
            <a:off x="2622554" y="4354603"/>
            <a:ext cx="2468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Major     1.62 MPa</a:t>
            </a:r>
          </a:p>
          <a:p>
            <a:r>
              <a:rPr lang="en-CA" sz="2400" dirty="0"/>
              <a:t>Minor     1.14 MPa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0B455-F0CA-C27F-BA87-90C0B17E48C0}"/>
              </a:ext>
            </a:extLst>
          </p:cNvPr>
          <p:cNvSpPr/>
          <p:nvPr/>
        </p:nvSpPr>
        <p:spPr>
          <a:xfrm>
            <a:off x="1817553" y="2691944"/>
            <a:ext cx="745032" cy="9104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0D0E467-2796-8B3D-482C-E23C3AB1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859369" cy="7239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Four- &amp; three-point bending tests</a:t>
            </a:r>
            <a:endParaRPr lang="en-CA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094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6" grpId="0" animBg="1"/>
      <p:bldP spid="16" grpId="1" animBg="1"/>
      <p:bldP spid="17" grpId="0" animBg="1"/>
      <p:bldP spid="17" grpId="1" animBg="1"/>
      <p:bldP spid="18" grpId="0"/>
      <p:bldP spid="19" grpId="0" animBg="1"/>
      <p:bldP spid="21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D43F4-A20D-F43E-C70A-E06839F87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73545-A571-013C-DB51-6EBEF5F2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20ACA-942F-A802-D75A-3C38C47073B9}"/>
                  </a:ext>
                </a:extLst>
              </p:cNvPr>
              <p:cNvSpPr txBox="1"/>
              <p:nvPr/>
            </p:nvSpPr>
            <p:spPr>
              <a:xfrm>
                <a:off x="461246" y="2434708"/>
                <a:ext cx="2678108" cy="856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CA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400" i="0">
                              <a:latin typeface="Cambria Math" panose="02040503050406030204" pitchFamily="18" charset="0"/>
                            </a:rPr>
                            <m:t>1.5</m:t>
                          </m:r>
                          <m:r>
                            <a:rPr lang="en-CA" sz="240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sSub>
                            <m:sSubPr>
                              <m:ctrlPr>
                                <a:rPr lang="en-CA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sz="2400" i="0">
                                  <a:latin typeface="Cambria Math" panose="02040503050406030204" pitchFamily="18" charset="0"/>
                                </a:rPr>
                                <m:t>CLT</m:t>
                              </m:r>
                            </m:sub>
                          </m:sSub>
                          <m:r>
                            <a:rPr lang="en-CA" sz="240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𝑤𝑖𝑑𝑡h</m:t>
                          </m:r>
                        </m:den>
                      </m:f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20ACA-942F-A802-D75A-3C38C4707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46" y="2434708"/>
                <a:ext cx="2678108" cy="8566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7204713-C058-0789-3C91-ED5EC0A1D6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t="16880"/>
          <a:stretch/>
        </p:blipFill>
        <p:spPr bwMode="auto">
          <a:xfrm>
            <a:off x="3841819" y="1615554"/>
            <a:ext cx="3832627" cy="3106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C952DA-9B99-1052-3F9D-BA083BBB7E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18743"/>
          <a:stretch/>
        </p:blipFill>
        <p:spPr bwMode="auto">
          <a:xfrm>
            <a:off x="7998185" y="1615554"/>
            <a:ext cx="3832105" cy="30564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F05079-527F-3170-A35F-411880EEE1B5}"/>
              </a:ext>
            </a:extLst>
          </p:cNvPr>
          <p:cNvSpPr txBox="1"/>
          <p:nvPr/>
        </p:nvSpPr>
        <p:spPr>
          <a:xfrm>
            <a:off x="3966519" y="5156649"/>
            <a:ext cx="8173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Rolling shear stresses based on simplified and SA methods: major (left); minor(right)</a:t>
            </a:r>
            <a:endParaRPr lang="en-CA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DBEC00-E64E-FADD-3389-5CE87CF98765}"/>
              </a:ext>
            </a:extLst>
          </p:cNvPr>
          <p:cNvSpPr txBox="1"/>
          <p:nvPr/>
        </p:nvSpPr>
        <p:spPr>
          <a:xfrm>
            <a:off x="361710" y="1708868"/>
            <a:ext cx="3731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-Simplified method</a:t>
            </a:r>
          </a:p>
          <a:p>
            <a:pPr marL="342900" indent="-342900">
              <a:buFontTx/>
              <a:buChar char="-"/>
            </a:pPr>
            <a:endParaRPr lang="en-CA" sz="2400" dirty="0"/>
          </a:p>
          <a:p>
            <a:endParaRPr lang="en-CA" sz="2400" dirty="0"/>
          </a:p>
          <a:p>
            <a:endParaRPr lang="en-CA" sz="2400" dirty="0"/>
          </a:p>
          <a:p>
            <a:endParaRPr lang="en-CA" sz="2400" dirty="0"/>
          </a:p>
          <a:p>
            <a:r>
              <a:rPr lang="en-CA" sz="2400" dirty="0"/>
              <a:t>-Shear analogy (SA) method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0D0E467-2796-8B3D-482C-E23C3AB1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859369" cy="7239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Four- &amp; three-point bending tests</a:t>
            </a:r>
            <a:endParaRPr lang="en-CA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60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3C223-E2BB-AAE5-4318-7F57EB444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>
                <a:latin typeface="+mn-lt"/>
              </a:rPr>
              <a:t>Punching shear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1B94E-C51F-685A-3455-328BE0D28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23" y="1734429"/>
            <a:ext cx="10956031" cy="1325564"/>
          </a:xfrm>
        </p:spPr>
        <p:txBody>
          <a:bodyPr>
            <a:normAutofit/>
          </a:bodyPr>
          <a:lstStyle/>
          <a:p>
            <a:r>
              <a:rPr lang="en-US" u="sng" dirty="0"/>
              <a:t>Influencing parameters </a:t>
            </a:r>
            <a:r>
              <a:rPr lang="en-US" dirty="0"/>
              <a:t>on the punching shear capacity of CLT</a:t>
            </a:r>
          </a:p>
          <a:p>
            <a:endParaRPr lang="en-CA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6705C-7CE7-8BA3-4FC5-603D3B31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Picture 9" descr="A diagram of a square with a black circle&#10;&#10;Description automatically generated">
            <a:extLst>
              <a:ext uri="{FF2B5EF4-FFF2-40B4-BE49-F238E27FC236}">
                <a16:creationId xmlns:a16="http://schemas.microsoft.com/office/drawing/2014/main" id="{A818FA7F-E27C-94DF-FE60-2281ADC6E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8" t="14257" r="27748" b="12607"/>
          <a:stretch/>
        </p:blipFill>
        <p:spPr>
          <a:xfrm>
            <a:off x="2865940" y="2647723"/>
            <a:ext cx="5245965" cy="3178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824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DF567-4428-44C6-57DC-B9BF77429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9557-9777-73BB-AC40-4A85D4654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0" y="401240"/>
            <a:ext cx="4101538" cy="1325563"/>
          </a:xfrm>
        </p:spPr>
        <p:txBody>
          <a:bodyPr>
            <a:normAutofit/>
          </a:bodyPr>
          <a:lstStyle/>
          <a:p>
            <a:r>
              <a:rPr lang="en-US" sz="4000" dirty="0">
                <a:ea typeface="Quicksand"/>
                <a:cs typeface="Quicksand"/>
                <a:sym typeface="Quicksand"/>
              </a:rPr>
              <a:t>Punching shear test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5B7C0-9299-C8A4-2A61-2799D7A0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Google Shape;110;p17">
            <a:extLst>
              <a:ext uri="{FF2B5EF4-FFF2-40B4-BE49-F238E27FC236}">
                <a16:creationId xmlns:a16="http://schemas.microsoft.com/office/drawing/2014/main" id="{C093D60A-D514-6673-9DC3-88B709AB744B}"/>
              </a:ext>
            </a:extLst>
          </p:cNvPr>
          <p:cNvSpPr txBox="1">
            <a:spLocks/>
          </p:cNvSpPr>
          <p:nvPr/>
        </p:nvSpPr>
        <p:spPr>
          <a:xfrm>
            <a:off x="8523157" y="4752131"/>
            <a:ext cx="548700" cy="31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C5CEEA7-3583-50E8-B06F-F886FCAE3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04077"/>
              </p:ext>
            </p:extLst>
          </p:nvPr>
        </p:nvGraphicFramePr>
        <p:xfrm>
          <a:off x="6203337" y="365125"/>
          <a:ext cx="5548393" cy="5224606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521902">
                  <a:extLst>
                    <a:ext uri="{9D8B030D-6E8A-4147-A177-3AD203B41FA5}">
                      <a16:colId xmlns:a16="http://schemas.microsoft.com/office/drawing/2014/main" val="2089461977"/>
                    </a:ext>
                  </a:extLst>
                </a:gridCol>
                <a:gridCol w="581631">
                  <a:extLst>
                    <a:ext uri="{9D8B030D-6E8A-4147-A177-3AD203B41FA5}">
                      <a16:colId xmlns:a16="http://schemas.microsoft.com/office/drawing/2014/main" val="4157379530"/>
                    </a:ext>
                  </a:extLst>
                </a:gridCol>
                <a:gridCol w="501026">
                  <a:extLst>
                    <a:ext uri="{9D8B030D-6E8A-4147-A177-3AD203B41FA5}">
                      <a16:colId xmlns:a16="http://schemas.microsoft.com/office/drawing/2014/main" val="2448454794"/>
                    </a:ext>
                  </a:extLst>
                </a:gridCol>
                <a:gridCol w="672673">
                  <a:extLst>
                    <a:ext uri="{9D8B030D-6E8A-4147-A177-3AD203B41FA5}">
                      <a16:colId xmlns:a16="http://schemas.microsoft.com/office/drawing/2014/main" val="1323861099"/>
                    </a:ext>
                  </a:extLst>
                </a:gridCol>
                <a:gridCol w="668034">
                  <a:extLst>
                    <a:ext uri="{9D8B030D-6E8A-4147-A177-3AD203B41FA5}">
                      <a16:colId xmlns:a16="http://schemas.microsoft.com/office/drawing/2014/main" val="506023387"/>
                    </a:ext>
                  </a:extLst>
                </a:gridCol>
                <a:gridCol w="1158621">
                  <a:extLst>
                    <a:ext uri="{9D8B030D-6E8A-4147-A177-3AD203B41FA5}">
                      <a16:colId xmlns:a16="http://schemas.microsoft.com/office/drawing/2014/main" val="2593321767"/>
                    </a:ext>
                  </a:extLst>
                </a:gridCol>
                <a:gridCol w="657338">
                  <a:extLst>
                    <a:ext uri="{9D8B030D-6E8A-4147-A177-3AD203B41FA5}">
                      <a16:colId xmlns:a16="http://schemas.microsoft.com/office/drawing/2014/main" val="3721057795"/>
                    </a:ext>
                  </a:extLst>
                </a:gridCol>
                <a:gridCol w="787168">
                  <a:extLst>
                    <a:ext uri="{9D8B030D-6E8A-4147-A177-3AD203B41FA5}">
                      <a16:colId xmlns:a16="http://schemas.microsoft.com/office/drawing/2014/main" val="3377207893"/>
                    </a:ext>
                  </a:extLst>
                </a:gridCol>
              </a:tblGrid>
              <a:tr h="308372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Series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Producer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Grade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Thickness 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[mm]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Species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Support 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[mm x mm]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Support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Reinforcem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195744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D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V2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1275472585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S2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D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3824132923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S3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Spruce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147839416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S4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B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1610634364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B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300 x 300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3330234998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S6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V2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4207691410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S7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3622838558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S8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D Fir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707657225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S9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HML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4195615902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S10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460 x 180 LLP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2350330004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S11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460 x 180 SLP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2760648228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S12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Ø 219 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2752112815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S13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200, 10</a:t>
                      </a:r>
                      <a:r>
                        <a:rPr lang="en-US" sz="1000" baseline="300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4002883562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S14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200, 25</a:t>
                      </a:r>
                      <a:r>
                        <a:rPr lang="en-US" sz="1000" baseline="300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1807669612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S15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300 x 300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2608150322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S16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200*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2639240158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S17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245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300 x 300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4234255793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S18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 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STS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1425062661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S19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 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STS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383600658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S20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 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STS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2134494005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S21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400 x 400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STS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1458230385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S22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 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STS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2764134385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S23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200**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Edge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3437339808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S24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Interior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2773014876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S25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Ø 219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Interior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390179416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S26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 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Interior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2604456748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S27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 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Interior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56605230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S28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 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Interior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1616957870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S29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245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300 x 300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Interior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3948045776"/>
                  </a:ext>
                </a:extLst>
              </a:tr>
              <a:tr h="191834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S30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Perimeter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1775035805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S41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Corner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527324198"/>
                  </a:ext>
                </a:extLst>
              </a:tr>
              <a:tr h="14828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S42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E1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245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SPF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200 x 200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Corner</a:t>
                      </a:r>
                      <a:endParaRPr lang="en-CA" sz="10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tabLst>
                          <a:tab pos="161925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CA" sz="1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45957" marT="0" marB="0"/>
                </a:tc>
                <a:extLst>
                  <a:ext uri="{0D108BD9-81ED-4DB2-BD59-A6C34878D82A}">
                    <a16:rowId xmlns:a16="http://schemas.microsoft.com/office/drawing/2014/main" val="413273138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4D67AF5-7B89-A2BE-B266-20EF08E7AB39}"/>
              </a:ext>
            </a:extLst>
          </p:cNvPr>
          <p:cNvSpPr/>
          <p:nvPr/>
        </p:nvSpPr>
        <p:spPr>
          <a:xfrm>
            <a:off x="972187" y="1781870"/>
            <a:ext cx="3074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32 series (so far)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0B6CA-4E09-D088-CF4D-0D047F117307}"/>
              </a:ext>
            </a:extLst>
          </p:cNvPr>
          <p:cNvSpPr/>
          <p:nvPr/>
        </p:nvSpPr>
        <p:spPr>
          <a:xfrm>
            <a:off x="6197391" y="651373"/>
            <a:ext cx="262393" cy="493835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71145D-C793-EFB3-1FB8-01A73BF1482A}"/>
              </a:ext>
            </a:extLst>
          </p:cNvPr>
          <p:cNvSpPr/>
          <p:nvPr/>
        </p:nvSpPr>
        <p:spPr>
          <a:xfrm>
            <a:off x="6616975" y="651373"/>
            <a:ext cx="262393" cy="493835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D8B430-3C91-A393-66B4-E27ED5EF3D4C}"/>
              </a:ext>
            </a:extLst>
          </p:cNvPr>
          <p:cNvSpPr/>
          <p:nvPr/>
        </p:nvSpPr>
        <p:spPr>
          <a:xfrm>
            <a:off x="972187" y="2120424"/>
            <a:ext cx="2242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4 provider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2925B6-31E1-D4E8-1DCB-BD1FAF00D7B1}"/>
              </a:ext>
            </a:extLst>
          </p:cNvPr>
          <p:cNvSpPr/>
          <p:nvPr/>
        </p:nvSpPr>
        <p:spPr>
          <a:xfrm>
            <a:off x="972187" y="2448870"/>
            <a:ext cx="22422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2 grades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2 thicknesses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3 species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F3B614-7F00-406D-1974-7EB114E86F43}"/>
              </a:ext>
            </a:extLst>
          </p:cNvPr>
          <p:cNvSpPr/>
          <p:nvPr/>
        </p:nvSpPr>
        <p:spPr>
          <a:xfrm>
            <a:off x="7292530" y="674634"/>
            <a:ext cx="1653871" cy="493835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6E3ADC-1684-A25D-4A28-769AE67F8A82}"/>
              </a:ext>
            </a:extLst>
          </p:cNvPr>
          <p:cNvSpPr/>
          <p:nvPr/>
        </p:nvSpPr>
        <p:spPr>
          <a:xfrm>
            <a:off x="972186" y="3515979"/>
            <a:ext cx="32188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3 support geometry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4 column conditions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STS </a:t>
            </a:r>
            <a:r>
              <a:rPr lang="en-US" sz="2400" dirty="0" err="1"/>
              <a:t>reinf</a:t>
            </a:r>
            <a:r>
              <a:rPr lang="en-US" sz="2400" dirty="0"/>
              <a:t>. levels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1C09C-FCAE-3D41-878B-EE403724B7E2}"/>
              </a:ext>
            </a:extLst>
          </p:cNvPr>
          <p:cNvSpPr/>
          <p:nvPr/>
        </p:nvSpPr>
        <p:spPr>
          <a:xfrm>
            <a:off x="9109538" y="663003"/>
            <a:ext cx="2317670" cy="4949989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57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1" grpId="1" animBg="1"/>
      <p:bldP spid="12" grpId="0" animBg="1"/>
      <p:bldP spid="12" grpId="1" animBg="1"/>
      <p:bldP spid="13" grpId="0"/>
      <p:bldP spid="14" grpId="0"/>
      <p:bldP spid="15" grpId="0" animBg="1"/>
      <p:bldP spid="15" grpId="1" animBg="1"/>
      <p:bldP spid="16" grpId="0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E0013-2AAA-EF05-68DD-CD2521B4F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20012-8A96-AF26-AD14-A6FB11C9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F1112C-3D32-EBDD-B435-C5FA37877E21}"/>
              </a:ext>
            </a:extLst>
          </p:cNvPr>
          <p:cNvSpPr/>
          <p:nvPr/>
        </p:nvSpPr>
        <p:spPr>
          <a:xfrm>
            <a:off x="775152" y="585788"/>
            <a:ext cx="4204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dirty="0"/>
              <a:t>Edge support</a:t>
            </a:r>
          </a:p>
        </p:txBody>
      </p:sp>
      <p:pic>
        <p:nvPicPr>
          <p:cNvPr id="6" name="Picture 5" descr="A diagram of a wooden box&#10;&#10;Description automatically generated">
            <a:extLst>
              <a:ext uri="{FF2B5EF4-FFF2-40B4-BE49-F238E27FC236}">
                <a16:creationId xmlns:a16="http://schemas.microsoft.com/office/drawing/2014/main" id="{95A3B3C0-CC7C-70CB-1927-C7DD7B352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3" r="47742" b="50000"/>
          <a:stretch/>
        </p:blipFill>
        <p:spPr>
          <a:xfrm>
            <a:off x="648111" y="1550418"/>
            <a:ext cx="4214273" cy="4189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diagram of a wooden box&#10;&#10;Description automatically generated">
            <a:extLst>
              <a:ext uri="{FF2B5EF4-FFF2-40B4-BE49-F238E27FC236}">
                <a16:creationId xmlns:a16="http://schemas.microsoft.com/office/drawing/2014/main" id="{8BC85DE1-1C8A-406C-DFE1-FA0A4D64B8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2"/>
          <a:stretch/>
        </p:blipFill>
        <p:spPr>
          <a:xfrm>
            <a:off x="5735594" y="1508852"/>
            <a:ext cx="4075671" cy="4230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F1112C-3D32-EBDD-B435-C5FA37877E21}"/>
              </a:ext>
            </a:extLst>
          </p:cNvPr>
          <p:cNvSpPr/>
          <p:nvPr/>
        </p:nvSpPr>
        <p:spPr>
          <a:xfrm>
            <a:off x="5536622" y="585788"/>
            <a:ext cx="4204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dirty="0"/>
              <a:t>Centre support </a:t>
            </a:r>
          </a:p>
        </p:txBody>
      </p:sp>
    </p:spTree>
    <p:extLst>
      <p:ext uri="{BB962C8B-B14F-4D97-AF65-F5344CB8AC3E}">
        <p14:creationId xmlns:p14="http://schemas.microsoft.com/office/powerpoint/2010/main" val="1115724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E0013-2AAA-EF05-68DD-CD2521B4F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20012-8A96-AF26-AD14-A6FB11C9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F1112C-3D32-EBDD-B435-C5FA37877E21}"/>
              </a:ext>
            </a:extLst>
          </p:cNvPr>
          <p:cNvSpPr/>
          <p:nvPr/>
        </p:nvSpPr>
        <p:spPr>
          <a:xfrm>
            <a:off x="775152" y="585788"/>
            <a:ext cx="4204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dirty="0"/>
              <a:t>Corner support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F1112C-3D32-EBDD-B435-C5FA37877E21}"/>
              </a:ext>
            </a:extLst>
          </p:cNvPr>
          <p:cNvSpPr/>
          <p:nvPr/>
        </p:nvSpPr>
        <p:spPr>
          <a:xfrm>
            <a:off x="5536622" y="585788"/>
            <a:ext cx="5318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dirty="0"/>
              <a:t>Perimeter support </a:t>
            </a:r>
          </a:p>
        </p:txBody>
      </p:sp>
      <p:pic>
        <p:nvPicPr>
          <p:cNvPr id="9" name="Picture 8" descr="A diagram of a wooden box&#10;&#10;Description automatically generated">
            <a:extLst>
              <a:ext uri="{FF2B5EF4-FFF2-40B4-BE49-F238E27FC236}">
                <a16:creationId xmlns:a16="http://schemas.microsoft.com/office/drawing/2014/main" id="{C73E7F62-9E4C-2484-2358-18A0045D8E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698" y="1459871"/>
            <a:ext cx="4361075" cy="4495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diagram of a wooden box&#10;&#10;Description automatically generated">
            <a:extLst>
              <a:ext uri="{FF2B5EF4-FFF2-40B4-BE49-F238E27FC236}">
                <a16:creationId xmlns:a16="http://schemas.microsoft.com/office/drawing/2014/main" id="{AE1A52F1-0592-B72D-54F2-222DD82843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4052" y="1480611"/>
            <a:ext cx="4203709" cy="4625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2640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6D9F46-8524-16FB-4061-606F537C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19</a:t>
            </a:fld>
            <a:endParaRPr lang="en-US"/>
          </a:p>
        </p:txBody>
      </p:sp>
      <p:sp>
        <p:nvSpPr>
          <p:cNvPr id="11" name="Google Shape;108;p17">
            <a:extLst>
              <a:ext uri="{FF2B5EF4-FFF2-40B4-BE49-F238E27FC236}">
                <a16:creationId xmlns:a16="http://schemas.microsoft.com/office/drawing/2014/main" id="{3D90DC78-3370-19C2-4CB6-7B1649D4024E}"/>
              </a:ext>
            </a:extLst>
          </p:cNvPr>
          <p:cNvSpPr txBox="1">
            <a:spLocks/>
          </p:cNvSpPr>
          <p:nvPr/>
        </p:nvSpPr>
        <p:spPr>
          <a:xfrm>
            <a:off x="701359" y="597825"/>
            <a:ext cx="6858000" cy="34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Column geometry</a:t>
            </a:r>
            <a:endParaRPr lang="en-CA" sz="40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268F72-9A5C-8030-C2BE-16B2D26002E7}"/>
              </a:ext>
            </a:extLst>
          </p:cNvPr>
          <p:cNvSpPr/>
          <p:nvPr/>
        </p:nvSpPr>
        <p:spPr>
          <a:xfrm>
            <a:off x="513759" y="1735049"/>
            <a:ext cx="462047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Square plate + wooden stub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200×200 mm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300×300 mm</a:t>
            </a:r>
          </a:p>
        </p:txBody>
      </p:sp>
      <p:pic>
        <p:nvPicPr>
          <p:cNvPr id="4" name="Picture 3" descr="A machine with a large piece of wood&#10;&#10;Description automatically generated">
            <a:extLst>
              <a:ext uri="{FF2B5EF4-FFF2-40B4-BE49-F238E27FC236}">
                <a16:creationId xmlns:a16="http://schemas.microsoft.com/office/drawing/2014/main" id="{FD22AD21-AC10-1091-0765-D3EEF685F1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067" y="721483"/>
            <a:ext cx="5649648" cy="2560320"/>
          </a:xfrm>
          <a:prstGeom prst="rect">
            <a:avLst/>
          </a:prstGeom>
        </p:spPr>
      </p:pic>
      <p:pic>
        <p:nvPicPr>
          <p:cNvPr id="6" name="Picture 5" descr="A machine with a piece of wood&#10;&#10;Description automatically generated">
            <a:extLst>
              <a:ext uri="{FF2B5EF4-FFF2-40B4-BE49-F238E27FC236}">
                <a16:creationId xmlns:a16="http://schemas.microsoft.com/office/drawing/2014/main" id="{4DB7C676-E01D-5FE1-1A64-A60A288956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067" y="3404934"/>
            <a:ext cx="564965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51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C54A2A4D-19EF-3552-F383-6AD9587C8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9208F0F-2734-3945-8FD0-EEB19CF41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2CFF5D9-43B9-9D58-6F3F-25041716D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person wearing glasses and a sweater vest smiling&#10;&#10;Description automatically generated">
            <a:extLst>
              <a:ext uri="{FF2B5EF4-FFF2-40B4-BE49-F238E27FC236}">
                <a16:creationId xmlns:a16="http://schemas.microsoft.com/office/drawing/2014/main" id="{F03D0427-42F8-15EE-5C8D-1CDC64EEC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06" y="663765"/>
            <a:ext cx="1936979" cy="2469649"/>
          </a:xfrm>
          <a:prstGeom prst="ellipse">
            <a:avLst/>
          </a:prstGeom>
        </p:spPr>
      </p:pic>
      <p:pic>
        <p:nvPicPr>
          <p:cNvPr id="12" name="Picture 11" descr="A person wearing glasses and a leather jacket&#10;&#10;Description automatically generated">
            <a:extLst>
              <a:ext uri="{FF2B5EF4-FFF2-40B4-BE49-F238E27FC236}">
                <a16:creationId xmlns:a16="http://schemas.microsoft.com/office/drawing/2014/main" id="{80A71346-3A95-BE0D-CBA2-981A79D22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5" t="3184" r="12953" b="19364"/>
          <a:stretch/>
        </p:blipFill>
        <p:spPr>
          <a:xfrm>
            <a:off x="2447790" y="1838244"/>
            <a:ext cx="1938528" cy="2471623"/>
          </a:xfrm>
          <a:prstGeom prst="ellipse">
            <a:avLst/>
          </a:prstGeom>
        </p:spPr>
      </p:pic>
      <p:pic>
        <p:nvPicPr>
          <p:cNvPr id="14" name="Picture 4" descr="Md SHAHNEWAZ | Engineer | PhD | Research profile">
            <a:extLst>
              <a:ext uri="{FF2B5EF4-FFF2-40B4-BE49-F238E27FC236}">
                <a16:creationId xmlns:a16="http://schemas.microsoft.com/office/drawing/2014/main" id="{811A4BEE-39AE-5687-49A2-1F7D1F7F6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r="9997" b="2835"/>
          <a:stretch/>
        </p:blipFill>
        <p:spPr bwMode="auto">
          <a:xfrm>
            <a:off x="4885307" y="651311"/>
            <a:ext cx="1938528" cy="23489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9C3A4FF-7951-5B6C-1410-AC6C7F738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2" t="1" r="41091" b="47755"/>
          <a:stretch/>
        </p:blipFill>
        <p:spPr bwMode="auto">
          <a:xfrm>
            <a:off x="7195955" y="1898589"/>
            <a:ext cx="1938528" cy="23906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C5A15914-2BB5-E48D-CF1D-9F0E5E2EF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70" t="2380" r="6509" b="3422"/>
          <a:stretch/>
        </p:blipFill>
        <p:spPr>
          <a:xfrm>
            <a:off x="9509765" y="842272"/>
            <a:ext cx="1938528" cy="2231783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C5748D-8B46-BC69-4494-CC7862BD26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52" b="-9555"/>
          <a:stretch/>
        </p:blipFill>
        <p:spPr>
          <a:xfrm>
            <a:off x="1117621" y="4598483"/>
            <a:ext cx="1524606" cy="9062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8" descr="Fast + Epp Deutschland | LinkedIn">
            <a:extLst>
              <a:ext uri="{FF2B5EF4-FFF2-40B4-BE49-F238E27FC236}">
                <a16:creationId xmlns:a16="http://schemas.microsoft.com/office/drawing/2014/main" id="{BFF7F6C0-4216-A0DB-6B4D-D209A79A6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6" b="33829"/>
          <a:stretch/>
        </p:blipFill>
        <p:spPr bwMode="auto">
          <a:xfrm>
            <a:off x="4885307" y="4714410"/>
            <a:ext cx="2241562" cy="68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166089-C162-3C8F-16FE-056B44B7AF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78" y="4451543"/>
            <a:ext cx="2689092" cy="7931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F2D65F-828F-DD74-67EC-7E5FA2391744}"/>
              </a:ext>
            </a:extLst>
          </p:cNvPr>
          <p:cNvSpPr txBox="1"/>
          <p:nvPr/>
        </p:nvSpPr>
        <p:spPr>
          <a:xfrm>
            <a:off x="270108" y="3358217"/>
            <a:ext cx="1399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Dr. Thomas Tannert</a:t>
            </a:r>
          </a:p>
          <a:p>
            <a:r>
              <a:rPr lang="en-US" sz="1200" dirty="0"/>
              <a:t>Supervisor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0A47F0-75C0-F58F-186A-77EAF90A61D1}"/>
              </a:ext>
            </a:extLst>
          </p:cNvPr>
          <p:cNvSpPr txBox="1"/>
          <p:nvPr/>
        </p:nvSpPr>
        <p:spPr>
          <a:xfrm>
            <a:off x="2537745" y="1138730"/>
            <a:ext cx="2278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Dr. Jianhui Zhou</a:t>
            </a:r>
          </a:p>
          <a:p>
            <a:r>
              <a:rPr lang="en-US" sz="1200" dirty="0"/>
              <a:t>Supervisory committee member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E1CAD0-6FED-1C48-EC7B-66DEFD591A8A}"/>
              </a:ext>
            </a:extLst>
          </p:cNvPr>
          <p:cNvSpPr txBox="1"/>
          <p:nvPr/>
        </p:nvSpPr>
        <p:spPr>
          <a:xfrm>
            <a:off x="4918330" y="3265883"/>
            <a:ext cx="2201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Dr. Md Shahnewaz</a:t>
            </a:r>
          </a:p>
          <a:p>
            <a:r>
              <a:rPr lang="en-US" sz="1200" dirty="0"/>
              <a:t>Supervisory committee member</a:t>
            </a:r>
          </a:p>
          <a:p>
            <a:r>
              <a:rPr lang="en-US" sz="1200" dirty="0"/>
              <a:t>Industry partner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AC4689-A745-DD9E-9416-B4DD98074C2B}"/>
              </a:ext>
            </a:extLst>
          </p:cNvPr>
          <p:cNvSpPr txBox="1"/>
          <p:nvPr/>
        </p:nvSpPr>
        <p:spPr>
          <a:xfrm>
            <a:off x="7620576" y="1133925"/>
            <a:ext cx="1200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Carla </a:t>
            </a:r>
            <a:r>
              <a:rPr lang="en-US" sz="1200" dirty="0" err="1"/>
              <a:t>Dickof</a:t>
            </a:r>
            <a:endParaRPr lang="en-US" sz="1200" dirty="0"/>
          </a:p>
          <a:p>
            <a:r>
              <a:rPr lang="en-US" sz="1200" dirty="0"/>
              <a:t>Industry partner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4490EB-6B85-1E24-F121-C9841783A2AB}"/>
              </a:ext>
            </a:extLst>
          </p:cNvPr>
          <p:cNvSpPr txBox="1"/>
          <p:nvPr/>
        </p:nvSpPr>
        <p:spPr>
          <a:xfrm>
            <a:off x="9509765" y="3290894"/>
            <a:ext cx="2201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Dr. Marjan Popovski</a:t>
            </a:r>
          </a:p>
          <a:p>
            <a:r>
              <a:rPr lang="en-US" sz="1200" dirty="0"/>
              <a:t>Supervisory committee member</a:t>
            </a:r>
          </a:p>
        </p:txBody>
      </p:sp>
    </p:spTree>
    <p:extLst>
      <p:ext uri="{BB962C8B-B14F-4D97-AF65-F5344CB8AC3E}">
        <p14:creationId xmlns:p14="http://schemas.microsoft.com/office/powerpoint/2010/main" val="670602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6D9F46-8524-16FB-4061-606F537C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20</a:t>
            </a:fld>
            <a:endParaRPr lang="en-US"/>
          </a:p>
        </p:txBody>
      </p:sp>
      <p:sp>
        <p:nvSpPr>
          <p:cNvPr id="11" name="Google Shape;108;p17">
            <a:extLst>
              <a:ext uri="{FF2B5EF4-FFF2-40B4-BE49-F238E27FC236}">
                <a16:creationId xmlns:a16="http://schemas.microsoft.com/office/drawing/2014/main" id="{3D90DC78-3370-19C2-4CB6-7B1649D4024E}"/>
              </a:ext>
            </a:extLst>
          </p:cNvPr>
          <p:cNvSpPr txBox="1">
            <a:spLocks/>
          </p:cNvSpPr>
          <p:nvPr/>
        </p:nvSpPr>
        <p:spPr>
          <a:xfrm>
            <a:off x="701359" y="597825"/>
            <a:ext cx="6858000" cy="34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Column geometry</a:t>
            </a:r>
            <a:endParaRPr lang="en-CA" sz="40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268F72-9A5C-8030-C2BE-16B2D26002E7}"/>
              </a:ext>
            </a:extLst>
          </p:cNvPr>
          <p:cNvSpPr/>
          <p:nvPr/>
        </p:nvSpPr>
        <p:spPr>
          <a:xfrm>
            <a:off x="513759" y="1735049"/>
            <a:ext cx="46204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Rectangular + wooden stub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X- and Y-oriented</a:t>
            </a:r>
          </a:p>
        </p:txBody>
      </p:sp>
      <p:pic>
        <p:nvPicPr>
          <p:cNvPr id="7" name="Picture 6" descr="A large piece of wood on a table&#10;&#10;Description automatically generated">
            <a:extLst>
              <a:ext uri="{FF2B5EF4-FFF2-40B4-BE49-F238E27FC236}">
                <a16:creationId xmlns:a16="http://schemas.microsoft.com/office/drawing/2014/main" id="{08722A81-2316-5EF4-08F1-8BE415B0FE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6300" y="291425"/>
            <a:ext cx="5551654" cy="2851850"/>
          </a:xfrm>
          <a:prstGeom prst="rect">
            <a:avLst/>
          </a:prstGeom>
        </p:spPr>
      </p:pic>
      <p:pic>
        <p:nvPicPr>
          <p:cNvPr id="8" name="Picture 7" descr="A machine with a piece of wood&#10;&#10;Description automatically generated">
            <a:extLst>
              <a:ext uri="{FF2B5EF4-FFF2-40B4-BE49-F238E27FC236}">
                <a16:creationId xmlns:a16="http://schemas.microsoft.com/office/drawing/2014/main" id="{86EA2E45-2082-EF26-01DE-E273D7AAB2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6300" y="3416138"/>
            <a:ext cx="5551654" cy="30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9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88C3A-1AAE-C37B-1BED-8BC517C0C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D269FF-B50F-F5F1-255E-55155CD68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21</a:t>
            </a:fld>
            <a:endParaRPr lang="en-US"/>
          </a:p>
        </p:txBody>
      </p:sp>
      <p:sp>
        <p:nvSpPr>
          <p:cNvPr id="11" name="Google Shape;108;p17">
            <a:extLst>
              <a:ext uri="{FF2B5EF4-FFF2-40B4-BE49-F238E27FC236}">
                <a16:creationId xmlns:a16="http://schemas.microsoft.com/office/drawing/2014/main" id="{49A8C0C8-0F92-3A15-871E-B1C086E25828}"/>
              </a:ext>
            </a:extLst>
          </p:cNvPr>
          <p:cNvSpPr txBox="1">
            <a:spLocks/>
          </p:cNvSpPr>
          <p:nvPr/>
        </p:nvSpPr>
        <p:spPr>
          <a:xfrm>
            <a:off x="701359" y="597825"/>
            <a:ext cx="6858000" cy="34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Column geometry</a:t>
            </a:r>
            <a:endParaRPr lang="en-CA" sz="40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0033F7-6D02-60A2-E1FC-085DFE4ED52A}"/>
              </a:ext>
            </a:extLst>
          </p:cNvPr>
          <p:cNvSpPr/>
          <p:nvPr/>
        </p:nvSpPr>
        <p:spPr>
          <a:xfrm>
            <a:off x="513760" y="1735049"/>
            <a:ext cx="255601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Round + stub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 descr="A machine with a large piece of wood&#10;&#10;Description automatically generated">
            <a:extLst>
              <a:ext uri="{FF2B5EF4-FFF2-40B4-BE49-F238E27FC236}">
                <a16:creationId xmlns:a16="http://schemas.microsoft.com/office/drawing/2014/main" id="{CD29646D-E311-B4E3-A619-CCCEBED2CD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400" y="1598931"/>
            <a:ext cx="6400800" cy="321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09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FA5D9-D9FE-9B19-66ED-23F952839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53D17C-1CF0-1A88-9A49-0668DEE1D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22</a:t>
            </a:fld>
            <a:endParaRPr lang="en-US"/>
          </a:p>
        </p:txBody>
      </p:sp>
      <p:sp>
        <p:nvSpPr>
          <p:cNvPr id="11" name="Google Shape;108;p17">
            <a:extLst>
              <a:ext uri="{FF2B5EF4-FFF2-40B4-BE49-F238E27FC236}">
                <a16:creationId xmlns:a16="http://schemas.microsoft.com/office/drawing/2014/main" id="{6F71F1D5-D268-6D9F-D8FA-C6B2AE4F5B88}"/>
              </a:ext>
            </a:extLst>
          </p:cNvPr>
          <p:cNvSpPr txBox="1">
            <a:spLocks/>
          </p:cNvSpPr>
          <p:nvPr/>
        </p:nvSpPr>
        <p:spPr>
          <a:xfrm>
            <a:off x="513759" y="627773"/>
            <a:ext cx="6858000" cy="34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Column geometry</a:t>
            </a:r>
            <a:endParaRPr lang="en-CA" sz="40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0A1198-2730-6033-949F-8EA666E5056E}"/>
              </a:ext>
            </a:extLst>
          </p:cNvPr>
          <p:cNvSpPr/>
          <p:nvPr/>
        </p:nvSpPr>
        <p:spPr>
          <a:xfrm>
            <a:off x="513759" y="1735049"/>
            <a:ext cx="351454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2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800" dirty="0"/>
              <a:t>Square plate &amp; NO stub</a:t>
            </a:r>
          </a:p>
          <a:p>
            <a:pPr marL="285750" indent="-285750">
              <a:spcAft>
                <a:spcPts val="2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800" dirty="0"/>
              <a:t>200×200 mm, low out of plane stiffness</a:t>
            </a:r>
          </a:p>
          <a:p>
            <a:pPr marL="285750" indent="-285750">
              <a:spcAft>
                <a:spcPts val="2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800" dirty="0"/>
              <a:t>400×400 mm, high out of plane stiffness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 descr="A machine with a large piece of wood&#10;&#10;Description automatically generated">
            <a:extLst>
              <a:ext uri="{FF2B5EF4-FFF2-40B4-BE49-F238E27FC236}">
                <a16:creationId xmlns:a16="http://schemas.microsoft.com/office/drawing/2014/main" id="{F8FAD0E2-F2BF-3B42-9C46-5C489B3AFF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456" y="359777"/>
            <a:ext cx="6576828" cy="2565821"/>
          </a:xfrm>
          <a:prstGeom prst="rect">
            <a:avLst/>
          </a:prstGeom>
        </p:spPr>
      </p:pic>
      <p:pic>
        <p:nvPicPr>
          <p:cNvPr id="7" name="Picture 6" descr="A machine with a large piece of wood&#10;&#10;Description automatically generated">
            <a:extLst>
              <a:ext uri="{FF2B5EF4-FFF2-40B4-BE49-F238E27FC236}">
                <a16:creationId xmlns:a16="http://schemas.microsoft.com/office/drawing/2014/main" id="{267FEEA6-2396-3078-3DE4-F266FD43F7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491455" y="3352377"/>
            <a:ext cx="6576828" cy="27333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91DDD0-7684-5EF8-D2AE-4F75C88E6439}"/>
              </a:ext>
            </a:extLst>
          </p:cNvPr>
          <p:cNvSpPr/>
          <p:nvPr/>
        </p:nvSpPr>
        <p:spPr>
          <a:xfrm>
            <a:off x="7017422" y="898420"/>
            <a:ext cx="1421939" cy="6857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84328D-C83C-0B7A-4D84-AE18EC62256F}"/>
              </a:ext>
            </a:extLst>
          </p:cNvPr>
          <p:cNvSpPr/>
          <p:nvPr/>
        </p:nvSpPr>
        <p:spPr>
          <a:xfrm>
            <a:off x="7017421" y="3715108"/>
            <a:ext cx="1421939" cy="6857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48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5F39A-8339-A097-F7A8-C089C07AE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86F1F-CBBB-100E-0842-8A8CA4FA3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23</a:t>
            </a:fld>
            <a:endParaRPr lang="en-US"/>
          </a:p>
        </p:txBody>
      </p:sp>
      <p:sp>
        <p:nvSpPr>
          <p:cNvPr id="11" name="Google Shape;108;p17">
            <a:extLst>
              <a:ext uri="{FF2B5EF4-FFF2-40B4-BE49-F238E27FC236}">
                <a16:creationId xmlns:a16="http://schemas.microsoft.com/office/drawing/2014/main" id="{D3D50365-A999-39AC-C5E4-CE3A8B14E632}"/>
              </a:ext>
            </a:extLst>
          </p:cNvPr>
          <p:cNvSpPr txBox="1">
            <a:spLocks/>
          </p:cNvSpPr>
          <p:nvPr/>
        </p:nvSpPr>
        <p:spPr>
          <a:xfrm>
            <a:off x="701359" y="597825"/>
            <a:ext cx="9208760" cy="34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Screw reinforcement design (@45°)</a:t>
            </a:r>
            <a:endParaRPr lang="en-CA" sz="40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41A978-5A38-9F11-C5D8-0FD73AA070E0}"/>
              </a:ext>
            </a:extLst>
          </p:cNvPr>
          <p:cNvSpPr/>
          <p:nvPr/>
        </p:nvSpPr>
        <p:spPr>
          <a:xfrm>
            <a:off x="763227" y="1352059"/>
            <a:ext cx="5602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Equivalent RS strength [MPa] =</a:t>
            </a:r>
          </a:p>
          <a:p>
            <a:pPr>
              <a:buClr>
                <a:schemeClr val="bg1"/>
              </a:buClr>
            </a:pP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36E467-6172-C426-747E-8C6E82C16D4C}"/>
              </a:ext>
            </a:extLst>
          </p:cNvPr>
          <p:cNvSpPr/>
          <p:nvPr/>
        </p:nvSpPr>
        <p:spPr>
          <a:xfrm>
            <a:off x="4971081" y="1346355"/>
            <a:ext cx="3474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400" dirty="0"/>
              <a:t>RS strength of wood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41FE94-C95C-27C6-F97A-DBA4D7F39BFF}"/>
              </a:ext>
            </a:extLst>
          </p:cNvPr>
          <p:cNvSpPr/>
          <p:nvPr/>
        </p:nvSpPr>
        <p:spPr>
          <a:xfrm>
            <a:off x="7626273" y="1352058"/>
            <a:ext cx="3503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400" dirty="0"/>
              <a:t>+ Screw contribution to RS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CEA0E57-C8E5-5D58-E827-8EF31DD23D70}"/>
                  </a:ext>
                </a:extLst>
              </p:cNvPr>
              <p:cNvSpPr/>
              <p:nvPr/>
            </p:nvSpPr>
            <p:spPr>
              <a:xfrm>
                <a:off x="1078323" y="1943822"/>
                <a:ext cx="7159442" cy="3031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Screw contribution to RS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CA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A" sz="2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𝑎𝑥</m:t>
                            </m:r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4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baseline="-25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sSub>
                          <m:sSubPr>
                            <m:ctrlPr>
                              <a:rPr lang="en-CA" sz="2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2,</m:t>
                            </m:r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𝑒𝑓𝑓</m:t>
                            </m:r>
                          </m:sub>
                        </m:sSub>
                      </m:den>
                    </m:f>
                  </m:oMath>
                </a14:m>
                <a:endParaRPr lang="en-CA" sz="4000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11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𝑎𝑥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= screw withdrawal strength</a:t>
                </a:r>
              </a:p>
              <a:p>
                <a:pPr>
                  <a:spcAft>
                    <a:spcPts val="1800"/>
                  </a:spcAft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400" baseline="-25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= distance between screws</a:t>
                </a:r>
              </a:p>
              <a:p>
                <a:pPr>
                  <a:spcAft>
                    <a:spcPts val="1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11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2,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= distance between screw rows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CEA0E57-C8E5-5D58-E827-8EF31DD23D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323" y="1943822"/>
                <a:ext cx="7159442" cy="3031343"/>
              </a:xfrm>
              <a:prstGeom prst="rect">
                <a:avLst/>
              </a:prstGeom>
              <a:blipFill>
                <a:blip r:embed="rId2"/>
                <a:stretch>
                  <a:fillRect l="-1363" b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DA7A285-C46A-0E75-3DEC-D8853B2020B8}"/>
              </a:ext>
            </a:extLst>
          </p:cNvPr>
          <p:cNvSpPr/>
          <p:nvPr/>
        </p:nvSpPr>
        <p:spPr>
          <a:xfrm>
            <a:off x="1078323" y="5171948"/>
            <a:ext cx="7159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Reinforcement zone length?</a:t>
            </a:r>
          </a:p>
          <a:p>
            <a:r>
              <a:rPr lang="en-US" sz="24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Reinforcement direction?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997FB-ED83-EF3D-6483-9554C10022BC}"/>
              </a:ext>
            </a:extLst>
          </p:cNvPr>
          <p:cNvSpPr txBox="1"/>
          <p:nvPr/>
        </p:nvSpPr>
        <p:spPr>
          <a:xfrm>
            <a:off x="6440024" y="5139592"/>
            <a:ext cx="5311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5</a:t>
            </a:r>
            <a:r>
              <a:rPr lang="en-CA" sz="2400" dirty="0"/>
              <a:t> series</a:t>
            </a:r>
          </a:p>
          <a:p>
            <a:r>
              <a:rPr lang="en-CA" sz="2400" dirty="0"/>
              <a:t>Only </a:t>
            </a:r>
            <a:r>
              <a:rPr lang="en-CA" sz="2400" b="1" dirty="0"/>
              <a:t>2</a:t>
            </a:r>
            <a:r>
              <a:rPr lang="en-CA" sz="2400" dirty="0"/>
              <a:t> estimates: 42% and 27%</a:t>
            </a:r>
          </a:p>
        </p:txBody>
      </p:sp>
    </p:spTree>
    <p:extLst>
      <p:ext uri="{BB962C8B-B14F-4D97-AF65-F5344CB8AC3E}">
        <p14:creationId xmlns:p14="http://schemas.microsoft.com/office/powerpoint/2010/main" val="65082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5318B-039E-A6CB-5ACA-34B3DF561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2A803A-27DC-3088-3C5F-326B1CACC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679" y="1663712"/>
            <a:ext cx="6209420" cy="376980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FF6E22-2A8E-D15E-DF03-8402CDD7D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24</a:t>
            </a:fld>
            <a:endParaRPr lang="en-US"/>
          </a:p>
        </p:txBody>
      </p:sp>
      <p:sp>
        <p:nvSpPr>
          <p:cNvPr id="11" name="Google Shape;108;p17">
            <a:extLst>
              <a:ext uri="{FF2B5EF4-FFF2-40B4-BE49-F238E27FC236}">
                <a16:creationId xmlns:a16="http://schemas.microsoft.com/office/drawing/2014/main" id="{0E4EE03A-9E90-E657-D514-25CAE41A8F3B}"/>
              </a:ext>
            </a:extLst>
          </p:cNvPr>
          <p:cNvSpPr txBox="1">
            <a:spLocks/>
          </p:cNvSpPr>
          <p:nvPr/>
        </p:nvSpPr>
        <p:spPr>
          <a:xfrm>
            <a:off x="701359" y="597825"/>
            <a:ext cx="6858000" cy="34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CLT punching shear results</a:t>
            </a:r>
            <a:endParaRPr lang="en-CA" sz="4000" dirty="0">
              <a:latin typeface="+mn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9F6497-8A80-C9C9-5C4C-FDCB63924D30}"/>
              </a:ext>
            </a:extLst>
          </p:cNvPr>
          <p:cNvSpPr/>
          <p:nvPr/>
        </p:nvSpPr>
        <p:spPr>
          <a:xfrm>
            <a:off x="1056714" y="2524943"/>
            <a:ext cx="30694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Quicksand" panose="020B0604020202020204" charset="0"/>
              </a:rPr>
              <a:t>Provider B CLT had the highest capacity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Quicksand" panose="020B0604020202020204" charset="0"/>
            </a:endParaRPr>
          </a:p>
          <a:p>
            <a:pPr>
              <a:buClr>
                <a:schemeClr val="bg1"/>
              </a:buClr>
            </a:pPr>
            <a:endParaRPr lang="en-US" sz="2400" dirty="0">
              <a:latin typeface="Quicksand" panose="020B0604020202020204" charset="0"/>
            </a:endParaRPr>
          </a:p>
          <a:p>
            <a:pPr>
              <a:buClr>
                <a:schemeClr val="bg1"/>
              </a:buClr>
            </a:pPr>
            <a:endParaRPr lang="en-US" sz="2400" dirty="0">
              <a:latin typeface="Quicksand" panose="020B060402020202020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Quicksand" panose="020B060402020202020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01F9D0-C3EF-5C54-088A-C75BE3766811}"/>
              </a:ext>
            </a:extLst>
          </p:cNvPr>
          <p:cNvSpPr/>
          <p:nvPr/>
        </p:nvSpPr>
        <p:spPr>
          <a:xfrm>
            <a:off x="5662010" y="2131341"/>
            <a:ext cx="3478688" cy="2571991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D6635F-1164-DA4D-82D3-48330FE44EE5}"/>
              </a:ext>
            </a:extLst>
          </p:cNvPr>
          <p:cNvSpPr/>
          <p:nvPr/>
        </p:nvSpPr>
        <p:spPr>
          <a:xfrm>
            <a:off x="9231816" y="2131340"/>
            <a:ext cx="1065493" cy="2571991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FA8F7C-B5DC-8428-8109-7F017883AEC2}"/>
              </a:ext>
            </a:extLst>
          </p:cNvPr>
          <p:cNvSpPr/>
          <p:nvPr/>
        </p:nvSpPr>
        <p:spPr>
          <a:xfrm>
            <a:off x="5664220" y="2131341"/>
            <a:ext cx="938728" cy="2571991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901AD9-25D4-884F-5DBD-670CAE8BF678}"/>
              </a:ext>
            </a:extLst>
          </p:cNvPr>
          <p:cNvSpPr/>
          <p:nvPr/>
        </p:nvSpPr>
        <p:spPr>
          <a:xfrm>
            <a:off x="1056714" y="2524943"/>
            <a:ext cx="30694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Quicksand" panose="020B0604020202020204" charset="0"/>
              </a:rPr>
              <a:t>D Fir and Hemlock were stronger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800" dirty="0">
              <a:latin typeface="Quicksand" panose="020B0604020202020204" charset="0"/>
            </a:endParaRPr>
          </a:p>
          <a:p>
            <a:pPr>
              <a:buClr>
                <a:schemeClr val="bg1"/>
              </a:buClr>
            </a:pPr>
            <a:endParaRPr lang="en-US" sz="1800" dirty="0">
              <a:latin typeface="Quicksand" panose="020B0604020202020204" charset="0"/>
            </a:endParaRPr>
          </a:p>
          <a:p>
            <a:pPr>
              <a:buClr>
                <a:schemeClr val="bg1"/>
              </a:buClr>
            </a:pPr>
            <a:endParaRPr lang="en-US" sz="1800" dirty="0">
              <a:latin typeface="Quicksand" panose="020B060402020202020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800" dirty="0">
              <a:latin typeface="Quicksand" panose="020B060402020202020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DA3640-D09B-1607-E199-49BECBD7CF45}"/>
              </a:ext>
            </a:extLst>
          </p:cNvPr>
          <p:cNvSpPr/>
          <p:nvPr/>
        </p:nvSpPr>
        <p:spPr>
          <a:xfrm>
            <a:off x="1056714" y="2527789"/>
            <a:ext cx="30694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Quicksand" panose="020B0604020202020204" charset="0"/>
              </a:rPr>
              <a:t>E rated series were slightly stronger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800" dirty="0">
              <a:latin typeface="Quicksand" panose="020B060402020202020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491998-E245-5ADB-7BC4-1043163E6571}"/>
              </a:ext>
            </a:extLst>
          </p:cNvPr>
          <p:cNvSpPr/>
          <p:nvPr/>
        </p:nvSpPr>
        <p:spPr>
          <a:xfrm>
            <a:off x="5662011" y="2131342"/>
            <a:ext cx="938728" cy="2571991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0A759D-C555-593C-FB3E-C59AF94273E5}"/>
              </a:ext>
            </a:extLst>
          </p:cNvPr>
          <p:cNvSpPr/>
          <p:nvPr/>
        </p:nvSpPr>
        <p:spPr>
          <a:xfrm>
            <a:off x="6827475" y="2131341"/>
            <a:ext cx="1065493" cy="2571991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2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0" grpId="1"/>
      <p:bldP spid="31" grpId="0"/>
      <p:bldP spid="31" grpId="1"/>
      <p:bldP spid="32" grpId="0" animBg="1"/>
      <p:bldP spid="32" grpId="1" animBg="1"/>
      <p:bldP spid="33" grpId="0" animBg="1"/>
      <p:bldP spid="3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AA8E5-C764-0AC9-15A3-CE138C705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E5A730-8940-7130-856A-3F5F2028F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25</a:t>
            </a:fld>
            <a:endParaRPr lang="en-US"/>
          </a:p>
        </p:txBody>
      </p:sp>
      <p:sp>
        <p:nvSpPr>
          <p:cNvPr id="11" name="Google Shape;108;p17">
            <a:extLst>
              <a:ext uri="{FF2B5EF4-FFF2-40B4-BE49-F238E27FC236}">
                <a16:creationId xmlns:a16="http://schemas.microsoft.com/office/drawing/2014/main" id="{893AC6D0-4162-E253-039A-382316205F3A}"/>
              </a:ext>
            </a:extLst>
          </p:cNvPr>
          <p:cNvSpPr txBox="1">
            <a:spLocks/>
          </p:cNvSpPr>
          <p:nvPr/>
        </p:nvSpPr>
        <p:spPr>
          <a:xfrm>
            <a:off x="701359" y="597825"/>
            <a:ext cx="6858000" cy="34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CLT punching shear results</a:t>
            </a:r>
            <a:endParaRPr lang="en-CA" sz="40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3200E-ABC2-5F5A-2AAA-65CC4362D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919" y="1773505"/>
            <a:ext cx="6083016" cy="3026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992F04-FAFA-DA62-B788-7BCB58AFB450}"/>
              </a:ext>
            </a:extLst>
          </p:cNvPr>
          <p:cNvSpPr/>
          <p:nvPr/>
        </p:nvSpPr>
        <p:spPr>
          <a:xfrm>
            <a:off x="8005822" y="2674498"/>
            <a:ext cx="586671" cy="1531923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39D0F4-50F3-286C-7EFE-4BEE1664AD4D}"/>
              </a:ext>
            </a:extLst>
          </p:cNvPr>
          <p:cNvSpPr/>
          <p:nvPr/>
        </p:nvSpPr>
        <p:spPr>
          <a:xfrm>
            <a:off x="562232" y="1716895"/>
            <a:ext cx="35340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400" dirty="0"/>
              <a:t>- Round geometry                = less stress concentration</a:t>
            </a:r>
          </a:p>
          <a:p>
            <a:pPr>
              <a:buClr>
                <a:schemeClr val="bg1"/>
              </a:buClr>
            </a:pPr>
            <a:endParaRPr lang="en-US" sz="2400" dirty="0"/>
          </a:p>
          <a:p>
            <a:pPr>
              <a:buClr>
                <a:schemeClr val="bg1"/>
              </a:buClr>
            </a:pP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EB529-D36C-5FD9-2400-3FD153794568}"/>
              </a:ext>
            </a:extLst>
          </p:cNvPr>
          <p:cNvSpPr/>
          <p:nvPr/>
        </p:nvSpPr>
        <p:spPr>
          <a:xfrm>
            <a:off x="8757674" y="2674498"/>
            <a:ext cx="586671" cy="1531923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210DBA-2278-553D-393F-3FE79CC37736}"/>
              </a:ext>
            </a:extLst>
          </p:cNvPr>
          <p:cNvSpPr/>
          <p:nvPr/>
        </p:nvSpPr>
        <p:spPr>
          <a:xfrm>
            <a:off x="643783" y="2686390"/>
            <a:ext cx="2970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endParaRPr lang="en-US" sz="2400" dirty="0"/>
          </a:p>
          <a:p>
            <a:pPr>
              <a:buClr>
                <a:schemeClr val="bg1"/>
              </a:buClr>
            </a:pPr>
            <a:r>
              <a:rPr lang="en-US" sz="2400" dirty="0"/>
              <a:t>- Softer loading plate     = higher capacity</a:t>
            </a:r>
          </a:p>
          <a:p>
            <a:pPr>
              <a:buClr>
                <a:schemeClr val="bg1"/>
              </a:buClr>
            </a:pP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00616-D70B-EB45-9735-7D84C250BFDF}"/>
              </a:ext>
            </a:extLst>
          </p:cNvPr>
          <p:cNvSpPr/>
          <p:nvPr/>
        </p:nvSpPr>
        <p:spPr>
          <a:xfrm>
            <a:off x="5784557" y="2674497"/>
            <a:ext cx="586671" cy="1531923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1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F0CB4-95CB-BEF5-462D-FD479CC9E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4BF7FB-F1D1-4B6E-6818-A1459ECDC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26</a:t>
            </a:fld>
            <a:endParaRPr lang="en-US"/>
          </a:p>
        </p:txBody>
      </p:sp>
      <p:sp>
        <p:nvSpPr>
          <p:cNvPr id="11" name="Google Shape;108;p17">
            <a:extLst>
              <a:ext uri="{FF2B5EF4-FFF2-40B4-BE49-F238E27FC236}">
                <a16:creationId xmlns:a16="http://schemas.microsoft.com/office/drawing/2014/main" id="{E5335C1F-8185-24B2-5D6C-69DD69E0C248}"/>
              </a:ext>
            </a:extLst>
          </p:cNvPr>
          <p:cNvSpPr txBox="1">
            <a:spLocks/>
          </p:cNvSpPr>
          <p:nvPr/>
        </p:nvSpPr>
        <p:spPr>
          <a:xfrm>
            <a:off x="701359" y="597825"/>
            <a:ext cx="6858000" cy="34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CLT punching shear results</a:t>
            </a:r>
            <a:endParaRPr lang="en-CA" sz="40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3A341-F9B7-35D2-66B1-2AAD2800C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2" t="605" r="812" b="836"/>
          <a:stretch/>
        </p:blipFill>
        <p:spPr>
          <a:xfrm>
            <a:off x="4461641" y="1345556"/>
            <a:ext cx="6195435" cy="37362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9B4CE4-8D96-B225-8220-95845D0B6E30}"/>
              </a:ext>
            </a:extLst>
          </p:cNvPr>
          <p:cNvSpPr txBox="1"/>
          <p:nvPr/>
        </p:nvSpPr>
        <p:spPr>
          <a:xfrm>
            <a:off x="701359" y="1266510"/>
            <a:ext cx="346095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sz="2400" dirty="0"/>
              <a:t>Highest increase 41%: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sz="2400" dirty="0"/>
              <a:t> - Largest </a:t>
            </a:r>
            <a:r>
              <a:rPr lang="en-US" sz="2400" dirty="0" err="1"/>
              <a:t>reinf</a:t>
            </a:r>
            <a:r>
              <a:rPr lang="en-US" sz="2400" dirty="0"/>
              <a:t>. zone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sz="2400" dirty="0"/>
              <a:t> - Both directions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sz="2400" dirty="0"/>
              <a:t> - Tight screw spacing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endParaRPr lang="en-US" sz="2400" dirty="0"/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sz="2400" dirty="0"/>
              <a:t>Important factors: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sz="2400" dirty="0"/>
              <a:t>- </a:t>
            </a:r>
            <a:r>
              <a:rPr lang="en-US" sz="2400" dirty="0" err="1"/>
              <a:t>Reinf</a:t>
            </a:r>
            <a:r>
              <a:rPr lang="en-US" sz="2400" dirty="0"/>
              <a:t>. level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sz="2400" dirty="0"/>
              <a:t>- </a:t>
            </a:r>
            <a:r>
              <a:rPr lang="en-US" sz="2400" dirty="0" err="1"/>
              <a:t>Reinf</a:t>
            </a:r>
            <a:r>
              <a:rPr lang="en-US" sz="2400" dirty="0"/>
              <a:t>. zone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sz="2400" dirty="0"/>
              <a:t>- </a:t>
            </a:r>
            <a:r>
              <a:rPr lang="en-US" sz="2400" dirty="0" err="1"/>
              <a:t>Reinf</a:t>
            </a:r>
            <a:r>
              <a:rPr lang="en-US" sz="2400" dirty="0"/>
              <a:t>. direction</a:t>
            </a:r>
          </a:p>
        </p:txBody>
      </p:sp>
    </p:spTree>
    <p:extLst>
      <p:ext uri="{BB962C8B-B14F-4D97-AF65-F5344CB8AC3E}">
        <p14:creationId xmlns:p14="http://schemas.microsoft.com/office/powerpoint/2010/main" val="387290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91EAA-6E87-8E2C-78BD-7193A69D8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614FD-2AEF-73F1-1BB8-E114066FA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817"/>
            <a:ext cx="10515600" cy="1149178"/>
          </a:xfrm>
        </p:spPr>
        <p:txBody>
          <a:bodyPr>
            <a:normAutofit/>
          </a:bodyPr>
          <a:lstStyle/>
          <a:p>
            <a:r>
              <a:rPr lang="en-CA" sz="4000" dirty="0">
                <a:latin typeface="+mn-lt"/>
              </a:rPr>
              <a:t>Project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0EE65-FEE4-3238-C64B-AC74EB76F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130" y="1270591"/>
            <a:ext cx="5189838" cy="718399"/>
          </a:xfrm>
        </p:spPr>
        <p:txBody>
          <a:bodyPr/>
          <a:lstStyle/>
          <a:p>
            <a:r>
              <a:rPr lang="en-CA" sz="2400" dirty="0"/>
              <a:t>Long term 4-point bending test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034EC-6674-11AF-9092-63AF116F2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 descr="A wooden pallet with green material&#10;&#10;Description automatically generated">
            <a:extLst>
              <a:ext uri="{FF2B5EF4-FFF2-40B4-BE49-F238E27FC236}">
                <a16:creationId xmlns:a16="http://schemas.microsoft.com/office/drawing/2014/main" id="{4B4FF04A-B79B-DAFA-DFE5-78A66DA62A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404"/>
          <a:stretch/>
        </p:blipFill>
        <p:spPr>
          <a:xfrm>
            <a:off x="1563130" y="1943585"/>
            <a:ext cx="4195495" cy="4065490"/>
          </a:xfrm>
          <a:prstGeom prst="rect">
            <a:avLst/>
          </a:prstGeom>
        </p:spPr>
      </p:pic>
      <p:pic>
        <p:nvPicPr>
          <p:cNvPr id="6" name="Picture 5" descr="A wooden rack with boxes on it&#10;&#10;Description automatically generated">
            <a:extLst>
              <a:ext uri="{FF2B5EF4-FFF2-40B4-BE49-F238E27FC236}">
                <a16:creationId xmlns:a16="http://schemas.microsoft.com/office/drawing/2014/main" id="{9E75A3AF-4782-C15C-FB96-E9737C4F3B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404"/>
          <a:stretch/>
        </p:blipFill>
        <p:spPr bwMode="auto">
          <a:xfrm>
            <a:off x="5987216" y="1943585"/>
            <a:ext cx="4656185" cy="4065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579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91EAA-6E87-8E2C-78BD-7193A69D8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034EC-6674-11AF-9092-63AF116F2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Picture 5" descr="A diagram of a rectangular object&#10;&#10;Description automatically generated">
            <a:extLst>
              <a:ext uri="{FF2B5EF4-FFF2-40B4-BE49-F238E27FC236}">
                <a16:creationId xmlns:a16="http://schemas.microsoft.com/office/drawing/2014/main" id="{E9A053F2-470D-05D7-5203-EF4A6EC2D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9" t="13465" r="4728" b="5324"/>
          <a:stretch/>
        </p:blipFill>
        <p:spPr>
          <a:xfrm>
            <a:off x="1738184" y="1906180"/>
            <a:ext cx="8328614" cy="4105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5614FD-2AEF-73F1-1BB8-E114066FA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817"/>
            <a:ext cx="10515600" cy="1149178"/>
          </a:xfrm>
        </p:spPr>
        <p:txBody>
          <a:bodyPr>
            <a:normAutofit/>
          </a:bodyPr>
          <a:lstStyle/>
          <a:p>
            <a:r>
              <a:rPr lang="en-CA" sz="4000" dirty="0">
                <a:latin typeface="+mn-lt"/>
              </a:rPr>
              <a:t>Project outlook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CB0EE65-FEE4-3238-C64B-AC74EB76F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130" y="1270591"/>
            <a:ext cx="5189838" cy="718399"/>
          </a:xfrm>
        </p:spPr>
        <p:txBody>
          <a:bodyPr/>
          <a:lstStyle/>
          <a:p>
            <a:r>
              <a:rPr lang="en-CA" sz="2400" dirty="0"/>
              <a:t>Full-scale floor tests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7343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91EAA-6E87-8E2C-78BD-7193A69D8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034EC-6674-11AF-9092-63AF116F2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8A862E-C7A1-0E1A-BC39-886EC454280E}"/>
              </a:ext>
            </a:extLst>
          </p:cNvPr>
          <p:cNvSpPr txBox="1">
            <a:spLocks/>
          </p:cNvSpPr>
          <p:nvPr/>
        </p:nvSpPr>
        <p:spPr>
          <a:xfrm>
            <a:off x="746157" y="2852517"/>
            <a:ext cx="5257800" cy="1152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5614FD-2AEF-73F1-1BB8-E114066FA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817"/>
            <a:ext cx="10515600" cy="1149178"/>
          </a:xfrm>
        </p:spPr>
        <p:txBody>
          <a:bodyPr>
            <a:normAutofit/>
          </a:bodyPr>
          <a:lstStyle/>
          <a:p>
            <a:r>
              <a:rPr lang="en-CA" sz="4000" dirty="0">
                <a:latin typeface="+mn-lt"/>
              </a:rPr>
              <a:t>Project outlook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B0EE65-FEE4-3238-C64B-AC74EB76F037}"/>
              </a:ext>
            </a:extLst>
          </p:cNvPr>
          <p:cNvSpPr txBox="1">
            <a:spLocks/>
          </p:cNvSpPr>
          <p:nvPr/>
        </p:nvSpPr>
        <p:spPr>
          <a:xfrm>
            <a:off x="838200" y="1542440"/>
            <a:ext cx="8279027" cy="2463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CA" sz="2400" dirty="0"/>
              <a:t>Design guidance for point-supported CLT floors punching shear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CA" sz="2400" dirty="0">
                <a:solidFill>
                  <a:srgbClr val="FF0000"/>
                </a:solidFill>
              </a:rPr>
              <a:t>Stress distribution model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endParaRPr lang="en-CA" sz="2400" dirty="0">
              <a:solidFill>
                <a:srgbClr val="FF0000"/>
              </a:solidFill>
            </a:endParaRP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CA" sz="2400" dirty="0">
                <a:solidFill>
                  <a:srgbClr val="FF0000"/>
                </a:solidFill>
              </a:rPr>
              <a:t>Adjustment factors</a:t>
            </a:r>
          </a:p>
          <a:p>
            <a:endParaRPr lang="en-CA" sz="2000" dirty="0"/>
          </a:p>
          <a:p>
            <a:endParaRPr lang="en-CA" sz="2400" dirty="0"/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419F08D9-9ADD-EAA3-5AA5-178C95168E1E}"/>
              </a:ext>
            </a:extLst>
          </p:cNvPr>
          <p:cNvSpPr/>
          <p:nvPr/>
        </p:nvSpPr>
        <p:spPr>
          <a:xfrm>
            <a:off x="4050672" y="3051693"/>
            <a:ext cx="479834" cy="10766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A25928-E3FF-C50A-B562-988838A8CAE7}"/>
              </a:ext>
            </a:extLst>
          </p:cNvPr>
          <p:cNvSpPr txBox="1"/>
          <p:nvPr/>
        </p:nvSpPr>
        <p:spPr>
          <a:xfrm>
            <a:off x="4511838" y="3159149"/>
            <a:ext cx="609750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CA" sz="2000" dirty="0">
                <a:solidFill>
                  <a:srgbClr val="FF0000"/>
                </a:solidFill>
              </a:rPr>
              <a:t>Material related</a:t>
            </a:r>
          </a:p>
          <a:p>
            <a:pPr>
              <a:spcAft>
                <a:spcPts val="1200"/>
              </a:spcAft>
            </a:pPr>
            <a:r>
              <a:rPr lang="en-CA" sz="2000" dirty="0">
                <a:solidFill>
                  <a:srgbClr val="FF0000"/>
                </a:solidFill>
              </a:rPr>
              <a:t>Support condition related</a:t>
            </a:r>
          </a:p>
        </p:txBody>
      </p:sp>
    </p:spTree>
    <p:extLst>
      <p:ext uri="{BB962C8B-B14F-4D97-AF65-F5344CB8AC3E}">
        <p14:creationId xmlns:p14="http://schemas.microsoft.com/office/powerpoint/2010/main" val="347902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D4EC8-76F3-148B-871E-57C2E09E4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>
                <a:latin typeface="+mn-lt"/>
              </a:rPr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94D59-F591-B433-5BDF-267AC7580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2759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CA" sz="2400" dirty="0"/>
              <a:t>Cross laminated Timber (CLT)</a:t>
            </a:r>
          </a:p>
          <a:p>
            <a:pPr>
              <a:spcAft>
                <a:spcPts val="1200"/>
              </a:spcAft>
            </a:pPr>
            <a:r>
              <a:rPr lang="en-CA" sz="2400" dirty="0"/>
              <a:t>Point-supported CLT </a:t>
            </a:r>
          </a:p>
          <a:p>
            <a:pPr>
              <a:spcAft>
                <a:spcPts val="1200"/>
              </a:spcAft>
            </a:pPr>
            <a:r>
              <a:rPr lang="en-CA" sz="2400" dirty="0"/>
              <a:t>Punching shear</a:t>
            </a:r>
          </a:p>
          <a:p>
            <a:pPr>
              <a:spcAft>
                <a:spcPts val="1200"/>
              </a:spcAft>
            </a:pPr>
            <a:r>
              <a:rPr lang="en-CA" sz="2400" dirty="0"/>
              <a:t>CLT rolling shear</a:t>
            </a:r>
          </a:p>
          <a:p>
            <a:pPr>
              <a:spcAft>
                <a:spcPts val="1200"/>
              </a:spcAft>
            </a:pPr>
            <a:r>
              <a:rPr lang="en-CA" sz="2400" dirty="0"/>
              <a:t>CLT punching shear</a:t>
            </a:r>
          </a:p>
          <a:p>
            <a:pPr>
              <a:spcAft>
                <a:spcPts val="1200"/>
              </a:spcAft>
            </a:pPr>
            <a:r>
              <a:rPr lang="en-CA" sz="2400" dirty="0"/>
              <a:t>Project outlook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D233E-3204-E020-5F6C-4955A3002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039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17BF5-FBDF-B7BB-D6CB-66C4CF348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30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26397D-8861-7857-508D-BE1D87768012}"/>
              </a:ext>
            </a:extLst>
          </p:cNvPr>
          <p:cNvSpPr txBox="1">
            <a:spLocks/>
          </p:cNvSpPr>
          <p:nvPr/>
        </p:nvSpPr>
        <p:spPr>
          <a:xfrm>
            <a:off x="4520758" y="975134"/>
            <a:ext cx="287856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dirty="0">
                <a:latin typeface="+mn-lt"/>
              </a:rPr>
              <a:t>Thank You!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D5A81E-30FD-4EAE-99AB-CFCEF518ED5C}"/>
              </a:ext>
            </a:extLst>
          </p:cNvPr>
          <p:cNvSpPr/>
          <p:nvPr/>
        </p:nvSpPr>
        <p:spPr>
          <a:xfrm>
            <a:off x="2383752" y="2860590"/>
            <a:ext cx="7724075" cy="1560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Rolling shear and punching shear of CLT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Houman Ganjali</a:t>
            </a:r>
          </a:p>
          <a:p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Ph.D. Candidate, University of Northern British Columbia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427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264B9-70BA-5926-2021-2B70A8881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>
                <a:latin typeface="+mn-lt"/>
              </a:rPr>
              <a:t>Cross laminated Timber (CLT)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38F1BC-7997-64C5-FD24-C0F0BB33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67D4C-2EBF-6FBE-5861-C35C4A32DDBF}"/>
              </a:ext>
            </a:extLst>
          </p:cNvPr>
          <p:cNvSpPr/>
          <p:nvPr/>
        </p:nvSpPr>
        <p:spPr>
          <a:xfrm>
            <a:off x="411734" y="5052606"/>
            <a:ext cx="388170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https://www.reidmiddleton.com/reidourblog/timber-construction-using-clt/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2482CA-8207-F0AB-F077-B12B09FDC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5" y="1723075"/>
            <a:ext cx="4189032" cy="3141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28A684-7709-A898-0D45-36680D77D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518" y="1686974"/>
            <a:ext cx="7273304" cy="317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36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75BB4-DDAB-CD3C-D6F3-080DE80C1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>
                <a:latin typeface="+mn-lt"/>
              </a:rPr>
              <a:t>Point Supported CLT (Post+Plank)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2C16D3-C01B-869E-ABA2-6DDE8484F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6E6E2178-6149-BDB7-7B5A-883E6FC58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9" y="1789381"/>
            <a:ext cx="3204942" cy="28657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6A404A-4408-677D-AE64-0D6A0A16012F}"/>
              </a:ext>
            </a:extLst>
          </p:cNvPr>
          <p:cNvSpPr/>
          <p:nvPr/>
        </p:nvSpPr>
        <p:spPr>
          <a:xfrm>
            <a:off x="539402" y="4723902"/>
            <a:ext cx="138691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>
                <a:latin typeface="Quicksand" panose="020B0604020202020204" charset="0"/>
              </a:rPr>
              <a:t>Muster M. and </a:t>
            </a:r>
            <a:r>
              <a:rPr lang="en-US" sz="700" dirty="0" err="1">
                <a:latin typeface="Quicksand" panose="020B0604020202020204" charset="0"/>
              </a:rPr>
              <a:t>Frangi</a:t>
            </a:r>
            <a:r>
              <a:rPr lang="en-US" sz="700" dirty="0">
                <a:latin typeface="Quicksand" panose="020B0604020202020204" charset="0"/>
              </a:rPr>
              <a:t> A.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E9C028-CB37-9399-500F-C49E2A2E3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657" y="2135937"/>
            <a:ext cx="3783035" cy="25191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9AD7C9-E51C-6D67-4D46-9F767569822A}"/>
              </a:ext>
            </a:extLst>
          </p:cNvPr>
          <p:cNvSpPr/>
          <p:nvPr/>
        </p:nvSpPr>
        <p:spPr>
          <a:xfrm>
            <a:off x="3994067" y="4723902"/>
            <a:ext cx="1112805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>
                <a:latin typeface="Quicksand" panose="020B0604020202020204" charset="0"/>
              </a:rPr>
              <a:t>Photo credit: </a:t>
            </a:r>
            <a:r>
              <a:rPr lang="en-US" sz="700" dirty="0" err="1">
                <a:latin typeface="Quicksand" panose="020B0604020202020204" charset="0"/>
              </a:rPr>
              <a:t>Fast+Epp</a:t>
            </a:r>
            <a:endParaRPr lang="en-US" sz="700" dirty="0">
              <a:latin typeface="Quicksand" panose="020B0604020202020204" charset="0"/>
            </a:endParaRPr>
          </a:p>
        </p:txBody>
      </p:sp>
      <p:pic>
        <p:nvPicPr>
          <p:cNvPr id="9" name="Picture 8" descr="A high angle view of a building and a parking lot&#10;&#10;Description automatically generated">
            <a:extLst>
              <a:ext uri="{FF2B5EF4-FFF2-40B4-BE49-F238E27FC236}">
                <a16:creationId xmlns:a16="http://schemas.microsoft.com/office/drawing/2014/main" id="{FC52045F-97E3-444D-74D4-305E9A536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24" t="14444" r="16063" b="22988"/>
          <a:stretch/>
        </p:blipFill>
        <p:spPr>
          <a:xfrm>
            <a:off x="8483558" y="1218596"/>
            <a:ext cx="3411559" cy="34770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E43DE5-D89E-BAA0-6B5D-5A1A99738A5B}"/>
              </a:ext>
            </a:extLst>
          </p:cNvPr>
          <p:cNvSpPr/>
          <p:nvPr/>
        </p:nvSpPr>
        <p:spPr>
          <a:xfrm>
            <a:off x="8388308" y="4728181"/>
            <a:ext cx="1112805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>
                <a:latin typeface="Quicksand" panose="020B0604020202020204" charset="0"/>
              </a:rPr>
              <a:t>Photo credit: </a:t>
            </a:r>
            <a:r>
              <a:rPr lang="en-US" sz="700" dirty="0" err="1">
                <a:latin typeface="Quicksand" panose="020B0604020202020204" charset="0"/>
              </a:rPr>
              <a:t>Fast+Epp</a:t>
            </a:r>
            <a:endParaRPr lang="en-US" sz="700" dirty="0">
              <a:latin typeface="Quicks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65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79DDA-020B-626B-DD8C-1FF8EBAD6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>
                <a:latin typeface="+mn-lt"/>
              </a:rPr>
              <a:t>Punching shear in CLT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E0C80A-9DDA-386C-B613-25803773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05D81E-F3F2-A640-A833-EF5EB4EC6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923" y="1417511"/>
            <a:ext cx="5573065" cy="33735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B9F21B-AB37-8BBE-0497-6C11E1D83A76}"/>
              </a:ext>
            </a:extLst>
          </p:cNvPr>
          <p:cNvSpPr/>
          <p:nvPr/>
        </p:nvSpPr>
        <p:spPr>
          <a:xfrm>
            <a:off x="5534025" y="4791075"/>
            <a:ext cx="155202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>
                <a:latin typeface="Quicksand" panose="020B0604020202020204" charset="0"/>
              </a:rPr>
              <a:t>Photo credit: Dr. Thomas Tannert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A9364F-E5CD-8FCD-6A64-733B3FE76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36415"/>
            <a:ext cx="3607345" cy="2335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1240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8999D-0122-A68D-8104-FC54D80C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82" y="636371"/>
            <a:ext cx="5876924" cy="729049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CLT rolling shear strength</a:t>
            </a:r>
            <a:endParaRPr lang="en-CA" sz="4000" dirty="0">
              <a:latin typeface="+mn-lt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0B89B07-46BF-72DE-F27A-E6B5CC1B19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5942" r="16306"/>
          <a:stretch/>
        </p:blipFill>
        <p:spPr>
          <a:xfrm>
            <a:off x="7790935" y="898127"/>
            <a:ext cx="3373395" cy="461178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9AC67-5FFF-53B6-BF3B-C8A928F8F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346" y="2057399"/>
            <a:ext cx="6666469" cy="3311611"/>
          </a:xfrm>
        </p:spPr>
        <p:txBody>
          <a:bodyPr>
            <a:normAutofit/>
          </a:bodyPr>
          <a:lstStyle/>
          <a:p>
            <a:pPr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CSA O86 rolling shear strength values</a:t>
            </a:r>
          </a:p>
          <a:p>
            <a:pPr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Predictors of higher RS strength</a:t>
            </a:r>
          </a:p>
          <a:p>
            <a:pPr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Compare test methods</a:t>
            </a:r>
          </a:p>
          <a:p>
            <a:pPr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Compare results with punching shear tests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CA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2F885-1271-F34C-034E-385F4B603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78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86F81-6181-4F5D-BB15-8CD946251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1CD9B-F57D-E5DA-B998-1574840C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6030569" cy="97618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Modified rolling shear test</a:t>
            </a:r>
            <a:endParaRPr lang="en-CA" sz="4000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DAFB8-3233-3BB7-A368-7A110E08D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733109" cy="3811588"/>
          </a:xfrm>
        </p:spPr>
        <p:txBody>
          <a:bodyPr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EN 408</a:t>
            </a:r>
          </a:p>
          <a:p>
            <a:pPr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Mestek’s</a:t>
            </a:r>
            <a:r>
              <a:rPr lang="en-US" sz="2400" dirty="0"/>
              <a:t> modifications</a:t>
            </a:r>
          </a:p>
          <a:p>
            <a:endParaRPr lang="en-CA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C3B92-33A1-C7B5-B43B-731E8BED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8A5195-01E2-8315-9952-8406A43F7B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 r="10938"/>
          <a:stretch/>
        </p:blipFill>
        <p:spPr bwMode="auto">
          <a:xfrm>
            <a:off x="4445800" y="1920240"/>
            <a:ext cx="2335794" cy="301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2EA368-A444-11B6-6027-196570D1EE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r="7476"/>
          <a:stretch/>
        </p:blipFill>
        <p:spPr bwMode="auto">
          <a:xfrm>
            <a:off x="7070757" y="1920240"/>
            <a:ext cx="1837854" cy="301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86ADED-6970-EBE6-F574-3D366981D4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r="3770"/>
          <a:stretch/>
        </p:blipFill>
        <p:spPr bwMode="auto">
          <a:xfrm>
            <a:off x="9197774" y="1920240"/>
            <a:ext cx="2417275" cy="301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8842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2BF5F-CFFF-E586-0768-206DCDDAC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79377-4D9B-BA8C-AEA3-499294A6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28601"/>
            <a:ext cx="5801969" cy="10287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Rolling shear inclined tests</a:t>
            </a:r>
            <a:endParaRPr lang="en-CA" sz="4000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F83BA-89A4-0BFB-BC68-639C102A7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92428"/>
            <a:ext cx="4998780" cy="5163922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689 specimens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22 series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5 CLT providers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E1 &amp; V2 stress grades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3- &amp; 5-layered layups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4 species (Spruce, SPF, HEM, D-Fir)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Minor and major direction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2 test layer thicknesses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Edge glued and non-edge glued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CA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32637A-1FB2-82E3-A737-A65B58B2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42AC-DD96-274C-9D20-A0CEC60FEF06}" type="slidenum">
              <a:rPr lang="en-US" smtClean="0"/>
              <a:t>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5284AE-2B03-85E4-5278-0E0666713E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757" y="1572740"/>
            <a:ext cx="3179999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7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</TotalTime>
  <Words>1121</Words>
  <Application>Microsoft Office PowerPoint</Application>
  <PresentationFormat>Widescreen</PresentationFormat>
  <Paragraphs>575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Quicksand</vt:lpstr>
      <vt:lpstr>Office Theme</vt:lpstr>
      <vt:lpstr>PowerPoint Presentation</vt:lpstr>
      <vt:lpstr>PowerPoint Presentation</vt:lpstr>
      <vt:lpstr>Content</vt:lpstr>
      <vt:lpstr>Cross laminated Timber (CLT)</vt:lpstr>
      <vt:lpstr>Point Supported CLT (Post+Plank)</vt:lpstr>
      <vt:lpstr>Punching shear in CLT</vt:lpstr>
      <vt:lpstr>CLT rolling shear strength</vt:lpstr>
      <vt:lpstr>Modified rolling shear test</vt:lpstr>
      <vt:lpstr>Rolling shear inclined tests</vt:lpstr>
      <vt:lpstr>Rolling shear inclined test results</vt:lpstr>
      <vt:lpstr>Rolling shear inclined test results</vt:lpstr>
      <vt:lpstr>Four- &amp; three-point bending tests</vt:lpstr>
      <vt:lpstr>Four- &amp; three-point bending tests</vt:lpstr>
      <vt:lpstr>Four- &amp; three-point bending tests</vt:lpstr>
      <vt:lpstr>Punching shear tests</vt:lpstr>
      <vt:lpstr>Punching shear test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outlook</vt:lpstr>
      <vt:lpstr>Project outlook</vt:lpstr>
      <vt:lpstr>Project outlook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Hargreaves</dc:creator>
  <cp:lastModifiedBy>Houman Ganjali</cp:lastModifiedBy>
  <cp:revision>29</cp:revision>
  <dcterms:created xsi:type="dcterms:W3CDTF">2022-11-10T17:18:50Z</dcterms:created>
  <dcterms:modified xsi:type="dcterms:W3CDTF">2024-05-11T18:07:38Z</dcterms:modified>
</cp:coreProperties>
</file>