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8" r:id="rId3"/>
    <p:sldId id="262" r:id="rId4"/>
    <p:sldId id="263" r:id="rId5"/>
    <p:sldId id="309" r:id="rId6"/>
    <p:sldId id="272" r:id="rId7"/>
    <p:sldId id="265" r:id="rId8"/>
    <p:sldId id="311" r:id="rId9"/>
    <p:sldId id="312" r:id="rId10"/>
    <p:sldId id="316" r:id="rId11"/>
    <p:sldId id="317" r:id="rId12"/>
    <p:sldId id="313" r:id="rId13"/>
    <p:sldId id="314" r:id="rId14"/>
    <p:sldId id="315" r:id="rId15"/>
    <p:sldId id="282" r:id="rId16"/>
    <p:sldId id="289" r:id="rId17"/>
    <p:sldId id="294" r:id="rId18"/>
    <p:sldId id="290" r:id="rId19"/>
    <p:sldId id="296" r:id="rId20"/>
    <p:sldId id="297" r:id="rId21"/>
    <p:sldId id="298" r:id="rId22"/>
    <p:sldId id="299" r:id="rId23"/>
    <p:sldId id="291" r:id="rId24"/>
    <p:sldId id="292" r:id="rId25"/>
    <p:sldId id="318" r:id="rId26"/>
    <p:sldId id="304" r:id="rId27"/>
    <p:sldId id="305" r:id="rId28"/>
    <p:sldId id="306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504A-2500-47AE-98E2-9BE28E4DA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3EA5DC-7C7A-438F-95D3-800687211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419FD-AEBC-4C1F-8C92-E4DF70A7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60B99-20CD-4A92-AE0F-4A29104B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57C-A5EB-4554-AE90-9D15115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59BB-D856-4541-97FC-E7824AFA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F88F0-C244-43D3-B280-27A2A4C65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B640B-1345-4AC9-8282-D179AAA3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84D76-563C-4D55-921E-F4F87135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49D98-B020-4E29-811A-EBFB65C3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0D002-CEDC-430E-B55A-E913FBC47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66E39-F46F-4FA4-BD91-D2D7CA0FA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44C4-9035-4F77-BB47-ECE0EA09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549F-1C0A-45B7-A096-7D51BBCB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12AB8-9E88-48DA-8F92-B77A9C4A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43EE-F454-445D-94A1-B964B3BA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C2FC9-8BEB-4E27-8023-FE440AF80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38A2C-F1DC-4D7B-A7D7-2EA49C0C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60774-DD30-497E-BFF1-8CA64A6D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67EC-54B7-42A0-95FA-EFA0853F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3BF4-AFA7-4960-B46D-DFAA8A5E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52A60-A91D-464E-8DA5-C4C347E2F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3109A-025D-4BC4-9554-4DD3EA7D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2718-53E9-4350-8A43-050AB43A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9C1B-814A-4F26-AE04-D27A4E3A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2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D9D9-122F-4090-BAA6-B3506EEF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C2F3-C5BA-4C5C-AA64-2400AE2A2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AA265-005D-4235-9311-EC1F30483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1CCF3-44AB-4A72-9115-2AEEE28F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A4635-FDA4-4695-91A7-2FE76D8F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524B5-8AEB-49A9-96BF-997586B5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40F3-235F-416C-8E9C-B5FDDD34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82B4C-A274-4778-90A9-C584C893D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3185-7EA6-4CB4-A683-422D7455E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8BD97-7B91-483F-8F8F-17F24DD02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83E5D-B981-4D11-AC39-E93F554E0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C8446-2B80-40D7-8DD4-9A986730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F72A3-D50A-468E-B931-85E335F0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093E3-2765-40F7-B6CD-B31B40F0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9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F4BC-A7C4-4345-8DAD-F6431766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87F90-4B70-4E1A-AF38-323B6453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D717F-DFFE-4E2A-A5B1-A260DE8CD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297B8-631B-466A-9ACF-4D0A0FBE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CB929-3344-4F79-9415-6300EB75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0A0B2-1B18-4CFD-96EE-D8CAFE67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819CE-1768-487E-9711-D787A5DD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6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CB90-B02F-4B26-B924-4E77D214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7335-931F-40A6-BBBC-6AEF4C19B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0108B-8366-4E9F-8316-6A6D64616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4A0B9-F79B-4D42-8339-8B459510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7CD2D-F1FA-487C-8265-5B916E30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58680-79DA-4DEA-A031-0C252F4B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748D-6595-4376-9661-A2DC949D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7750B-AB31-457C-A1F6-C313ECD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39FB9-4C22-4219-9D87-7E96D4E45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CDA37-18CA-489A-B761-038C9551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282F9-5106-4175-A78B-ACC8B520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4B4AF-F856-46E6-B6B1-A643EE63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C07BC-C974-4657-A886-4557F8DD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C9DAD-5F6F-46FF-AC3F-211513F5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25C7A-CB0B-432F-9E81-73049794B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E20E-AB2A-462C-AEE1-C8292D0B1256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7366E-8CE4-4EDA-B5F7-D02526AB2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792E-C03E-4CDC-B5EB-FB19F2765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A728C-EB2F-42B5-896F-9159DBF05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.pn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76.jpe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715819-6A5A-4E2A-BE4D-D248A06BF415}"/>
              </a:ext>
            </a:extLst>
          </p:cNvPr>
          <p:cNvGrpSpPr/>
          <p:nvPr/>
        </p:nvGrpSpPr>
        <p:grpSpPr>
          <a:xfrm>
            <a:off x="0" y="5331895"/>
            <a:ext cx="12291461" cy="1690135"/>
            <a:chOff x="-19878" y="5482307"/>
            <a:chExt cx="12311517" cy="16901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86B6D0-E744-4F75-9257-94E381083A38}"/>
                </a:ext>
              </a:extLst>
            </p:cNvPr>
            <p:cNvSpPr/>
            <p:nvPr/>
          </p:nvSpPr>
          <p:spPr>
            <a:xfrm>
              <a:off x="0" y="5948569"/>
              <a:ext cx="12192000" cy="606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7E82DF7-9C6C-4550-AB9B-1B0129D30557}"/>
                </a:ext>
              </a:extLst>
            </p:cNvPr>
            <p:cNvSpPr/>
            <p:nvPr/>
          </p:nvSpPr>
          <p:spPr>
            <a:xfrm>
              <a:off x="-19878" y="6472613"/>
              <a:ext cx="6967330" cy="121999"/>
            </a:xfrm>
            <a:prstGeom prst="roundRect">
              <a:avLst/>
            </a:prstGeom>
            <a:solidFill>
              <a:srgbClr val="88AB0D"/>
            </a:solidFill>
            <a:ln>
              <a:solidFill>
                <a:srgbClr val="88A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26F8F72-E2E5-4C18-A85E-75479D64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8125" y="5482307"/>
              <a:ext cx="2253514" cy="169013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1C09534-5B75-4E28-A746-5D6DCD11E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486" y="-14567"/>
            <a:ext cx="5509493" cy="6887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ED44E-5E1A-4F55-9DAE-5B8EAE328F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910" y="201801"/>
            <a:ext cx="1974464" cy="18141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DECC42-BFAB-44F0-8AB8-9A62437123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251" y="746782"/>
            <a:ext cx="1888772" cy="1416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EFFAD6-0E52-4DE1-BF1C-F8E0ECADC7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1" y="2120308"/>
            <a:ext cx="6933902" cy="1687924"/>
          </a:xfrm>
          <a:prstGeom prst="rect">
            <a:avLst/>
          </a:prstGeom>
        </p:spPr>
      </p:pic>
      <p:sp>
        <p:nvSpPr>
          <p:cNvPr id="19" name="Google Shape;107;p1">
            <a:extLst>
              <a:ext uri="{FF2B5EF4-FFF2-40B4-BE49-F238E27FC236}">
                <a16:creationId xmlns:a16="http://schemas.microsoft.com/office/drawing/2014/main" id="{3D9F7448-E733-4384-A466-9C54EB323241}"/>
              </a:ext>
            </a:extLst>
          </p:cNvPr>
          <p:cNvSpPr txBox="1">
            <a:spLocks/>
          </p:cNvSpPr>
          <p:nvPr/>
        </p:nvSpPr>
        <p:spPr>
          <a:xfrm>
            <a:off x="547241" y="2254921"/>
            <a:ext cx="3311669" cy="4545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SzPts val="2400"/>
            </a:pPr>
            <a:r>
              <a:rPr lang="en-US" b="1" dirty="0">
                <a:solidFill>
                  <a:srgbClr val="88AB0D"/>
                </a:solidFill>
                <a:latin typeface="Calibri"/>
                <a:ea typeface="Calibri"/>
                <a:cs typeface="Calibri"/>
                <a:sym typeface="Calibri"/>
              </a:rPr>
              <a:t>A CWCRN Initiative</a:t>
            </a:r>
            <a:endParaRPr lang="en-US" dirty="0"/>
          </a:p>
        </p:txBody>
      </p:sp>
      <p:sp>
        <p:nvSpPr>
          <p:cNvPr id="20" name="Google Shape;106;p1">
            <a:extLst>
              <a:ext uri="{FF2B5EF4-FFF2-40B4-BE49-F238E27FC236}">
                <a16:creationId xmlns:a16="http://schemas.microsoft.com/office/drawing/2014/main" id="{FEBE127F-E3AC-496C-ADC0-8B6E28137318}"/>
              </a:ext>
            </a:extLst>
          </p:cNvPr>
          <p:cNvSpPr txBox="1">
            <a:spLocks/>
          </p:cNvSpPr>
          <p:nvPr/>
        </p:nvSpPr>
        <p:spPr>
          <a:xfrm>
            <a:off x="184690" y="2618970"/>
            <a:ext cx="9322903" cy="9197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NSERC Alliance Grant Project</a:t>
            </a:r>
            <a:b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‘NEXT-GENERATION WOOD CONSTRUCTION’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086D13-E14F-413D-9B77-72D70B8D3106}"/>
              </a:ext>
            </a:extLst>
          </p:cNvPr>
          <p:cNvSpPr/>
          <p:nvPr/>
        </p:nvSpPr>
        <p:spPr>
          <a:xfrm>
            <a:off x="0" y="6444200"/>
            <a:ext cx="12161731" cy="413800"/>
          </a:xfrm>
          <a:prstGeom prst="rect">
            <a:avLst/>
          </a:prstGeom>
          <a:solidFill>
            <a:srgbClr val="A3794F"/>
          </a:solidFill>
          <a:ln>
            <a:solidFill>
              <a:srgbClr val="A3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FB19F-D8C9-4B79-B7B2-245BF5E2E92F}"/>
              </a:ext>
            </a:extLst>
          </p:cNvPr>
          <p:cNvSpPr txBox="1"/>
          <p:nvPr/>
        </p:nvSpPr>
        <p:spPr>
          <a:xfrm>
            <a:off x="8230866" y="5992296"/>
            <a:ext cx="398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Credit: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Alberta WoodWORKS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Waterloo logo | Brand | University of Waterloo">
            <a:extLst>
              <a:ext uri="{FF2B5EF4-FFF2-40B4-BE49-F238E27FC236}">
                <a16:creationId xmlns:a16="http://schemas.microsoft.com/office/drawing/2014/main" id="{0A406CB8-7E94-EE01-9864-E980A9C12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684" y="302789"/>
            <a:ext cx="2720238" cy="8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8E8D66-6150-050D-4C55-F36302CFE924}"/>
              </a:ext>
            </a:extLst>
          </p:cNvPr>
          <p:cNvSpPr/>
          <p:nvPr/>
        </p:nvSpPr>
        <p:spPr>
          <a:xfrm>
            <a:off x="19845" y="3814276"/>
            <a:ext cx="6642795" cy="250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Burn Through Emissions Comparisons of Dimensional Lumber, CLT, LVL, and Glulam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Presenter: Jan Dabrowski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Affiliation: University of Waterloo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Supervised by Dr. E. </a:t>
            </a:r>
            <a:r>
              <a:rPr lang="en-US" sz="2800" dirty="0" err="1">
                <a:solidFill>
                  <a:schemeClr val="tx1"/>
                </a:solidFill>
              </a:rPr>
              <a:t>Weckman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27220" y="60274"/>
            <a:ext cx="115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CLT, Dimensional Lumber, Glulam – CO</a:t>
            </a:r>
            <a:r>
              <a:rPr lang="en-CA" sz="4400" baseline="-25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60CC5-8087-1293-409B-75D56B7BE3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7" y="829715"/>
            <a:ext cx="8351506" cy="57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0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27220" y="60274"/>
            <a:ext cx="115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CLT, Dimensional Lumber, Glulam – CO</a:t>
            </a:r>
          </a:p>
        </p:txBody>
      </p:sp>
      <p:pic>
        <p:nvPicPr>
          <p:cNvPr id="5" name="Picture 4" descr="A graph showing the amount of heat and gas&#10;&#10;Description automatically generated with medium confidence">
            <a:extLst>
              <a:ext uri="{FF2B5EF4-FFF2-40B4-BE49-F238E27FC236}">
                <a16:creationId xmlns:a16="http://schemas.microsoft.com/office/drawing/2014/main" id="{62B39E70-37C4-B0A3-B1B5-B206E28EAC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501" y="933713"/>
            <a:ext cx="8266997" cy="56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27220" y="60274"/>
            <a:ext cx="115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CLT, Dimensional Lumber, Glulam – VOC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DBAAC-2131-6EF0-DB3D-2E5B4C4850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153" y="893592"/>
            <a:ext cx="8395291" cy="57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27220" y="60274"/>
            <a:ext cx="11811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CLT, Dimensional Lumber, Glulam – Ammonia (NH</a:t>
            </a:r>
            <a:r>
              <a:rPr lang="en-CA" sz="4400" baseline="-25000" dirty="0"/>
              <a:t>3</a:t>
            </a:r>
            <a:r>
              <a:rPr lang="en-CA" sz="4400" dirty="0"/>
              <a:t>)</a:t>
            </a:r>
            <a:endParaRPr lang="en-CA" sz="4400" baseline="-2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2483B-A9C7-796A-9032-A36A19B161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822" y="924284"/>
            <a:ext cx="8540352" cy="57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9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27220" y="60274"/>
            <a:ext cx="115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CLT, Dimensional Lumber, Glulam – Methane (CH</a:t>
            </a:r>
            <a:r>
              <a:rPr lang="en-CA" sz="4400" baseline="-25000" dirty="0"/>
              <a:t>4</a:t>
            </a:r>
            <a:r>
              <a:rPr lang="en-CA" sz="44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65607-410F-9313-451E-0C115F0AFE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110" y="967765"/>
            <a:ext cx="7950749" cy="56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1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47945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8F754-FF85-2D97-4058-66EA49B205B3}"/>
              </a:ext>
            </a:extLst>
          </p:cNvPr>
          <p:cNvSpPr txBox="1"/>
          <p:nvPr/>
        </p:nvSpPr>
        <p:spPr>
          <a:xfrm>
            <a:off x="127220" y="60274"/>
            <a:ext cx="1159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Burn Through Timeline: CLT – </a:t>
            </a:r>
            <a:r>
              <a:rPr lang="en-US" sz="4800" dirty="0"/>
              <a:t>50 kW/m</a:t>
            </a:r>
            <a:r>
              <a:rPr lang="en-US" sz="4800" baseline="30000" dirty="0"/>
              <a:t>2</a:t>
            </a:r>
            <a:endParaRPr lang="en-CA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7D487-0CDF-D382-0501-C3FA98D60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9381" y="2488708"/>
            <a:ext cx="9767977" cy="2484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35E98C-922D-FE4B-C027-89EDAFF72CF6}"/>
              </a:ext>
            </a:extLst>
          </p:cNvPr>
          <p:cNvSpPr txBox="1"/>
          <p:nvPr/>
        </p:nvSpPr>
        <p:spPr>
          <a:xfrm>
            <a:off x="1977265" y="2662721"/>
            <a:ext cx="83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Visible</a:t>
            </a:r>
          </a:p>
          <a:p>
            <a:pPr algn="ctr"/>
            <a:r>
              <a:rPr lang="en-CA" b="1" dirty="0"/>
              <a:t>Smoke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3EB52-ED08-E0D0-A444-184145EF8C72}"/>
              </a:ext>
            </a:extLst>
          </p:cNvPr>
          <p:cNvSpPr txBox="1"/>
          <p:nvPr/>
        </p:nvSpPr>
        <p:spPr>
          <a:xfrm>
            <a:off x="1661676" y="4141784"/>
            <a:ext cx="125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Increase in</a:t>
            </a:r>
          </a:p>
          <a:p>
            <a:pPr algn="ctr"/>
            <a:r>
              <a:rPr lang="en-CA" b="1" dirty="0"/>
              <a:t>Smoke Intensity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F9A97-C5A6-7CF5-3763-8AA3FCA1734B}"/>
              </a:ext>
            </a:extLst>
          </p:cNvPr>
          <p:cNvSpPr txBox="1"/>
          <p:nvPr/>
        </p:nvSpPr>
        <p:spPr>
          <a:xfrm>
            <a:off x="1005855" y="2024795"/>
            <a:ext cx="354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Fully Charred 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B9074-8C21-4D94-FEC9-21870C9436F1}"/>
              </a:ext>
            </a:extLst>
          </p:cNvPr>
          <p:cNvSpPr txBox="1"/>
          <p:nvPr/>
        </p:nvSpPr>
        <p:spPr>
          <a:xfrm>
            <a:off x="2342142" y="4889726"/>
            <a:ext cx="110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Ignition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F9098-7629-B14E-9784-B3FCE3B72CFE}"/>
              </a:ext>
            </a:extLst>
          </p:cNvPr>
          <p:cNvSpPr txBox="1"/>
          <p:nvPr/>
        </p:nvSpPr>
        <p:spPr>
          <a:xfrm>
            <a:off x="2941012" y="4139496"/>
            <a:ext cx="222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Start of Arching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89711-5E6D-D14A-5D8A-3444E7C9FC3D}"/>
              </a:ext>
            </a:extLst>
          </p:cNvPr>
          <p:cNvSpPr txBox="1"/>
          <p:nvPr/>
        </p:nvSpPr>
        <p:spPr>
          <a:xfrm>
            <a:off x="6735228" y="1972558"/>
            <a:ext cx="222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</a:t>
            </a:r>
          </a:p>
          <a:p>
            <a:pPr algn="ctr"/>
            <a:r>
              <a:rPr lang="en-CA" b="1" dirty="0"/>
              <a:t>End of Arching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54247-B9CD-14C5-F636-4E7C99995738}"/>
              </a:ext>
            </a:extLst>
          </p:cNvPr>
          <p:cNvSpPr txBox="1"/>
          <p:nvPr/>
        </p:nvSpPr>
        <p:spPr>
          <a:xfrm>
            <a:off x="4581362" y="2626782"/>
            <a:ext cx="222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</a:t>
            </a:r>
          </a:p>
          <a:p>
            <a:pPr algn="ctr"/>
            <a:r>
              <a:rPr lang="en-CA" b="1" dirty="0"/>
              <a:t>Start of Arching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5C3ACB-AC3C-F150-FB5B-3D6269B5A3A9}"/>
              </a:ext>
            </a:extLst>
          </p:cNvPr>
          <p:cNvSpPr txBox="1"/>
          <p:nvPr/>
        </p:nvSpPr>
        <p:spPr>
          <a:xfrm>
            <a:off x="8107163" y="2667270"/>
            <a:ext cx="125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</a:t>
            </a:r>
          </a:p>
          <a:p>
            <a:pPr algn="ctr"/>
            <a:r>
              <a:rPr lang="en-CA" b="1" dirty="0"/>
              <a:t>Flameout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8E0A4D-CC27-E0E7-A902-EC871AF6097B}"/>
              </a:ext>
            </a:extLst>
          </p:cNvPr>
          <p:cNvSpPr txBox="1"/>
          <p:nvPr/>
        </p:nvSpPr>
        <p:spPr>
          <a:xfrm>
            <a:off x="6928448" y="4159920"/>
            <a:ext cx="169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End of Arching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E6067E-3E2A-0522-94A8-2C9E8CEB7643}"/>
              </a:ext>
            </a:extLst>
          </p:cNvPr>
          <p:cNvSpPr txBox="1"/>
          <p:nvPr/>
        </p:nvSpPr>
        <p:spPr>
          <a:xfrm>
            <a:off x="7918651" y="4842937"/>
            <a:ext cx="125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Flameout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BEC628-79EF-EFF6-4E3C-D3A9F8B6BC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16276"/>
            <a:ext cx="2039056" cy="12005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3C1740-C909-A3E3-3D55-F550BEA37D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3592" y="867683"/>
            <a:ext cx="1845751" cy="1200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C1D1A0-B85B-2C11-2B54-30A1434981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246" y="5233567"/>
            <a:ext cx="2499564" cy="15946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5DF878-D6BC-B540-E76F-E07CC89448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126" y="4923901"/>
            <a:ext cx="2791737" cy="18862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4F718D-6F69-A855-34B9-BFA36B44AD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615" y="730586"/>
            <a:ext cx="2366839" cy="13169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C85487-DAF0-833A-A42D-E332460032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9773" y="1690777"/>
            <a:ext cx="2823809" cy="18034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467CBD-32C4-4702-8E50-88139EAB3A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025" y="2328652"/>
            <a:ext cx="1793147" cy="122522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10D260-CA08-5A7F-E0DC-7AB6A777A139}"/>
              </a:ext>
            </a:extLst>
          </p:cNvPr>
          <p:cNvCxnSpPr>
            <a:cxnSpLocks/>
          </p:cNvCxnSpPr>
          <p:nvPr/>
        </p:nvCxnSpPr>
        <p:spPr>
          <a:xfrm flipV="1">
            <a:off x="2787706" y="2394127"/>
            <a:ext cx="0" cy="13337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39849174-89CA-D631-0BB3-6C3F6E5F7FA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587" y="4385087"/>
            <a:ext cx="2911473" cy="22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8F754-FF85-2D97-4058-66EA49B205B3}"/>
              </a:ext>
            </a:extLst>
          </p:cNvPr>
          <p:cNvSpPr txBox="1"/>
          <p:nvPr/>
        </p:nvSpPr>
        <p:spPr>
          <a:xfrm>
            <a:off x="127220" y="60274"/>
            <a:ext cx="1159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Burn Through Timeline: Glulam – </a:t>
            </a:r>
            <a:r>
              <a:rPr lang="en-US" sz="4800" dirty="0"/>
              <a:t>50 kW/m</a:t>
            </a:r>
            <a:r>
              <a:rPr lang="en-US" sz="4800" baseline="30000" dirty="0"/>
              <a:t>2</a:t>
            </a:r>
            <a:endParaRPr lang="en-CA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C2EBE-0128-2A83-9FC4-E73AFC7C6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386" y="2446869"/>
            <a:ext cx="9793857" cy="2610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A1D66B-60CB-5564-A13C-8E63B653CF4C}"/>
              </a:ext>
            </a:extLst>
          </p:cNvPr>
          <p:cNvSpPr txBox="1"/>
          <p:nvPr/>
        </p:nvSpPr>
        <p:spPr>
          <a:xfrm>
            <a:off x="479983" y="2739317"/>
            <a:ext cx="15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Visible Smoke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9B9A6-9CBB-B69C-4C21-D796AB7199E3}"/>
              </a:ext>
            </a:extLst>
          </p:cNvPr>
          <p:cNvSpPr txBox="1"/>
          <p:nvPr/>
        </p:nvSpPr>
        <p:spPr>
          <a:xfrm>
            <a:off x="647503" y="4487453"/>
            <a:ext cx="172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Increase in</a:t>
            </a:r>
          </a:p>
          <a:p>
            <a:pPr algn="ctr"/>
            <a:r>
              <a:rPr lang="en-CA" b="1" dirty="0"/>
              <a:t>Smoke Intensity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80508-0624-269C-6D02-1DD02EC7A22F}"/>
              </a:ext>
            </a:extLst>
          </p:cNvPr>
          <p:cNvSpPr txBox="1"/>
          <p:nvPr/>
        </p:nvSpPr>
        <p:spPr>
          <a:xfrm>
            <a:off x="1597930" y="2401199"/>
            <a:ext cx="229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Fully Charred 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433CD-1778-CA21-F522-7650F944558E}"/>
              </a:ext>
            </a:extLst>
          </p:cNvPr>
          <p:cNvSpPr txBox="1"/>
          <p:nvPr/>
        </p:nvSpPr>
        <p:spPr>
          <a:xfrm>
            <a:off x="5787341" y="4549134"/>
            <a:ext cx="172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Start of Arching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4B2B6-766A-E96F-85F6-B294D4158F0B}"/>
              </a:ext>
            </a:extLst>
          </p:cNvPr>
          <p:cNvSpPr txBox="1"/>
          <p:nvPr/>
        </p:nvSpPr>
        <p:spPr>
          <a:xfrm>
            <a:off x="7314829" y="2339812"/>
            <a:ext cx="156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</a:t>
            </a:r>
          </a:p>
          <a:p>
            <a:pPr algn="ctr"/>
            <a:r>
              <a:rPr lang="en-CA" b="1" dirty="0"/>
              <a:t>End of Arching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61F15-1E24-A02B-DDC0-2C5AAFA29C79}"/>
              </a:ext>
            </a:extLst>
          </p:cNvPr>
          <p:cNvSpPr txBox="1"/>
          <p:nvPr/>
        </p:nvSpPr>
        <p:spPr>
          <a:xfrm>
            <a:off x="5386331" y="2820973"/>
            <a:ext cx="222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</a:t>
            </a:r>
          </a:p>
          <a:p>
            <a:pPr algn="ctr"/>
            <a:r>
              <a:rPr lang="en-CA" b="1" dirty="0"/>
              <a:t>Start of Arching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8D278C-FADA-AA98-84C2-BAA6EE038D53}"/>
              </a:ext>
            </a:extLst>
          </p:cNvPr>
          <p:cNvSpPr txBox="1"/>
          <p:nvPr/>
        </p:nvSpPr>
        <p:spPr>
          <a:xfrm>
            <a:off x="7947557" y="3015677"/>
            <a:ext cx="125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</a:t>
            </a:r>
          </a:p>
          <a:p>
            <a:pPr algn="ctr"/>
            <a:r>
              <a:rPr lang="en-CA" b="1" dirty="0"/>
              <a:t>Flameout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B7C035-E9DD-D4F2-EECB-F33A2484478C}"/>
              </a:ext>
            </a:extLst>
          </p:cNvPr>
          <p:cNvSpPr txBox="1"/>
          <p:nvPr/>
        </p:nvSpPr>
        <p:spPr>
          <a:xfrm>
            <a:off x="7619416" y="4568659"/>
            <a:ext cx="272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 End of Arching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F72CB-7CEB-80D4-4D80-06E2481C94ED}"/>
              </a:ext>
            </a:extLst>
          </p:cNvPr>
          <p:cNvSpPr txBox="1"/>
          <p:nvPr/>
        </p:nvSpPr>
        <p:spPr>
          <a:xfrm>
            <a:off x="8257181" y="1797922"/>
            <a:ext cx="125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Flameout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836671-1E5B-55E9-3766-A6492673B50E}"/>
              </a:ext>
            </a:extLst>
          </p:cNvPr>
          <p:cNvSpPr txBox="1"/>
          <p:nvPr/>
        </p:nvSpPr>
        <p:spPr>
          <a:xfrm>
            <a:off x="2234769" y="5010799"/>
            <a:ext cx="94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Ignition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7D4284-2C81-6A2D-BB33-F34AD1AFBB95}"/>
              </a:ext>
            </a:extLst>
          </p:cNvPr>
          <p:cNvCxnSpPr>
            <a:cxnSpLocks/>
          </p:cNvCxnSpPr>
          <p:nvPr/>
        </p:nvCxnSpPr>
        <p:spPr>
          <a:xfrm>
            <a:off x="2552844" y="3899139"/>
            <a:ext cx="0" cy="880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897BE4-D385-F381-D1CD-ACA06CF97530}"/>
              </a:ext>
            </a:extLst>
          </p:cNvPr>
          <p:cNvCxnSpPr/>
          <p:nvPr/>
        </p:nvCxnSpPr>
        <p:spPr>
          <a:xfrm flipH="1">
            <a:off x="2098805" y="4779681"/>
            <a:ext cx="4540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B7AA46-5591-405A-6D9A-92908AAF39A5}"/>
              </a:ext>
            </a:extLst>
          </p:cNvPr>
          <p:cNvCxnSpPr>
            <a:cxnSpLocks/>
          </p:cNvCxnSpPr>
          <p:nvPr/>
        </p:nvCxnSpPr>
        <p:spPr>
          <a:xfrm flipH="1">
            <a:off x="1984075" y="2950388"/>
            <a:ext cx="5566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6A2863-5A8C-7A2A-FDF9-9A5D82FFAA70}"/>
              </a:ext>
            </a:extLst>
          </p:cNvPr>
          <p:cNvCxnSpPr>
            <a:cxnSpLocks/>
          </p:cNvCxnSpPr>
          <p:nvPr/>
        </p:nvCxnSpPr>
        <p:spPr>
          <a:xfrm>
            <a:off x="2531242" y="2950388"/>
            <a:ext cx="0" cy="938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7DA2DB8-5313-9D64-6DC9-12366CFE30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8232" y="992800"/>
            <a:ext cx="1842054" cy="14420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9699D6-37E8-3D3B-4FF2-ECD83EE08A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1" y="3125801"/>
            <a:ext cx="1595561" cy="14275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EAEB315-265F-DAB7-AC33-87F01C5BB6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281" y="5336008"/>
            <a:ext cx="1755839" cy="15219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D16F4B-AA37-8B08-89B2-25E447C603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982" y="5187716"/>
            <a:ext cx="1961280" cy="16702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F2F6448-7AFE-B8CC-F432-67142FCDE3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716" y="4894495"/>
            <a:ext cx="2257137" cy="19635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6E6607-26D4-C528-0407-BF0E22EA30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859" y="891271"/>
            <a:ext cx="2779141" cy="24286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17CF217-24D4-11C1-0395-D62E3D90DC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331" y="871235"/>
            <a:ext cx="1970393" cy="20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9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B41AC13-9D5B-AB3B-6F90-CDB5DEF326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880" y="2655117"/>
            <a:ext cx="9742098" cy="2544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8F754-FF85-2D97-4058-66EA49B205B3}"/>
              </a:ext>
            </a:extLst>
          </p:cNvPr>
          <p:cNvSpPr txBox="1"/>
          <p:nvPr/>
        </p:nvSpPr>
        <p:spPr>
          <a:xfrm>
            <a:off x="127220" y="60274"/>
            <a:ext cx="11596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Burn Through Timeline: Dimensional Lumber – </a:t>
            </a:r>
            <a:r>
              <a:rPr lang="en-US" sz="4800" dirty="0"/>
              <a:t>50 kW/m</a:t>
            </a:r>
            <a:r>
              <a:rPr lang="en-US" sz="4800" baseline="30000" dirty="0"/>
              <a:t>2</a:t>
            </a:r>
            <a:endParaRPr lang="en-CA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2BB0D-B8F5-CEAD-2E04-5F73810B4015}"/>
              </a:ext>
            </a:extLst>
          </p:cNvPr>
          <p:cNvSpPr txBox="1"/>
          <p:nvPr/>
        </p:nvSpPr>
        <p:spPr>
          <a:xfrm>
            <a:off x="319119" y="2655117"/>
            <a:ext cx="157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Visible Smoke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AABC3-2A9C-FBD7-4F3A-FF0FA3777B6D}"/>
              </a:ext>
            </a:extLst>
          </p:cNvPr>
          <p:cNvSpPr txBox="1"/>
          <p:nvPr/>
        </p:nvSpPr>
        <p:spPr>
          <a:xfrm>
            <a:off x="127220" y="4883072"/>
            <a:ext cx="180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Increase in</a:t>
            </a:r>
          </a:p>
          <a:p>
            <a:pPr algn="ctr"/>
            <a:r>
              <a:rPr lang="en-CA" b="1" dirty="0"/>
              <a:t>Smoke Intensity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1EC90-82DF-7D0A-F55D-362C9242D666}"/>
              </a:ext>
            </a:extLst>
          </p:cNvPr>
          <p:cNvSpPr txBox="1"/>
          <p:nvPr/>
        </p:nvSpPr>
        <p:spPr>
          <a:xfrm>
            <a:off x="1350674" y="2187027"/>
            <a:ext cx="227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Fully</a:t>
            </a:r>
          </a:p>
          <a:p>
            <a:pPr algn="ctr"/>
            <a:r>
              <a:rPr lang="en-CA" b="1" dirty="0"/>
              <a:t>Charred Surface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D2B88-BB05-DFC2-9638-3EE0DF6DB2F9}"/>
              </a:ext>
            </a:extLst>
          </p:cNvPr>
          <p:cNvSpPr txBox="1"/>
          <p:nvPr/>
        </p:nvSpPr>
        <p:spPr>
          <a:xfrm>
            <a:off x="2261880" y="4975731"/>
            <a:ext cx="110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Ignition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70EC3-65C6-F5BD-ACE9-E9D44AEE2FB0}"/>
              </a:ext>
            </a:extLst>
          </p:cNvPr>
          <p:cNvSpPr txBox="1"/>
          <p:nvPr/>
        </p:nvSpPr>
        <p:spPr>
          <a:xfrm>
            <a:off x="5216657" y="1844567"/>
            <a:ext cx="172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Start of</a:t>
            </a:r>
          </a:p>
          <a:p>
            <a:pPr algn="ctr"/>
            <a:r>
              <a:rPr lang="en-CA" b="1" dirty="0"/>
              <a:t>Arching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C42C6-3E86-5CF4-0375-EFE5134DA866}"/>
              </a:ext>
            </a:extLst>
          </p:cNvPr>
          <p:cNvSpPr txBox="1"/>
          <p:nvPr/>
        </p:nvSpPr>
        <p:spPr>
          <a:xfrm>
            <a:off x="6200172" y="3119945"/>
            <a:ext cx="275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End of Arching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2A87A6-3AAB-8EB9-24E1-01A9D02A9E50}"/>
              </a:ext>
            </a:extLst>
          </p:cNvPr>
          <p:cNvSpPr txBox="1"/>
          <p:nvPr/>
        </p:nvSpPr>
        <p:spPr>
          <a:xfrm>
            <a:off x="5323224" y="4302990"/>
            <a:ext cx="188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</a:t>
            </a:r>
          </a:p>
          <a:p>
            <a:pPr algn="ctr"/>
            <a:r>
              <a:rPr lang="en-CA" b="1" dirty="0"/>
              <a:t>Start of Arching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7A82A9-9B9F-38DB-B581-89CF617CFEBC}"/>
              </a:ext>
            </a:extLst>
          </p:cNvPr>
          <p:cNvSpPr txBox="1"/>
          <p:nvPr/>
        </p:nvSpPr>
        <p:spPr>
          <a:xfrm>
            <a:off x="6342711" y="4995831"/>
            <a:ext cx="214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Flameout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867943-B7B8-21DE-C54B-F5C32F19F7F5}"/>
              </a:ext>
            </a:extLst>
          </p:cNvPr>
          <p:cNvSpPr txBox="1"/>
          <p:nvPr/>
        </p:nvSpPr>
        <p:spPr>
          <a:xfrm>
            <a:off x="8634600" y="2610171"/>
            <a:ext cx="160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End of Arching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9CC95-A2BB-E9E0-F98D-050F645CBFE2}"/>
              </a:ext>
            </a:extLst>
          </p:cNvPr>
          <p:cNvSpPr txBox="1"/>
          <p:nvPr/>
        </p:nvSpPr>
        <p:spPr>
          <a:xfrm>
            <a:off x="9496345" y="4513740"/>
            <a:ext cx="25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 Flameout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FDF8AC-ED66-FFF8-C6BA-1FC49F588F7E}"/>
              </a:ext>
            </a:extLst>
          </p:cNvPr>
          <p:cNvCxnSpPr>
            <a:cxnSpLocks/>
          </p:cNvCxnSpPr>
          <p:nvPr/>
        </p:nvCxnSpPr>
        <p:spPr>
          <a:xfrm flipH="1">
            <a:off x="1828800" y="2865615"/>
            <a:ext cx="55563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FEB020-34AB-BDC7-A429-28C7DB293EE6}"/>
              </a:ext>
            </a:extLst>
          </p:cNvPr>
          <p:cNvCxnSpPr>
            <a:cxnSpLocks/>
          </p:cNvCxnSpPr>
          <p:nvPr/>
        </p:nvCxnSpPr>
        <p:spPr>
          <a:xfrm flipV="1">
            <a:off x="2384434" y="2865615"/>
            <a:ext cx="0" cy="1020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D1A0A4-E187-8B7B-C5AD-C50DB47C1688}"/>
              </a:ext>
            </a:extLst>
          </p:cNvPr>
          <p:cNvCxnSpPr>
            <a:cxnSpLocks/>
          </p:cNvCxnSpPr>
          <p:nvPr/>
        </p:nvCxnSpPr>
        <p:spPr>
          <a:xfrm flipV="1">
            <a:off x="2407440" y="3915411"/>
            <a:ext cx="0" cy="12844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1DF05C-74B5-102C-72B5-6359AA5FF2B2}"/>
              </a:ext>
            </a:extLst>
          </p:cNvPr>
          <p:cNvCxnSpPr>
            <a:cxnSpLocks/>
          </p:cNvCxnSpPr>
          <p:nvPr/>
        </p:nvCxnSpPr>
        <p:spPr>
          <a:xfrm flipH="1">
            <a:off x="1742536" y="5199910"/>
            <a:ext cx="6649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83A8231-041E-AD28-F020-E7E271B2192E}"/>
              </a:ext>
            </a:extLst>
          </p:cNvPr>
          <p:cNvSpPr txBox="1"/>
          <p:nvPr/>
        </p:nvSpPr>
        <p:spPr>
          <a:xfrm>
            <a:off x="2693788" y="3113062"/>
            <a:ext cx="2522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Peak Bowing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33BD4A-0B49-DA89-C3CF-2208C7B103A0}"/>
              </a:ext>
            </a:extLst>
          </p:cNvPr>
          <p:cNvSpPr txBox="1"/>
          <p:nvPr/>
        </p:nvSpPr>
        <p:spPr>
          <a:xfrm>
            <a:off x="3405610" y="4986180"/>
            <a:ext cx="298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Return to Normal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1291F90-8472-C32A-94A9-25975A33D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24449"/>
            <a:ext cx="2294544" cy="1845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5CDA6F-FB17-58A8-2860-0F6C5AA465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2153344" y="5328362"/>
            <a:ext cx="1301534" cy="15296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9A9185B-8DCF-BF0C-9E54-ED773489A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057" y="872110"/>
            <a:ext cx="1581574" cy="13793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DAB8633-0285-E2C4-9B2D-2B43819EEF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883" y="1499300"/>
            <a:ext cx="2028178" cy="16557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FEFE8C6-77FE-7947-2667-F1872CD867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392" y="5328362"/>
            <a:ext cx="1679137" cy="15296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DD4D07-419B-2017-3A3D-4F70B398436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64" y="1543095"/>
            <a:ext cx="1875770" cy="16119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8B631B-484E-4904-7240-22B3BE6D59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463" y="5314905"/>
            <a:ext cx="1789808" cy="15322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309473B-28B5-2A17-51EF-94361BF5E9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434" y="793072"/>
            <a:ext cx="2218361" cy="18620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50DB1BD-499F-03F7-7FFA-BCD298F2BE7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618" y="4851565"/>
            <a:ext cx="2394761" cy="19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AC2F6-5A5C-90E3-6AC1-F7F9B1B49437}"/>
              </a:ext>
            </a:extLst>
          </p:cNvPr>
          <p:cNvSpPr txBox="1"/>
          <p:nvPr/>
        </p:nvSpPr>
        <p:spPr>
          <a:xfrm>
            <a:off x="127220" y="60274"/>
            <a:ext cx="115960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700" dirty="0"/>
              <a:t>Experimental Results: LVL – </a:t>
            </a:r>
            <a:r>
              <a:rPr lang="en-US" sz="4700" dirty="0"/>
              <a:t>HRR &amp; Oxygen</a:t>
            </a:r>
            <a:endParaRPr lang="en-CA" sz="4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56DA8-09A8-6FB2-FAA5-DB87BFCDFF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083" y="979399"/>
            <a:ext cx="7081833" cy="56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AC2F6-5A5C-90E3-6AC1-F7F9B1B49437}"/>
              </a:ext>
            </a:extLst>
          </p:cNvPr>
          <p:cNvSpPr txBox="1"/>
          <p:nvPr/>
        </p:nvSpPr>
        <p:spPr>
          <a:xfrm>
            <a:off x="127220" y="60274"/>
            <a:ext cx="115960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700" dirty="0"/>
              <a:t>Experimental Results: LVL – </a:t>
            </a:r>
            <a:r>
              <a:rPr lang="en-US" sz="4700" dirty="0"/>
              <a:t>O</a:t>
            </a:r>
            <a:r>
              <a:rPr lang="en-US" sz="4700" baseline="-25000" dirty="0"/>
              <a:t>2</a:t>
            </a:r>
            <a:r>
              <a:rPr lang="en-CA" sz="4700" dirty="0"/>
              <a:t> &amp; C</a:t>
            </a:r>
            <a:r>
              <a:rPr lang="en-US" sz="4700" dirty="0"/>
              <a:t>O</a:t>
            </a:r>
            <a:r>
              <a:rPr lang="en-US" sz="4700" baseline="-25000" dirty="0"/>
              <a:t>2</a:t>
            </a:r>
            <a:endParaRPr lang="en-CA" sz="4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354C4-F91B-5A41-1FBB-ABC9D34349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835" y="1043795"/>
            <a:ext cx="6878036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4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F35C-11B3-4E3A-A378-976BCE7F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04" y="1017320"/>
            <a:ext cx="9865882" cy="5042860"/>
          </a:xfrm>
        </p:spPr>
        <p:txBody>
          <a:bodyPr numCol="1">
            <a:normAutofit/>
          </a:bodyPr>
          <a:lstStyle/>
          <a:p>
            <a:r>
              <a:rPr lang="en-US" dirty="0"/>
              <a:t>Objective of the Study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Experimental Results</a:t>
            </a:r>
          </a:p>
          <a:p>
            <a:pPr lvl="1"/>
            <a:r>
              <a:rPr lang="en-US" sz="2800" dirty="0"/>
              <a:t>Evolving Heat Release Rate, Emissions and Timeline</a:t>
            </a:r>
          </a:p>
          <a:p>
            <a:pPr lvl="2"/>
            <a:r>
              <a:rPr lang="en-US" sz="2800" dirty="0"/>
              <a:t>CLT</a:t>
            </a:r>
          </a:p>
          <a:p>
            <a:pPr lvl="2"/>
            <a:r>
              <a:rPr lang="en-US" sz="2800" dirty="0"/>
              <a:t>Glulam</a:t>
            </a:r>
          </a:p>
          <a:p>
            <a:pPr lvl="2"/>
            <a:r>
              <a:rPr lang="en-US" sz="2800" dirty="0"/>
              <a:t>Dimensional Lumber</a:t>
            </a:r>
          </a:p>
          <a:p>
            <a:pPr lvl="2"/>
            <a:r>
              <a:rPr lang="en-US" sz="2800" dirty="0"/>
              <a:t>LVL</a:t>
            </a:r>
          </a:p>
          <a:p>
            <a:r>
              <a:rPr lang="en-US" dirty="0"/>
              <a:t>Conclusion</a:t>
            </a:r>
          </a:p>
          <a:p>
            <a:pPr lvl="1"/>
            <a:r>
              <a:rPr lang="en-US" sz="2800" dirty="0"/>
              <a:t>Study Findings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9F9A8-296E-41B2-A187-CBCAD36C7D46}"/>
              </a:ext>
            </a:extLst>
          </p:cNvPr>
          <p:cNvGrpSpPr/>
          <p:nvPr/>
        </p:nvGrpSpPr>
        <p:grpSpPr>
          <a:xfrm>
            <a:off x="0" y="5798157"/>
            <a:ext cx="12191984" cy="646043"/>
            <a:chOff x="-19878" y="5948569"/>
            <a:chExt cx="12211878" cy="6460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16077-35C2-4CFD-9F71-21739DC1D7AF}"/>
                </a:ext>
              </a:extLst>
            </p:cNvPr>
            <p:cNvSpPr/>
            <p:nvPr/>
          </p:nvSpPr>
          <p:spPr>
            <a:xfrm>
              <a:off x="0" y="5948569"/>
              <a:ext cx="12192000" cy="606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F316EA-5471-497D-B12E-580FB9D7F3DE}"/>
                </a:ext>
              </a:extLst>
            </p:cNvPr>
            <p:cNvSpPr/>
            <p:nvPr/>
          </p:nvSpPr>
          <p:spPr>
            <a:xfrm>
              <a:off x="-19878" y="6472613"/>
              <a:ext cx="6967330" cy="121999"/>
            </a:xfrm>
            <a:prstGeom prst="roundRect">
              <a:avLst/>
            </a:prstGeom>
            <a:solidFill>
              <a:srgbClr val="88AB0D"/>
            </a:solidFill>
            <a:ln>
              <a:solidFill>
                <a:srgbClr val="88A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62A8F9-40F4-4350-B4B4-87509BC4FF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033" y="0"/>
            <a:ext cx="1993698" cy="1993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F6053E-F314-47A9-AA00-B0C70AE8F8F7}"/>
              </a:ext>
            </a:extLst>
          </p:cNvPr>
          <p:cNvSpPr/>
          <p:nvPr/>
        </p:nvSpPr>
        <p:spPr>
          <a:xfrm>
            <a:off x="0" y="6444200"/>
            <a:ext cx="12161731" cy="413800"/>
          </a:xfrm>
          <a:prstGeom prst="rect">
            <a:avLst/>
          </a:prstGeom>
          <a:solidFill>
            <a:srgbClr val="A3794F"/>
          </a:solidFill>
          <a:ln>
            <a:solidFill>
              <a:srgbClr val="A3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452804" y="93989"/>
            <a:ext cx="9865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677454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AC2F6-5A5C-90E3-6AC1-F7F9B1B49437}"/>
              </a:ext>
            </a:extLst>
          </p:cNvPr>
          <p:cNvSpPr txBox="1"/>
          <p:nvPr/>
        </p:nvSpPr>
        <p:spPr>
          <a:xfrm>
            <a:off x="127220" y="60274"/>
            <a:ext cx="115960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700" dirty="0"/>
              <a:t>Experimental Results: LVL – </a:t>
            </a:r>
            <a:r>
              <a:rPr lang="en-US" sz="4700" dirty="0"/>
              <a:t>O</a:t>
            </a:r>
            <a:r>
              <a:rPr lang="en-US" sz="4700" baseline="-25000" dirty="0"/>
              <a:t>2</a:t>
            </a:r>
            <a:r>
              <a:rPr lang="en-US" sz="4700" dirty="0"/>
              <a:t> &amp; CO</a:t>
            </a:r>
            <a:endParaRPr lang="en-CA" sz="4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631B5-023C-02C7-1968-0303DE53C2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467" y="875882"/>
            <a:ext cx="7283066" cy="58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9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AC2F6-5A5C-90E3-6AC1-F7F9B1B49437}"/>
              </a:ext>
            </a:extLst>
          </p:cNvPr>
          <p:cNvSpPr txBox="1"/>
          <p:nvPr/>
        </p:nvSpPr>
        <p:spPr>
          <a:xfrm>
            <a:off x="127220" y="60274"/>
            <a:ext cx="115960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700" dirty="0"/>
              <a:t>Experimental Results: LVL – </a:t>
            </a:r>
            <a:r>
              <a:rPr lang="en-US" sz="4700" dirty="0"/>
              <a:t>VOC &amp; CH</a:t>
            </a:r>
            <a:r>
              <a:rPr lang="en-US" sz="4700" baseline="-25000" dirty="0"/>
              <a:t>4</a:t>
            </a:r>
            <a:endParaRPr lang="en-CA" sz="47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5CEE2-522A-DDFF-DB28-37053282A9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352" y="1068017"/>
            <a:ext cx="6880446" cy="55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9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AC2F6-5A5C-90E3-6AC1-F7F9B1B49437}"/>
              </a:ext>
            </a:extLst>
          </p:cNvPr>
          <p:cNvSpPr txBox="1"/>
          <p:nvPr/>
        </p:nvSpPr>
        <p:spPr>
          <a:xfrm>
            <a:off x="127220" y="60274"/>
            <a:ext cx="115960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700" dirty="0"/>
              <a:t>Experimental Results: LVL – </a:t>
            </a:r>
            <a:r>
              <a:rPr lang="en-US" sz="4700" dirty="0"/>
              <a:t>HRR &amp; NH</a:t>
            </a:r>
            <a:r>
              <a:rPr lang="en-US" sz="4700" baseline="-25000" dirty="0"/>
              <a:t>3</a:t>
            </a:r>
            <a:endParaRPr lang="en-CA" sz="4700" baseline="-25000" dirty="0"/>
          </a:p>
        </p:txBody>
      </p:sp>
      <p:pic>
        <p:nvPicPr>
          <p:cNvPr id="6" name="Picture 5" descr="A graph of a graph showing the time and time&#10;&#10;Description automatically generated with medium confidence">
            <a:extLst>
              <a:ext uri="{FF2B5EF4-FFF2-40B4-BE49-F238E27FC236}">
                <a16:creationId xmlns:a16="http://schemas.microsoft.com/office/drawing/2014/main" id="{0379D58A-12DE-B1A1-9873-46048A7CA2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220" y="875882"/>
            <a:ext cx="7011608" cy="57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466452D3-43AE-0EC7-2F9F-4D96149EE1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508" y="2547213"/>
            <a:ext cx="9780943" cy="235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8F754-FF85-2D97-4058-66EA49B205B3}"/>
              </a:ext>
            </a:extLst>
          </p:cNvPr>
          <p:cNvSpPr txBox="1"/>
          <p:nvPr/>
        </p:nvSpPr>
        <p:spPr>
          <a:xfrm>
            <a:off x="127220" y="60274"/>
            <a:ext cx="1159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Burn Through Timeline: LVL – </a:t>
            </a:r>
            <a:r>
              <a:rPr lang="en-US" sz="4800" dirty="0"/>
              <a:t>50 kW/m</a:t>
            </a:r>
            <a:r>
              <a:rPr lang="en-US" sz="4800" baseline="30000" dirty="0"/>
              <a:t>2</a:t>
            </a:r>
            <a:endParaRPr lang="en-CA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8DB50-751F-5FD3-F4F2-62CC7490622E}"/>
              </a:ext>
            </a:extLst>
          </p:cNvPr>
          <p:cNvSpPr txBox="1"/>
          <p:nvPr/>
        </p:nvSpPr>
        <p:spPr>
          <a:xfrm>
            <a:off x="3055462" y="4855469"/>
            <a:ext cx="325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Start Of Arching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A09D7-2891-7F4D-8B52-695F3C7E02F4}"/>
              </a:ext>
            </a:extLst>
          </p:cNvPr>
          <p:cNvSpPr txBox="1"/>
          <p:nvPr/>
        </p:nvSpPr>
        <p:spPr>
          <a:xfrm>
            <a:off x="3814032" y="4117765"/>
            <a:ext cx="156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End of Arching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61B13-5A1F-78C7-A78E-B2E16393381B}"/>
              </a:ext>
            </a:extLst>
          </p:cNvPr>
          <p:cNvSpPr txBox="1"/>
          <p:nvPr/>
        </p:nvSpPr>
        <p:spPr>
          <a:xfrm>
            <a:off x="9494948" y="4378549"/>
            <a:ext cx="27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Flameout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539794-9F76-182B-ECB6-86A29EEC3CC1}"/>
              </a:ext>
            </a:extLst>
          </p:cNvPr>
          <p:cNvSpPr txBox="1"/>
          <p:nvPr/>
        </p:nvSpPr>
        <p:spPr>
          <a:xfrm>
            <a:off x="4245857" y="2920462"/>
            <a:ext cx="258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 End of Arching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C79D5-D9AE-D58B-833F-9E2C5EFE0A3B}"/>
              </a:ext>
            </a:extLst>
          </p:cNvPr>
          <p:cNvSpPr txBox="1"/>
          <p:nvPr/>
        </p:nvSpPr>
        <p:spPr>
          <a:xfrm>
            <a:off x="7802255" y="2778046"/>
            <a:ext cx="26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 Flameout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0F7F79-C8A1-F978-10C2-A4CDA881F32F}"/>
              </a:ext>
            </a:extLst>
          </p:cNvPr>
          <p:cNvSpPr txBox="1"/>
          <p:nvPr/>
        </p:nvSpPr>
        <p:spPr>
          <a:xfrm>
            <a:off x="2106481" y="4812425"/>
            <a:ext cx="94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Ignition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DBE4F-36A5-714D-F233-0B8BF1450172}"/>
              </a:ext>
            </a:extLst>
          </p:cNvPr>
          <p:cNvSpPr txBox="1"/>
          <p:nvPr/>
        </p:nvSpPr>
        <p:spPr>
          <a:xfrm>
            <a:off x="2368391" y="1732726"/>
            <a:ext cx="137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Peak</a:t>
            </a:r>
          </a:p>
          <a:p>
            <a:pPr algn="ctr"/>
            <a:r>
              <a:rPr lang="en-CA" b="1" dirty="0"/>
              <a:t>Bowing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5DB4C-D3E7-01BE-5E00-1E643A814781}"/>
              </a:ext>
            </a:extLst>
          </p:cNvPr>
          <p:cNvSpPr txBox="1"/>
          <p:nvPr/>
        </p:nvSpPr>
        <p:spPr>
          <a:xfrm>
            <a:off x="2563459" y="4161856"/>
            <a:ext cx="129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Sample 1:</a:t>
            </a:r>
          </a:p>
          <a:p>
            <a:pPr algn="ctr"/>
            <a:r>
              <a:rPr lang="en-CA" sz="1600" b="1" dirty="0"/>
              <a:t>Peak Bowing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296273-5B0B-236A-3319-237580529E61}"/>
              </a:ext>
            </a:extLst>
          </p:cNvPr>
          <p:cNvSpPr txBox="1"/>
          <p:nvPr/>
        </p:nvSpPr>
        <p:spPr>
          <a:xfrm>
            <a:off x="3366890" y="1777712"/>
            <a:ext cx="137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</a:t>
            </a:r>
          </a:p>
          <a:p>
            <a:pPr algn="ctr"/>
            <a:r>
              <a:rPr lang="en-CA" b="1" dirty="0"/>
              <a:t>Start Of </a:t>
            </a:r>
          </a:p>
          <a:p>
            <a:pPr algn="ctr"/>
            <a:r>
              <a:rPr lang="en-CA" b="1" dirty="0"/>
              <a:t>Arching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A402ECA-80A4-EFDB-8B25-71226B4B52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2" y="2819797"/>
            <a:ext cx="2083219" cy="18610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CDBDFC-17A5-7830-9B0A-08A0059CEE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694" y="5181212"/>
            <a:ext cx="1425531" cy="1676788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A00E677-95A5-8FF0-5AE8-B6EBB01FD624}"/>
              </a:ext>
            </a:extLst>
          </p:cNvPr>
          <p:cNvCxnSpPr>
            <a:cxnSpLocks/>
          </p:cNvCxnSpPr>
          <p:nvPr/>
        </p:nvCxnSpPr>
        <p:spPr>
          <a:xfrm flipH="1">
            <a:off x="2273501" y="1328453"/>
            <a:ext cx="7914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3A16341-0C77-E4D7-3FE7-D992D3D50782}"/>
              </a:ext>
            </a:extLst>
          </p:cNvPr>
          <p:cNvCxnSpPr>
            <a:cxnSpLocks/>
          </p:cNvCxnSpPr>
          <p:nvPr/>
        </p:nvCxnSpPr>
        <p:spPr>
          <a:xfrm>
            <a:off x="3055462" y="1328453"/>
            <a:ext cx="0" cy="4723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38FAB699-617A-0A72-87A1-B7704A3C09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3123"/>
            <a:ext cx="2181570" cy="207756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48F718F-434D-3A67-FDCB-7C3CE721AF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294" y="849483"/>
            <a:ext cx="2272366" cy="208543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8251EF9-F759-3D41-DC89-9C26AE4613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661" y="788412"/>
            <a:ext cx="2181570" cy="202482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169DB91-3F10-92E3-5418-42479C766FD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989" y="5224801"/>
            <a:ext cx="1464511" cy="16331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8321E0D-3A8E-0B7A-E0D2-C0B07E8C248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325" y="4778542"/>
            <a:ext cx="2257036" cy="20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68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73DF8-41C4-3FAE-4432-E4EE89D13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849" y="2594591"/>
            <a:ext cx="10836151" cy="2591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8F754-FF85-2D97-4058-66EA49B205B3}"/>
              </a:ext>
            </a:extLst>
          </p:cNvPr>
          <p:cNvSpPr txBox="1"/>
          <p:nvPr/>
        </p:nvSpPr>
        <p:spPr>
          <a:xfrm>
            <a:off x="127220" y="60274"/>
            <a:ext cx="1159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Burn Through Timeline: LVL – </a:t>
            </a:r>
            <a:r>
              <a:rPr lang="en-US" sz="4800" dirty="0"/>
              <a:t>35 kW/m</a:t>
            </a:r>
            <a:r>
              <a:rPr lang="en-US" sz="4800" baseline="30000" dirty="0"/>
              <a:t>2</a:t>
            </a:r>
            <a:endParaRPr lang="en-CA" sz="4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675BAC-1BCA-557E-EB76-0D3139DAFEFD}"/>
              </a:ext>
            </a:extLst>
          </p:cNvPr>
          <p:cNvSpPr txBox="1"/>
          <p:nvPr/>
        </p:nvSpPr>
        <p:spPr>
          <a:xfrm>
            <a:off x="906294" y="4378550"/>
            <a:ext cx="172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Increase in</a:t>
            </a:r>
          </a:p>
          <a:p>
            <a:pPr algn="ctr"/>
            <a:r>
              <a:rPr lang="en-CA" b="1" dirty="0"/>
              <a:t>Smoke Intensity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B1BB3-62F6-6CFB-7EF1-5C953377E748}"/>
              </a:ext>
            </a:extLst>
          </p:cNvPr>
          <p:cNvSpPr txBox="1"/>
          <p:nvPr/>
        </p:nvSpPr>
        <p:spPr>
          <a:xfrm>
            <a:off x="683531" y="2022338"/>
            <a:ext cx="229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Fully</a:t>
            </a:r>
          </a:p>
          <a:p>
            <a:pPr algn="ctr"/>
            <a:r>
              <a:rPr lang="en-CA" b="1" dirty="0"/>
              <a:t>Charred 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EC772-2080-BF84-444A-8C440158C9E9}"/>
              </a:ext>
            </a:extLst>
          </p:cNvPr>
          <p:cNvSpPr txBox="1"/>
          <p:nvPr/>
        </p:nvSpPr>
        <p:spPr>
          <a:xfrm>
            <a:off x="5002065" y="2773459"/>
            <a:ext cx="177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Start Of Arching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B72A1-55CB-AC1E-3A73-AE5FC596AE9B}"/>
              </a:ext>
            </a:extLst>
          </p:cNvPr>
          <p:cNvSpPr txBox="1"/>
          <p:nvPr/>
        </p:nvSpPr>
        <p:spPr>
          <a:xfrm>
            <a:off x="7672835" y="2760254"/>
            <a:ext cx="156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</a:t>
            </a:r>
          </a:p>
          <a:p>
            <a:pPr algn="ctr"/>
            <a:r>
              <a:rPr lang="en-CA" b="1" dirty="0"/>
              <a:t>End of Arching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02ED9-3279-CD4F-388E-33E9E3E6F710}"/>
              </a:ext>
            </a:extLst>
          </p:cNvPr>
          <p:cNvSpPr txBox="1"/>
          <p:nvPr/>
        </p:nvSpPr>
        <p:spPr>
          <a:xfrm>
            <a:off x="8417711" y="4378549"/>
            <a:ext cx="276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Flameout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2752A-3499-8B50-AEC8-362A35DCBE22}"/>
              </a:ext>
            </a:extLst>
          </p:cNvPr>
          <p:cNvSpPr txBox="1"/>
          <p:nvPr/>
        </p:nvSpPr>
        <p:spPr>
          <a:xfrm>
            <a:off x="6283314" y="5103450"/>
            <a:ext cx="258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 End of Arching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BD9821-03AC-0900-CEB8-E35346A43603}"/>
              </a:ext>
            </a:extLst>
          </p:cNvPr>
          <p:cNvSpPr txBox="1"/>
          <p:nvPr/>
        </p:nvSpPr>
        <p:spPr>
          <a:xfrm>
            <a:off x="8043795" y="2331449"/>
            <a:ext cx="26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 Flameout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1E92AF-2F42-D8D3-5DF2-C3561A42636A}"/>
              </a:ext>
            </a:extLst>
          </p:cNvPr>
          <p:cNvSpPr txBox="1"/>
          <p:nvPr/>
        </p:nvSpPr>
        <p:spPr>
          <a:xfrm>
            <a:off x="2747359" y="5105995"/>
            <a:ext cx="94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Ignition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E3B52-FFEA-2BF8-1D34-B7E708600FB4}"/>
              </a:ext>
            </a:extLst>
          </p:cNvPr>
          <p:cNvSpPr txBox="1"/>
          <p:nvPr/>
        </p:nvSpPr>
        <p:spPr>
          <a:xfrm>
            <a:off x="94475" y="2727645"/>
            <a:ext cx="15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Visible Smoke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464E36-365E-A442-9713-47F15A80C948}"/>
              </a:ext>
            </a:extLst>
          </p:cNvPr>
          <p:cNvCxnSpPr>
            <a:cxnSpLocks/>
          </p:cNvCxnSpPr>
          <p:nvPr/>
        </p:nvCxnSpPr>
        <p:spPr>
          <a:xfrm flipH="1">
            <a:off x="1597930" y="2950366"/>
            <a:ext cx="1319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9C0162-5EC1-9362-2B21-88E9EFF7AB84}"/>
              </a:ext>
            </a:extLst>
          </p:cNvPr>
          <p:cNvCxnSpPr>
            <a:cxnSpLocks/>
          </p:cNvCxnSpPr>
          <p:nvPr/>
        </p:nvCxnSpPr>
        <p:spPr>
          <a:xfrm>
            <a:off x="1720359" y="2950366"/>
            <a:ext cx="0" cy="938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A484C2-5987-2A61-BA71-4514FEDD9380}"/>
              </a:ext>
            </a:extLst>
          </p:cNvPr>
          <p:cNvSpPr txBox="1"/>
          <p:nvPr/>
        </p:nvSpPr>
        <p:spPr>
          <a:xfrm>
            <a:off x="2792899" y="2773460"/>
            <a:ext cx="1729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Peak Bowing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A66FA0-1DA7-7F5F-7B68-DE71CB75CD79}"/>
              </a:ext>
            </a:extLst>
          </p:cNvPr>
          <p:cNvSpPr txBox="1"/>
          <p:nvPr/>
        </p:nvSpPr>
        <p:spPr>
          <a:xfrm>
            <a:off x="2792899" y="2307240"/>
            <a:ext cx="340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Peak Bowing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2349E2-378A-A1EB-382C-220DF1AA10D4}"/>
              </a:ext>
            </a:extLst>
          </p:cNvPr>
          <p:cNvSpPr txBox="1"/>
          <p:nvPr/>
        </p:nvSpPr>
        <p:spPr>
          <a:xfrm>
            <a:off x="4429338" y="4426432"/>
            <a:ext cx="118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2:</a:t>
            </a:r>
          </a:p>
          <a:p>
            <a:pPr algn="ctr"/>
            <a:r>
              <a:rPr lang="en-CA" b="1" dirty="0"/>
              <a:t>Return to</a:t>
            </a:r>
          </a:p>
          <a:p>
            <a:pPr algn="ctr"/>
            <a:r>
              <a:rPr lang="en-CA" b="1" dirty="0"/>
              <a:t>Normal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AD682E-8579-20DB-5BA8-7A846FEABBAD}"/>
              </a:ext>
            </a:extLst>
          </p:cNvPr>
          <p:cNvSpPr txBox="1"/>
          <p:nvPr/>
        </p:nvSpPr>
        <p:spPr>
          <a:xfrm>
            <a:off x="5670281" y="4378549"/>
            <a:ext cx="184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Return to Normal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651E93-5E99-AA74-5A68-DD1937FCFF9B}"/>
              </a:ext>
            </a:extLst>
          </p:cNvPr>
          <p:cNvSpPr txBox="1"/>
          <p:nvPr/>
        </p:nvSpPr>
        <p:spPr>
          <a:xfrm>
            <a:off x="5632657" y="2288226"/>
            <a:ext cx="270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Sample 1: Start Of Arching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C12E209-4005-6E1C-4708-B3D641F78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86" y="858123"/>
            <a:ext cx="1607866" cy="12108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C4BDBF-650B-496C-32C9-F1727CEBFD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6624"/>
            <a:ext cx="1519317" cy="12405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092278-8E4A-DE2C-4761-317CD93FF2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419" y="5455252"/>
            <a:ext cx="1580239" cy="140274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34A539-D8EF-95A8-1DAE-5752693639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81" y="5024880"/>
            <a:ext cx="1981564" cy="16138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9C82F2-686D-5FDB-1E68-94F7924012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766" y="829304"/>
            <a:ext cx="1771858" cy="150245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490C24-1C6A-7721-A3A5-10A6055B83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657" y="5259247"/>
            <a:ext cx="1868973" cy="159920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109349-4315-05D9-608F-5DD9607A79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29" y="5469454"/>
            <a:ext cx="1621182" cy="13885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2201EFC-FE26-8402-6CA9-74D31156E2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822" y="803090"/>
            <a:ext cx="1771858" cy="15978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54DC297-50C7-2A05-22CC-52A3C8D1862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072" y="789623"/>
            <a:ext cx="1878954" cy="15176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1E9C54E-3438-040E-C9A6-93D736139AA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150" y="4707724"/>
            <a:ext cx="2765792" cy="21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8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F35C-11B3-4E3A-A378-976BCE7F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1" y="1060724"/>
            <a:ext cx="11612098" cy="5555736"/>
          </a:xfrm>
        </p:spPr>
        <p:txBody>
          <a:bodyPr>
            <a:normAutofit/>
          </a:bodyPr>
          <a:lstStyle/>
          <a:p>
            <a:r>
              <a:rPr lang="en-US" dirty="0"/>
              <a:t>This initial investigation has revealed that for CLT and Glulam no differences in gases from the glue could be seen.</a:t>
            </a:r>
          </a:p>
          <a:p>
            <a:r>
              <a:rPr lang="en-US" dirty="0"/>
              <a:t>The evolving heat release rate and emissions (O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, and CO) for Glulam and CLT follow similar trends as dimensional lumber.</a:t>
            </a:r>
          </a:p>
          <a:p>
            <a:r>
              <a:rPr lang="en-US" dirty="0"/>
              <a:t>LVL has a different evolving heat release rate and emissions (O</a:t>
            </a:r>
            <a:r>
              <a:rPr lang="en-US" baseline="-25000" dirty="0"/>
              <a:t>2</a:t>
            </a:r>
            <a:r>
              <a:rPr lang="en-US" dirty="0"/>
              <a:t>, CO</a:t>
            </a:r>
            <a:r>
              <a:rPr lang="en-US" baseline="-25000" dirty="0"/>
              <a:t>2</a:t>
            </a:r>
            <a:r>
              <a:rPr lang="en-US" dirty="0"/>
              <a:t>, CO, and VOC).</a:t>
            </a:r>
          </a:p>
          <a:p>
            <a:r>
              <a:rPr lang="en-US" dirty="0"/>
              <a:t>The VOC, CH</a:t>
            </a:r>
            <a:r>
              <a:rPr lang="en-US" baseline="-25000" dirty="0"/>
              <a:t>4</a:t>
            </a:r>
            <a:r>
              <a:rPr lang="en-US" dirty="0"/>
              <a:t>, and NH</a:t>
            </a:r>
            <a:r>
              <a:rPr lang="en-US" baseline="-25000" dirty="0"/>
              <a:t>3 </a:t>
            </a:r>
            <a:r>
              <a:rPr lang="en-US" dirty="0"/>
              <a:t>all peak approximately at ignition and then peak for a second time near flameout:</a:t>
            </a:r>
          </a:p>
          <a:p>
            <a:pPr lvl="1"/>
            <a:r>
              <a:rPr lang="en-US" sz="2800" dirty="0"/>
              <a:t>VOC and NH</a:t>
            </a:r>
            <a:r>
              <a:rPr lang="en-US" sz="2800" baseline="-25000" dirty="0"/>
              <a:t>3</a:t>
            </a:r>
            <a:r>
              <a:rPr lang="en-US" sz="2800" dirty="0"/>
              <a:t> from LVL are exceptions to this trend.</a:t>
            </a:r>
          </a:p>
          <a:p>
            <a:pPr lvl="1"/>
            <a:r>
              <a:rPr lang="en-US" sz="2800" dirty="0"/>
              <a:t>NH</a:t>
            </a:r>
            <a:r>
              <a:rPr lang="en-US" sz="2800" baseline="-25000" dirty="0"/>
              <a:t>3</a:t>
            </a:r>
            <a:r>
              <a:rPr lang="en-US" sz="2800" dirty="0"/>
              <a:t> from Glulam is an exceptions to this trend.</a:t>
            </a:r>
            <a:endParaRPr lang="en-US" sz="2800" baseline="-25000" dirty="0"/>
          </a:p>
          <a:p>
            <a:r>
              <a:rPr lang="en-US" dirty="0"/>
              <a:t>CLT, Glulam, LVL, and dimensional lumber are observed to either arch or bow at different times.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172239" y="74485"/>
            <a:ext cx="8920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Conclusion – Study Findings</a:t>
            </a:r>
          </a:p>
        </p:txBody>
      </p:sp>
    </p:spTree>
    <p:extLst>
      <p:ext uri="{BB962C8B-B14F-4D97-AF65-F5344CB8AC3E}">
        <p14:creationId xmlns:p14="http://schemas.microsoft.com/office/powerpoint/2010/main" val="3940593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D70F4D-538F-B666-EDB3-DF3FF50CA3DC}"/>
              </a:ext>
            </a:extLst>
          </p:cNvPr>
          <p:cNvSpPr txBox="1">
            <a:spLocks/>
          </p:cNvSpPr>
          <p:nvPr/>
        </p:nvSpPr>
        <p:spPr>
          <a:xfrm>
            <a:off x="603457" y="35006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solidFill>
                <a:srgbClr val="88AB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C40E6D-E0C1-E803-36A0-CBE5DB996C87}"/>
              </a:ext>
            </a:extLst>
          </p:cNvPr>
          <p:cNvGrpSpPr/>
          <p:nvPr/>
        </p:nvGrpSpPr>
        <p:grpSpPr>
          <a:xfrm>
            <a:off x="0" y="5331895"/>
            <a:ext cx="12291461" cy="1690135"/>
            <a:chOff x="-19878" y="5482307"/>
            <a:chExt cx="12311517" cy="16901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ABFED27-D1EE-4084-D651-5F83CC5FF787}"/>
                </a:ext>
              </a:extLst>
            </p:cNvPr>
            <p:cNvSpPr/>
            <p:nvPr/>
          </p:nvSpPr>
          <p:spPr>
            <a:xfrm>
              <a:off x="0" y="5948569"/>
              <a:ext cx="12192000" cy="606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B1C7CDE-3CA6-0868-9402-63572368DF2C}"/>
                </a:ext>
              </a:extLst>
            </p:cNvPr>
            <p:cNvSpPr/>
            <p:nvPr/>
          </p:nvSpPr>
          <p:spPr>
            <a:xfrm>
              <a:off x="-19878" y="6472613"/>
              <a:ext cx="6967330" cy="121999"/>
            </a:xfrm>
            <a:prstGeom prst="roundRect">
              <a:avLst/>
            </a:prstGeom>
            <a:solidFill>
              <a:srgbClr val="88AB0D"/>
            </a:solidFill>
            <a:ln>
              <a:solidFill>
                <a:srgbClr val="88A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5A8C38-8A1C-5DF6-8ADB-7978C831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8125" y="5482307"/>
              <a:ext cx="2253514" cy="169013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63EC2D-4904-5CCB-1256-BC9C2364AE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033" y="0"/>
            <a:ext cx="1993698" cy="19936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8F2900-2BDD-C113-A021-1D3392379C8F}"/>
              </a:ext>
            </a:extLst>
          </p:cNvPr>
          <p:cNvSpPr/>
          <p:nvPr/>
        </p:nvSpPr>
        <p:spPr>
          <a:xfrm>
            <a:off x="0" y="6444200"/>
            <a:ext cx="12161731" cy="413800"/>
          </a:xfrm>
          <a:prstGeom prst="rect">
            <a:avLst/>
          </a:prstGeom>
          <a:solidFill>
            <a:srgbClr val="A3794F"/>
          </a:solidFill>
          <a:ln>
            <a:solidFill>
              <a:srgbClr val="A3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40FC1-2368-9CEE-5F92-02EFF1D183E0}"/>
              </a:ext>
            </a:extLst>
          </p:cNvPr>
          <p:cNvSpPr txBox="1"/>
          <p:nvPr/>
        </p:nvSpPr>
        <p:spPr>
          <a:xfrm>
            <a:off x="302152" y="95253"/>
            <a:ext cx="1012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Government Partners</a:t>
            </a:r>
          </a:p>
        </p:txBody>
      </p:sp>
      <p:pic>
        <p:nvPicPr>
          <p:cNvPr id="12" name="Picture 2" descr="Waterloo logo | Brand | University of Waterloo">
            <a:extLst>
              <a:ext uri="{FF2B5EF4-FFF2-40B4-BE49-F238E27FC236}">
                <a16:creationId xmlns:a16="http://schemas.microsoft.com/office/drawing/2014/main" id="{9440E9A9-96EB-850C-78AE-266980337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7867" y="5818035"/>
            <a:ext cx="1905660" cy="60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91ACA-0C62-69F0-B974-49C5E106EA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5677" y="1140582"/>
            <a:ext cx="5105400" cy="16901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1E072E-6596-7F7A-81A5-0FFFBB56E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52" y="3311491"/>
            <a:ext cx="3735585" cy="1456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B0344A-DAA8-8B29-011B-7D1043EEF1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36"/>
          <a:stretch/>
        </p:blipFill>
        <p:spPr>
          <a:xfrm>
            <a:off x="4074814" y="3296979"/>
            <a:ext cx="3810000" cy="1522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AFC934-98B8-B854-8F92-699F6460E0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001" y="3147296"/>
            <a:ext cx="4417730" cy="1690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7CAF54-144E-6686-4D1F-1C195307C5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149" y="4837447"/>
            <a:ext cx="4845056" cy="126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89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AB1366-FC85-6B05-C292-362D84E73B37}"/>
              </a:ext>
            </a:extLst>
          </p:cNvPr>
          <p:cNvSpPr txBox="1">
            <a:spLocks/>
          </p:cNvSpPr>
          <p:nvPr/>
        </p:nvSpPr>
        <p:spPr>
          <a:xfrm>
            <a:off x="603457" y="35006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solidFill>
                <a:srgbClr val="88AB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1C7B8A-2F2F-F236-4135-B1419CEA6BAE}"/>
              </a:ext>
            </a:extLst>
          </p:cNvPr>
          <p:cNvGrpSpPr/>
          <p:nvPr/>
        </p:nvGrpSpPr>
        <p:grpSpPr>
          <a:xfrm>
            <a:off x="0" y="5331895"/>
            <a:ext cx="12291461" cy="1690135"/>
            <a:chOff x="-19878" y="5482307"/>
            <a:chExt cx="12311517" cy="16901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80ED7-B9AF-BA9E-F029-266A6607BBD0}"/>
                </a:ext>
              </a:extLst>
            </p:cNvPr>
            <p:cNvSpPr/>
            <p:nvPr/>
          </p:nvSpPr>
          <p:spPr>
            <a:xfrm>
              <a:off x="0" y="5948569"/>
              <a:ext cx="12192000" cy="606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F0CBA67-24E6-F067-C75C-990DBBCB0062}"/>
                </a:ext>
              </a:extLst>
            </p:cNvPr>
            <p:cNvSpPr/>
            <p:nvPr/>
          </p:nvSpPr>
          <p:spPr>
            <a:xfrm>
              <a:off x="-19878" y="6472613"/>
              <a:ext cx="6967330" cy="121999"/>
            </a:xfrm>
            <a:prstGeom prst="roundRect">
              <a:avLst/>
            </a:prstGeom>
            <a:solidFill>
              <a:srgbClr val="88AB0D"/>
            </a:solidFill>
            <a:ln>
              <a:solidFill>
                <a:srgbClr val="88A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AE0BC3-EE1C-25B5-130E-8D8799598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8125" y="5482307"/>
              <a:ext cx="2253514" cy="169013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F3F8720-F0A9-108A-8F46-5A3DFD35F6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033" y="0"/>
            <a:ext cx="1993698" cy="1993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2176C5-D59E-64D8-67B8-17236267A19C}"/>
              </a:ext>
            </a:extLst>
          </p:cNvPr>
          <p:cNvSpPr/>
          <p:nvPr/>
        </p:nvSpPr>
        <p:spPr>
          <a:xfrm>
            <a:off x="0" y="6444200"/>
            <a:ext cx="12161731" cy="413800"/>
          </a:xfrm>
          <a:prstGeom prst="rect">
            <a:avLst/>
          </a:prstGeom>
          <a:solidFill>
            <a:srgbClr val="A3794F"/>
          </a:solidFill>
          <a:ln>
            <a:solidFill>
              <a:srgbClr val="A3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59B79-B1BF-FA8E-929B-4702E2FDB57A}"/>
              </a:ext>
            </a:extLst>
          </p:cNvPr>
          <p:cNvSpPr txBox="1"/>
          <p:nvPr/>
        </p:nvSpPr>
        <p:spPr>
          <a:xfrm>
            <a:off x="302152" y="95253"/>
            <a:ext cx="1012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Research Partners</a:t>
            </a:r>
          </a:p>
        </p:txBody>
      </p:sp>
      <p:pic>
        <p:nvPicPr>
          <p:cNvPr id="11" name="Picture 2" descr="Waterloo logo | Brand | University of Waterloo">
            <a:extLst>
              <a:ext uri="{FF2B5EF4-FFF2-40B4-BE49-F238E27FC236}">
                <a16:creationId xmlns:a16="http://schemas.microsoft.com/office/drawing/2014/main" id="{C503D78B-183C-9E30-07AB-246342305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7867" y="5818035"/>
            <a:ext cx="1905660" cy="60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97AADB-7856-B500-FE50-4323B987C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52" y="2420119"/>
            <a:ext cx="5622455" cy="2361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E495B-03FA-8CA2-784F-A1A533FE9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87" y="2183754"/>
            <a:ext cx="5553075" cy="27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30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4B35BD-2E6A-A275-3CB3-7E4BBDC33340}"/>
              </a:ext>
            </a:extLst>
          </p:cNvPr>
          <p:cNvSpPr txBox="1">
            <a:spLocks/>
          </p:cNvSpPr>
          <p:nvPr/>
        </p:nvSpPr>
        <p:spPr>
          <a:xfrm>
            <a:off x="603457" y="35006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solidFill>
                <a:srgbClr val="88AB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6A6AB0-8AAE-CDDA-4756-AA40762148F1}"/>
              </a:ext>
            </a:extLst>
          </p:cNvPr>
          <p:cNvGrpSpPr/>
          <p:nvPr/>
        </p:nvGrpSpPr>
        <p:grpSpPr>
          <a:xfrm>
            <a:off x="0" y="5331895"/>
            <a:ext cx="12291461" cy="1690135"/>
            <a:chOff x="-19878" y="5482307"/>
            <a:chExt cx="12311517" cy="16901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E98DAF-D509-C7CE-91F0-A1AF07CEBE6E}"/>
                </a:ext>
              </a:extLst>
            </p:cNvPr>
            <p:cNvSpPr/>
            <p:nvPr/>
          </p:nvSpPr>
          <p:spPr>
            <a:xfrm>
              <a:off x="0" y="5948569"/>
              <a:ext cx="12192000" cy="606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A5C3B0B-009F-4426-293C-187652A0339E}"/>
                </a:ext>
              </a:extLst>
            </p:cNvPr>
            <p:cNvSpPr/>
            <p:nvPr/>
          </p:nvSpPr>
          <p:spPr>
            <a:xfrm>
              <a:off x="-19878" y="6472613"/>
              <a:ext cx="6967330" cy="121999"/>
            </a:xfrm>
            <a:prstGeom prst="roundRect">
              <a:avLst/>
            </a:prstGeom>
            <a:solidFill>
              <a:srgbClr val="88AB0D"/>
            </a:solidFill>
            <a:ln>
              <a:solidFill>
                <a:srgbClr val="88A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BF7667-E495-3098-009E-61F7E497D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8125" y="5482307"/>
              <a:ext cx="2253514" cy="169013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5AEA8A7-9226-25BB-53A6-99528C7C7C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033" y="0"/>
            <a:ext cx="1993698" cy="1993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9E5F2F-6D73-39E3-B6BA-4E6E0D4067FA}"/>
              </a:ext>
            </a:extLst>
          </p:cNvPr>
          <p:cNvSpPr/>
          <p:nvPr/>
        </p:nvSpPr>
        <p:spPr>
          <a:xfrm>
            <a:off x="0" y="6444200"/>
            <a:ext cx="12161731" cy="413800"/>
          </a:xfrm>
          <a:prstGeom prst="rect">
            <a:avLst/>
          </a:prstGeom>
          <a:solidFill>
            <a:srgbClr val="A3794F"/>
          </a:solidFill>
          <a:ln>
            <a:solidFill>
              <a:srgbClr val="A3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Waterloo logo | Brand | University of Waterloo">
            <a:extLst>
              <a:ext uri="{FF2B5EF4-FFF2-40B4-BE49-F238E27FC236}">
                <a16:creationId xmlns:a16="http://schemas.microsoft.com/office/drawing/2014/main" id="{FD2C2676-098D-E991-43DE-69F19A397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7867" y="5818035"/>
            <a:ext cx="1905660" cy="60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0AB81C-C481-EDB2-FC82-5E4CC1D8B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50" y="967018"/>
            <a:ext cx="4476750" cy="1019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D69D3A-B5E4-4546-1011-CC7D67931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50" y="2102236"/>
            <a:ext cx="4476749" cy="2238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245005-AACD-1F07-4B5E-6B7EC00A1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407" y="995617"/>
            <a:ext cx="3713078" cy="1803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3FE46-937A-509B-5AAB-BF7EBC48F6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273" y="4288250"/>
            <a:ext cx="3714583" cy="1865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674A2C-E4FF-763E-812E-910F3D354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942" y="2949477"/>
            <a:ext cx="4857751" cy="1387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D06B0E-3D9E-BB15-109B-3758664284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0330" y="4445707"/>
            <a:ext cx="3794289" cy="16814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AA5AEA-BA59-8D7C-D171-C26DD951224A}"/>
              </a:ext>
            </a:extLst>
          </p:cNvPr>
          <p:cNvSpPr txBox="1"/>
          <p:nvPr/>
        </p:nvSpPr>
        <p:spPr>
          <a:xfrm>
            <a:off x="302152" y="95253"/>
            <a:ext cx="1012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Industry Partners</a:t>
            </a:r>
          </a:p>
        </p:txBody>
      </p:sp>
    </p:spTree>
    <p:extLst>
      <p:ext uri="{BB962C8B-B14F-4D97-AF65-F5344CB8AC3E}">
        <p14:creationId xmlns:p14="http://schemas.microsoft.com/office/powerpoint/2010/main" val="3487829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A130E3-8357-823D-46F1-C0C10988A9C8}"/>
              </a:ext>
            </a:extLst>
          </p:cNvPr>
          <p:cNvSpPr txBox="1">
            <a:spLocks/>
          </p:cNvSpPr>
          <p:nvPr/>
        </p:nvSpPr>
        <p:spPr>
          <a:xfrm>
            <a:off x="603457" y="35006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dirty="0">
              <a:solidFill>
                <a:srgbClr val="88AB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93FD90-AB59-3A97-C5B5-CDFB29F9C657}"/>
              </a:ext>
            </a:extLst>
          </p:cNvPr>
          <p:cNvGrpSpPr/>
          <p:nvPr/>
        </p:nvGrpSpPr>
        <p:grpSpPr>
          <a:xfrm>
            <a:off x="0" y="5331895"/>
            <a:ext cx="12291461" cy="1690135"/>
            <a:chOff x="-19878" y="5482307"/>
            <a:chExt cx="12311517" cy="16901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762783-C17C-30EA-FFA3-B100D444E786}"/>
                </a:ext>
              </a:extLst>
            </p:cNvPr>
            <p:cNvSpPr/>
            <p:nvPr/>
          </p:nvSpPr>
          <p:spPr>
            <a:xfrm>
              <a:off x="0" y="5948569"/>
              <a:ext cx="12192000" cy="606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97D42CD-9C2D-69BD-657A-2D793AA8903A}"/>
                </a:ext>
              </a:extLst>
            </p:cNvPr>
            <p:cNvSpPr/>
            <p:nvPr/>
          </p:nvSpPr>
          <p:spPr>
            <a:xfrm>
              <a:off x="-19878" y="6472613"/>
              <a:ext cx="6967330" cy="121999"/>
            </a:xfrm>
            <a:prstGeom prst="roundRect">
              <a:avLst/>
            </a:prstGeom>
            <a:solidFill>
              <a:srgbClr val="88AB0D"/>
            </a:solidFill>
            <a:ln>
              <a:solidFill>
                <a:srgbClr val="88A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A5556D-5909-81BB-551A-9D5637D3C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8125" y="5482307"/>
              <a:ext cx="2253514" cy="169013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6625CBB-178A-1D38-28C9-AC3F059D48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033" y="0"/>
            <a:ext cx="1993698" cy="1993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B876BD-C588-C7C2-40B1-4CED9AFE5137}"/>
              </a:ext>
            </a:extLst>
          </p:cNvPr>
          <p:cNvSpPr/>
          <p:nvPr/>
        </p:nvSpPr>
        <p:spPr>
          <a:xfrm>
            <a:off x="0" y="6444200"/>
            <a:ext cx="12161731" cy="413800"/>
          </a:xfrm>
          <a:prstGeom prst="rect">
            <a:avLst/>
          </a:prstGeom>
          <a:solidFill>
            <a:srgbClr val="A3794F"/>
          </a:solidFill>
          <a:ln>
            <a:solidFill>
              <a:srgbClr val="A3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4E170-72DC-4290-EFC4-79F1FF015442}"/>
              </a:ext>
            </a:extLst>
          </p:cNvPr>
          <p:cNvSpPr txBox="1"/>
          <p:nvPr/>
        </p:nvSpPr>
        <p:spPr>
          <a:xfrm>
            <a:off x="569065" y="2290288"/>
            <a:ext cx="10127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Questions?</a:t>
            </a:r>
          </a:p>
        </p:txBody>
      </p:sp>
      <p:pic>
        <p:nvPicPr>
          <p:cNvPr id="11" name="Picture 2" descr="Waterloo logo | Brand | University of Waterloo">
            <a:extLst>
              <a:ext uri="{FF2B5EF4-FFF2-40B4-BE49-F238E27FC236}">
                <a16:creationId xmlns:a16="http://schemas.microsoft.com/office/drawing/2014/main" id="{4575303A-231D-788D-D7C6-D6DFB67FC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7867" y="5818035"/>
            <a:ext cx="1905660" cy="60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F35C-11B3-4E3A-A378-976BCE7F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77" y="1473372"/>
            <a:ext cx="10304225" cy="4364156"/>
          </a:xfrm>
        </p:spPr>
        <p:txBody>
          <a:bodyPr>
            <a:normAutofit/>
          </a:bodyPr>
          <a:lstStyle/>
          <a:p>
            <a:r>
              <a:rPr lang="en-US" dirty="0"/>
              <a:t>To improve the understanding of the following for engineered wood products (CLT, LVL, and Glulam):</a:t>
            </a:r>
          </a:p>
          <a:p>
            <a:pPr lvl="1"/>
            <a:r>
              <a:rPr lang="en-US" sz="2800" dirty="0"/>
              <a:t>Emissions</a:t>
            </a:r>
          </a:p>
          <a:p>
            <a:pPr lvl="1"/>
            <a:r>
              <a:rPr lang="en-US" sz="2800" dirty="0"/>
              <a:t>Charring Mechanism</a:t>
            </a:r>
          </a:p>
          <a:p>
            <a:pPr lvl="1"/>
            <a:r>
              <a:rPr lang="en-US" sz="2800" dirty="0"/>
              <a:t>Evolving Heat Release Rate</a:t>
            </a:r>
          </a:p>
          <a:p>
            <a:r>
              <a:rPr lang="en-US" dirty="0"/>
              <a:t>To investigate the differences between wood products that contain glues or resins to wood products without them:</a:t>
            </a:r>
          </a:p>
          <a:p>
            <a:pPr lvl="1"/>
            <a:r>
              <a:rPr lang="en-US" sz="2800" dirty="0"/>
              <a:t>Utilizing SPF dimensional lumber as a wood product baseline that contains no glues or resins.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9F9A8-296E-41B2-A187-CBCAD36C7D46}"/>
              </a:ext>
            </a:extLst>
          </p:cNvPr>
          <p:cNvGrpSpPr/>
          <p:nvPr/>
        </p:nvGrpSpPr>
        <p:grpSpPr>
          <a:xfrm>
            <a:off x="0" y="5837528"/>
            <a:ext cx="12191984" cy="606672"/>
            <a:chOff x="-19878" y="5948569"/>
            <a:chExt cx="12211878" cy="6460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16077-35C2-4CFD-9F71-21739DC1D7AF}"/>
                </a:ext>
              </a:extLst>
            </p:cNvPr>
            <p:cNvSpPr/>
            <p:nvPr/>
          </p:nvSpPr>
          <p:spPr>
            <a:xfrm>
              <a:off x="0" y="5948569"/>
              <a:ext cx="12192000" cy="606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F316EA-5471-497D-B12E-580FB9D7F3DE}"/>
                </a:ext>
              </a:extLst>
            </p:cNvPr>
            <p:cNvSpPr/>
            <p:nvPr/>
          </p:nvSpPr>
          <p:spPr>
            <a:xfrm>
              <a:off x="-19878" y="6472613"/>
              <a:ext cx="6967330" cy="121999"/>
            </a:xfrm>
            <a:prstGeom prst="roundRect">
              <a:avLst/>
            </a:prstGeom>
            <a:solidFill>
              <a:srgbClr val="88AB0D"/>
            </a:solidFill>
            <a:ln>
              <a:solidFill>
                <a:srgbClr val="88A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462A8F9-40F4-4350-B4B4-87509BC4FF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033" y="0"/>
            <a:ext cx="1993698" cy="19936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F6053E-F314-47A9-AA00-B0C70AE8F8F7}"/>
              </a:ext>
            </a:extLst>
          </p:cNvPr>
          <p:cNvSpPr/>
          <p:nvPr/>
        </p:nvSpPr>
        <p:spPr>
          <a:xfrm>
            <a:off x="0" y="6444200"/>
            <a:ext cx="12161731" cy="413800"/>
          </a:xfrm>
          <a:prstGeom prst="rect">
            <a:avLst/>
          </a:prstGeom>
          <a:solidFill>
            <a:srgbClr val="A3794F"/>
          </a:solidFill>
          <a:ln>
            <a:solidFill>
              <a:srgbClr val="A3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452804" y="325268"/>
            <a:ext cx="9865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Objective of the Study</a:t>
            </a:r>
          </a:p>
        </p:txBody>
      </p:sp>
    </p:spTree>
    <p:extLst>
      <p:ext uri="{BB962C8B-B14F-4D97-AF65-F5344CB8AC3E}">
        <p14:creationId xmlns:p14="http://schemas.microsoft.com/office/powerpoint/2010/main" val="302150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F35C-11B3-4E3A-A378-976BCE7F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370597"/>
            <a:ext cx="6711351" cy="4951604"/>
          </a:xfrm>
        </p:spPr>
        <p:txBody>
          <a:bodyPr>
            <a:normAutofit/>
          </a:bodyPr>
          <a:lstStyle/>
          <a:p>
            <a:r>
              <a:rPr lang="en-US" dirty="0"/>
              <a:t>Cone Calorimeter</a:t>
            </a:r>
          </a:p>
          <a:p>
            <a:pPr lvl="1"/>
            <a:r>
              <a:rPr lang="en-US" sz="2800" dirty="0"/>
              <a:t>HRR</a:t>
            </a:r>
          </a:p>
          <a:p>
            <a:pPr lvl="1"/>
            <a:r>
              <a:rPr lang="en-US" sz="2800" dirty="0"/>
              <a:t>O</a:t>
            </a:r>
            <a:r>
              <a:rPr lang="en-US" sz="2800" baseline="-25000" dirty="0"/>
              <a:t>2</a:t>
            </a:r>
          </a:p>
          <a:p>
            <a:pPr lvl="1"/>
            <a:r>
              <a:rPr lang="en-US" sz="2800" dirty="0"/>
              <a:t>CO</a:t>
            </a:r>
            <a:r>
              <a:rPr lang="en-US" sz="2800" baseline="-25000" dirty="0"/>
              <a:t>2</a:t>
            </a:r>
          </a:p>
          <a:p>
            <a:pPr lvl="1"/>
            <a:r>
              <a:rPr lang="en-US" sz="2800" dirty="0"/>
              <a:t>CO</a:t>
            </a:r>
          </a:p>
          <a:p>
            <a:r>
              <a:rPr lang="en-US" dirty="0"/>
              <a:t>Gas Sampling Instrumentation</a:t>
            </a:r>
          </a:p>
          <a:p>
            <a:pPr lvl="1"/>
            <a:r>
              <a:rPr lang="en-US" sz="2800" dirty="0"/>
              <a:t>NH</a:t>
            </a:r>
            <a:r>
              <a:rPr lang="en-US" sz="2800" baseline="-25000" dirty="0"/>
              <a:t>3</a:t>
            </a:r>
          </a:p>
          <a:p>
            <a:pPr lvl="1"/>
            <a:r>
              <a:rPr lang="en-US" sz="2800" dirty="0"/>
              <a:t>CH</a:t>
            </a:r>
            <a:r>
              <a:rPr lang="en-US" sz="2800" baseline="-25000" dirty="0"/>
              <a:t>4</a:t>
            </a:r>
          </a:p>
          <a:p>
            <a:pPr lvl="1"/>
            <a:r>
              <a:rPr lang="en-US" sz="2800" dirty="0"/>
              <a:t>VOC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2A8F9-40F4-4350-B4B4-87509BC4FF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384" y="-327804"/>
            <a:ext cx="1993698" cy="1993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597758" y="152116"/>
            <a:ext cx="6094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17003-7D8A-51D6-CC39-FD377C4F34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324" y="0"/>
            <a:ext cx="5143500" cy="6858000"/>
          </a:xfrm>
          <a:prstGeom prst="rect">
            <a:avLst/>
          </a:prstGeom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DF000427-8D12-C838-1E2E-B8E9C3A8E0A7}"/>
              </a:ext>
            </a:extLst>
          </p:cNvPr>
          <p:cNvCxnSpPr>
            <a:cxnSpLocks/>
          </p:cNvCxnSpPr>
          <p:nvPr/>
        </p:nvCxnSpPr>
        <p:spPr>
          <a:xfrm>
            <a:off x="6319081" y="1568175"/>
            <a:ext cx="2628000" cy="133709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E8A81B-B757-387F-5F88-C01FC8FB3B32}"/>
              </a:ext>
            </a:extLst>
          </p:cNvPr>
          <p:cNvSpPr txBox="1"/>
          <p:nvPr/>
        </p:nvSpPr>
        <p:spPr>
          <a:xfrm>
            <a:off x="4091709" y="1273398"/>
            <a:ext cx="233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Sampling 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EF1E6E-AA9E-7206-DBE8-09612BF6A2D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423016" y="5289825"/>
            <a:ext cx="2185275" cy="9400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1C13EE-71C4-12D7-E857-EDAAC8BD38AE}"/>
              </a:ext>
            </a:extLst>
          </p:cNvPr>
          <p:cNvSpPr txBox="1"/>
          <p:nvPr/>
        </p:nvSpPr>
        <p:spPr>
          <a:xfrm>
            <a:off x="5305416" y="5028215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Pump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7EEAF5-AC0F-5BB9-F528-211BDEAFE2E0}"/>
              </a:ext>
            </a:extLst>
          </p:cNvPr>
          <p:cNvCxnSpPr>
            <a:cxnSpLocks/>
          </p:cNvCxnSpPr>
          <p:nvPr/>
        </p:nvCxnSpPr>
        <p:spPr>
          <a:xfrm>
            <a:off x="6423016" y="4567206"/>
            <a:ext cx="1382365" cy="4899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09A1F5-0E09-0FDB-A563-A2B957C5BA64}"/>
              </a:ext>
            </a:extLst>
          </p:cNvPr>
          <p:cNvSpPr txBox="1"/>
          <p:nvPr/>
        </p:nvSpPr>
        <p:spPr>
          <a:xfrm>
            <a:off x="3908476" y="4118545"/>
            <a:ext cx="278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FF0000"/>
                </a:solidFill>
              </a:rPr>
              <a:t>Gas Sampling Instrumentation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2732EB-B1D3-54E9-6F98-E325A28FFE3A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412453" y="6137863"/>
            <a:ext cx="1117600" cy="2616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4A23BCF-DAB1-30AC-7C2B-385792834F05}"/>
              </a:ext>
            </a:extLst>
          </p:cNvPr>
          <p:cNvSpPr txBox="1"/>
          <p:nvPr/>
        </p:nvSpPr>
        <p:spPr>
          <a:xfrm>
            <a:off x="4316575" y="5876253"/>
            <a:ext cx="209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Exhaust Line</a:t>
            </a:r>
          </a:p>
        </p:txBody>
      </p:sp>
    </p:spTree>
    <p:extLst>
      <p:ext uri="{BB962C8B-B14F-4D97-AF65-F5344CB8AC3E}">
        <p14:creationId xmlns:p14="http://schemas.microsoft.com/office/powerpoint/2010/main" val="418307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F35C-11B3-4E3A-A378-976BCE7F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51" y="1060725"/>
            <a:ext cx="11612098" cy="2358046"/>
          </a:xfrm>
        </p:spPr>
        <p:txBody>
          <a:bodyPr>
            <a:normAutofit/>
          </a:bodyPr>
          <a:lstStyle/>
          <a:p>
            <a:r>
              <a:rPr lang="en-US" dirty="0"/>
              <a:t>Specimens of 10 cm x 10 cm x 1 cm are cut from dimensional lumber, CLT, LVL, and Glulam.</a:t>
            </a:r>
          </a:p>
          <a:p>
            <a:r>
              <a:rPr lang="en-US" dirty="0"/>
              <a:t>CLT and Glulam specimens are cut such that the maximum amount of glue lines are exposed to the radiant heat flux.</a:t>
            </a:r>
          </a:p>
          <a:p>
            <a:r>
              <a:rPr lang="en-US" dirty="0"/>
              <a:t>An initial probe into whether any different gases from the glue could be seen.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2261874" y="85879"/>
            <a:ext cx="76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B7D10-4C82-1DDD-E971-8F3C2E06E2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572" y="3481681"/>
            <a:ext cx="2346575" cy="2346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D066F7-E93B-F064-65FB-779F1FAD6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970" y="3473721"/>
            <a:ext cx="2598503" cy="2346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B1D049-7906-A46D-45BB-174EABC1AD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6579" y="3481681"/>
            <a:ext cx="2343387" cy="2338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426E6C-E272-730F-9284-1EB93DDF1B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22" y="3473721"/>
            <a:ext cx="2281687" cy="234657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4C3892-0710-E96D-919B-8553B7336628}"/>
              </a:ext>
            </a:extLst>
          </p:cNvPr>
          <p:cNvSpPr txBox="1">
            <a:spLocks/>
          </p:cNvSpPr>
          <p:nvPr/>
        </p:nvSpPr>
        <p:spPr>
          <a:xfrm>
            <a:off x="3563267" y="5871813"/>
            <a:ext cx="1332819" cy="55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CLT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F27EF2-4A3E-4DF3-AADC-AF2B02AFFA2F}"/>
              </a:ext>
            </a:extLst>
          </p:cNvPr>
          <p:cNvSpPr txBox="1">
            <a:spLocks/>
          </p:cNvSpPr>
          <p:nvPr/>
        </p:nvSpPr>
        <p:spPr>
          <a:xfrm>
            <a:off x="6687811" y="5828257"/>
            <a:ext cx="1332819" cy="55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LVL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5E903E-9D17-B207-596C-285A94B6E822}"/>
              </a:ext>
            </a:extLst>
          </p:cNvPr>
          <p:cNvSpPr txBox="1">
            <a:spLocks/>
          </p:cNvSpPr>
          <p:nvPr/>
        </p:nvSpPr>
        <p:spPr>
          <a:xfrm>
            <a:off x="9551862" y="5871813"/>
            <a:ext cx="1332819" cy="55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Glulam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AC951AA-6F3B-35EA-98F1-E76949853610}"/>
              </a:ext>
            </a:extLst>
          </p:cNvPr>
          <p:cNvSpPr txBox="1">
            <a:spLocks/>
          </p:cNvSpPr>
          <p:nvPr/>
        </p:nvSpPr>
        <p:spPr>
          <a:xfrm>
            <a:off x="475407" y="5871813"/>
            <a:ext cx="2025748" cy="8483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Dimensional Lumber</a:t>
            </a:r>
          </a:p>
        </p:txBody>
      </p:sp>
    </p:spTree>
    <p:extLst>
      <p:ext uri="{BB962C8B-B14F-4D97-AF65-F5344CB8AC3E}">
        <p14:creationId xmlns:p14="http://schemas.microsoft.com/office/powerpoint/2010/main" val="239105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A84-E480-4BA2-A853-72C3E1AD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57" y="350068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8AB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F35C-11B3-4E3A-A378-976BCE7F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5" y="1480136"/>
            <a:ext cx="11604146" cy="1136633"/>
          </a:xfrm>
        </p:spPr>
        <p:txBody>
          <a:bodyPr>
            <a:normAutofit/>
          </a:bodyPr>
          <a:lstStyle/>
          <a:p>
            <a:r>
              <a:rPr lang="en-US" dirty="0"/>
              <a:t>Two of each sample type is tested under 35 kW/m</a:t>
            </a:r>
            <a:r>
              <a:rPr lang="en-US" baseline="30000" dirty="0"/>
              <a:t>2</a:t>
            </a:r>
            <a:r>
              <a:rPr lang="en-US" dirty="0"/>
              <a:t> and 50 kW/m</a:t>
            </a:r>
            <a:r>
              <a:rPr lang="en-US" baseline="30000" dirty="0"/>
              <a:t>2 </a:t>
            </a:r>
            <a:r>
              <a:rPr lang="en-US" dirty="0"/>
              <a:t>flux.</a:t>
            </a:r>
          </a:p>
          <a:p>
            <a:r>
              <a:rPr lang="en-US" dirty="0"/>
              <a:t>Tested from ignition to burn through under well-ventilated conditions.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B9F9A8-296E-41B2-A187-CBCAD36C7D46}"/>
              </a:ext>
            </a:extLst>
          </p:cNvPr>
          <p:cNvGrpSpPr/>
          <p:nvPr/>
        </p:nvGrpSpPr>
        <p:grpSpPr>
          <a:xfrm>
            <a:off x="0" y="5798157"/>
            <a:ext cx="12191984" cy="646043"/>
            <a:chOff x="-19878" y="5948569"/>
            <a:chExt cx="12211878" cy="6460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D16077-35C2-4CFD-9F71-21739DC1D7AF}"/>
                </a:ext>
              </a:extLst>
            </p:cNvPr>
            <p:cNvSpPr/>
            <p:nvPr/>
          </p:nvSpPr>
          <p:spPr>
            <a:xfrm>
              <a:off x="0" y="5948569"/>
              <a:ext cx="12192000" cy="6062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DF316EA-5471-497D-B12E-580FB9D7F3DE}"/>
                </a:ext>
              </a:extLst>
            </p:cNvPr>
            <p:cNvSpPr/>
            <p:nvPr/>
          </p:nvSpPr>
          <p:spPr>
            <a:xfrm>
              <a:off x="-19878" y="6472613"/>
              <a:ext cx="6967330" cy="121999"/>
            </a:xfrm>
            <a:prstGeom prst="roundRect">
              <a:avLst/>
            </a:prstGeom>
            <a:solidFill>
              <a:srgbClr val="88AB0D"/>
            </a:solidFill>
            <a:ln>
              <a:solidFill>
                <a:srgbClr val="88AB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0F6053E-F314-47A9-AA00-B0C70AE8F8F7}"/>
              </a:ext>
            </a:extLst>
          </p:cNvPr>
          <p:cNvSpPr/>
          <p:nvPr/>
        </p:nvSpPr>
        <p:spPr>
          <a:xfrm>
            <a:off x="0" y="6444200"/>
            <a:ext cx="12161731" cy="413800"/>
          </a:xfrm>
          <a:prstGeom prst="rect">
            <a:avLst/>
          </a:prstGeom>
          <a:solidFill>
            <a:srgbClr val="A3794F"/>
          </a:solidFill>
          <a:ln>
            <a:solidFill>
              <a:srgbClr val="A37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2246739" y="226671"/>
            <a:ext cx="7668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B7D10-4C82-1DDD-E971-8F3C2E06E2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88" y="2786029"/>
            <a:ext cx="1798079" cy="1798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4C3892-0710-E96D-919B-8553B7336628}"/>
              </a:ext>
            </a:extLst>
          </p:cNvPr>
          <p:cNvSpPr txBox="1">
            <a:spLocks/>
          </p:cNvSpPr>
          <p:nvPr/>
        </p:nvSpPr>
        <p:spPr>
          <a:xfrm>
            <a:off x="19846" y="4646462"/>
            <a:ext cx="2177494" cy="1089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CLT Sample Before:</a:t>
            </a:r>
          </a:p>
          <a:p>
            <a:pPr marL="0" indent="0" algn="ctr">
              <a:buNone/>
            </a:pPr>
            <a:r>
              <a:rPr lang="en-US" dirty="0"/>
              <a:t>35 kW/m</a:t>
            </a:r>
            <a:r>
              <a:rPr lang="en-US" baseline="30000" dirty="0"/>
              <a:t>2</a:t>
            </a:r>
            <a:r>
              <a:rPr lang="en-US" dirty="0"/>
              <a:t> Radiant Heat Flux Exposure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6916413-87ED-FF1B-DC5A-495F7DB70723}"/>
              </a:ext>
            </a:extLst>
          </p:cNvPr>
          <p:cNvSpPr/>
          <p:nvPr/>
        </p:nvSpPr>
        <p:spPr>
          <a:xfrm>
            <a:off x="2024493" y="3558098"/>
            <a:ext cx="416948" cy="26606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591B17-2998-09D6-8EA3-B654ED4013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567" y="2782532"/>
            <a:ext cx="2860856" cy="1798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1389F2-E63C-8611-A8D8-1EA48CF755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865" y="2782532"/>
            <a:ext cx="2837019" cy="1798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2C8D1A-A4D7-AFC9-BEDD-73B352D238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9110" y="2848174"/>
            <a:ext cx="1805494" cy="1798079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0C541EE8-01E6-47DC-18AB-E8D426F150F5}"/>
              </a:ext>
            </a:extLst>
          </p:cNvPr>
          <p:cNvSpPr/>
          <p:nvPr/>
        </p:nvSpPr>
        <p:spPr>
          <a:xfrm>
            <a:off x="5563844" y="3533265"/>
            <a:ext cx="416948" cy="26606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F84DC48-0703-2016-4049-53840E3EB36C}"/>
              </a:ext>
            </a:extLst>
          </p:cNvPr>
          <p:cNvSpPr/>
          <p:nvPr/>
        </p:nvSpPr>
        <p:spPr>
          <a:xfrm>
            <a:off x="9049809" y="3533265"/>
            <a:ext cx="416948" cy="26606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F27E7E-08BD-02D6-804A-9D128420BC50}"/>
              </a:ext>
            </a:extLst>
          </p:cNvPr>
          <p:cNvSpPr txBox="1">
            <a:spLocks/>
          </p:cNvSpPr>
          <p:nvPr/>
        </p:nvSpPr>
        <p:spPr>
          <a:xfrm>
            <a:off x="2877248" y="4615594"/>
            <a:ext cx="2177494" cy="42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Ignition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ED6E5E6-D21B-BB45-D572-78F75D67135E}"/>
              </a:ext>
            </a:extLst>
          </p:cNvPr>
          <p:cNvSpPr txBox="1">
            <a:spLocks/>
          </p:cNvSpPr>
          <p:nvPr/>
        </p:nvSpPr>
        <p:spPr>
          <a:xfrm>
            <a:off x="6410627" y="4574746"/>
            <a:ext cx="2177494" cy="42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Flameout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F1265EE-769A-E1EE-91DD-A74585BC480B}"/>
              </a:ext>
            </a:extLst>
          </p:cNvPr>
          <p:cNvSpPr txBox="1">
            <a:spLocks/>
          </p:cNvSpPr>
          <p:nvPr/>
        </p:nvSpPr>
        <p:spPr>
          <a:xfrm>
            <a:off x="9602325" y="4748874"/>
            <a:ext cx="2177494" cy="1089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CLT Sample After:</a:t>
            </a:r>
          </a:p>
          <a:p>
            <a:pPr marL="0" indent="0" algn="ctr">
              <a:buNone/>
            </a:pPr>
            <a:r>
              <a:rPr lang="en-US" dirty="0"/>
              <a:t>35 kW/m</a:t>
            </a:r>
            <a:r>
              <a:rPr lang="en-US" baseline="30000" dirty="0"/>
              <a:t>2</a:t>
            </a:r>
            <a:r>
              <a:rPr lang="en-US" dirty="0"/>
              <a:t> Radiant Heat Flux Exposure</a:t>
            </a:r>
          </a:p>
        </p:txBody>
      </p:sp>
    </p:spTree>
    <p:extLst>
      <p:ext uri="{BB962C8B-B14F-4D97-AF65-F5344CB8AC3E}">
        <p14:creationId xmlns:p14="http://schemas.microsoft.com/office/powerpoint/2010/main" val="112674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27220" y="60274"/>
            <a:ext cx="1159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/>
              <a:t>Experimental Results: CLT – HRR &amp; Oxygen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22EA90-2E0C-790E-CA8E-E611DD08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" y="1480136"/>
            <a:ext cx="4657573" cy="5377864"/>
          </a:xfrm>
        </p:spPr>
        <p:txBody>
          <a:bodyPr>
            <a:normAutofit/>
          </a:bodyPr>
          <a:lstStyle/>
          <a:p>
            <a:r>
              <a:rPr lang="en-US" dirty="0"/>
              <a:t>HRR and oxygen depletion for CLT is observed to have a double peaked behavior.</a:t>
            </a:r>
          </a:p>
          <a:p>
            <a:endParaRPr lang="en-US" dirty="0"/>
          </a:p>
          <a:p>
            <a:r>
              <a:rPr lang="en-US" dirty="0"/>
              <a:t>Double peak behavior is observed for both heat fluxes.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7B09D-82FD-5358-5C68-06E9541DE9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14" y="891271"/>
            <a:ext cx="6601332" cy="59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27220" y="60274"/>
            <a:ext cx="115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CLT, Dimensional Lumber, Glulam – HRR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22EA90-2E0C-790E-CA8E-E611DD089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" y="1082973"/>
            <a:ext cx="3770524" cy="5377864"/>
          </a:xfrm>
        </p:spPr>
        <p:txBody>
          <a:bodyPr>
            <a:normAutofit/>
          </a:bodyPr>
          <a:lstStyle/>
          <a:p>
            <a:r>
              <a:rPr lang="en-US" dirty="0"/>
              <a:t>Similar double peak behavior in HRR is observed for:</a:t>
            </a:r>
          </a:p>
          <a:p>
            <a:pPr lvl="1"/>
            <a:r>
              <a:rPr lang="en-US" dirty="0"/>
              <a:t>Glulam</a:t>
            </a:r>
          </a:p>
          <a:p>
            <a:pPr lvl="1"/>
            <a:r>
              <a:rPr lang="en-US" dirty="0"/>
              <a:t>Dimensional Lumber</a:t>
            </a:r>
          </a:p>
          <a:p>
            <a:r>
              <a:rPr lang="en-US" dirty="0"/>
              <a:t>CLT and Dimensional Lumber appear to have similar HRR Trends.</a:t>
            </a:r>
          </a:p>
          <a:p>
            <a:r>
              <a:rPr lang="en-US" dirty="0"/>
              <a:t>A period of steady HRR is observed for Glulam prior to peaking again.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D9229-9170-1349-0E9D-A61F8C56EF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867" y="829715"/>
            <a:ext cx="7893913" cy="59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F5984A9-9E8A-250D-425B-C7F53A30E252}"/>
              </a:ext>
            </a:extLst>
          </p:cNvPr>
          <p:cNvSpPr txBox="1"/>
          <p:nvPr/>
        </p:nvSpPr>
        <p:spPr>
          <a:xfrm>
            <a:off x="127220" y="60274"/>
            <a:ext cx="11596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/>
              <a:t>CLT, Dimensional Lumber, Glulam – Oxygen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686639-3758-2C14-E450-28372ED2CD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456" y="927440"/>
            <a:ext cx="8339088" cy="57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4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XT-GENERATION WOOD CONSTRUCTION_2024_General" id="{D53BE321-E970-44B3-A42C-A76A41E46515}" vid="{69E8FBAF-7226-4A50-81B6-8EC066BDC3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Burn Through Emissions Comparisions of Dim_Lumber_CLT_LVL_Glulam</Template>
  <TotalTime>2264</TotalTime>
  <Words>908</Words>
  <Application>Microsoft Office PowerPoint</Application>
  <PresentationFormat>Widescreen</PresentationFormat>
  <Paragraphs>200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Dabrowski</dc:creator>
  <cp:lastModifiedBy>Jan Dabrowski</cp:lastModifiedBy>
  <cp:revision>96</cp:revision>
  <dcterms:created xsi:type="dcterms:W3CDTF">2024-04-29T16:07:55Z</dcterms:created>
  <dcterms:modified xsi:type="dcterms:W3CDTF">2024-05-12T21:02:00Z</dcterms:modified>
</cp:coreProperties>
</file>