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1" r:id="rId2"/>
    <p:sldId id="264" r:id="rId3"/>
    <p:sldId id="285" r:id="rId4"/>
    <p:sldId id="286" r:id="rId5"/>
    <p:sldId id="270" r:id="rId6"/>
    <p:sldId id="292" r:id="rId7"/>
    <p:sldId id="290" r:id="rId8"/>
    <p:sldId id="274" r:id="rId9"/>
    <p:sldId id="298" r:id="rId10"/>
    <p:sldId id="299" r:id="rId11"/>
    <p:sldId id="301" r:id="rId12"/>
    <p:sldId id="314" r:id="rId13"/>
    <p:sldId id="297" r:id="rId14"/>
    <p:sldId id="282" r:id="rId15"/>
    <p:sldId id="306" r:id="rId16"/>
    <p:sldId id="307" r:id="rId17"/>
    <p:sldId id="319" r:id="rId18"/>
    <p:sldId id="320" r:id="rId19"/>
    <p:sldId id="322" r:id="rId20"/>
    <p:sldId id="325" r:id="rId21"/>
    <p:sldId id="311" r:id="rId22"/>
    <p:sldId id="312" r:id="rId23"/>
    <p:sldId id="327" r:id="rId24"/>
    <p:sldId id="30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79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3002" autoAdjust="0"/>
  </p:normalViewPr>
  <p:slideViewPr>
    <p:cSldViewPr snapToGrid="0">
      <p:cViewPr varScale="1">
        <p:scale>
          <a:sx n="82" d="100"/>
          <a:sy n="82" d="100"/>
        </p:scale>
        <p:origin x="1142" y="-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06189-EB40-41D0-B918-06317AA6E293}" type="datetimeFigureOut">
              <a:rPr lang="en-CA" smtClean="0"/>
              <a:t>2024-05-13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D612E-9BB2-4F88-9959-456F65EDBE2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1195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D612E-9BB2-4F88-9959-456F65EDBE25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8546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D612E-9BB2-4F88-9959-456F65EDBE25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3351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7504A-2500-47AE-98E2-9BE28E4DA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3EA5DC-7C7A-438F-95D3-800687211A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419FD-AEBC-4C1F-8C92-E4DF70A7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069D5-CEBC-429E-A9F1-53C812FD3F9B}" type="datetime1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60B99-20CD-4A92-AE0F-4A29104B6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E57C-A5EB-4554-AE90-9D151156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28C-EB2F-42B5-896F-9159DBF05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81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59BB-D856-4541-97FC-E7824AFAB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F88F0-C244-43D3-B280-27A2A4C65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B640B-1345-4AC9-8282-D179AAA38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47CC1-7A46-44D2-B93C-4393B08F97A8}" type="datetime1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84D76-563C-4D55-921E-F4F871358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49D98-B020-4E29-811A-EBFB65C37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28C-EB2F-42B5-896F-9159DBF05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56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F0D002-CEDC-430E-B55A-E913FBC47A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66E39-F46F-4FA4-BD91-D2D7CA0FA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544C4-9035-4F77-BB47-ECE0EA09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B50-E7BE-447B-9857-A9050AC9DD96}" type="datetime1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549F-1C0A-45B7-A096-7D51BBCB7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12AB8-9E88-48DA-8F92-B77A9C4A8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28C-EB2F-42B5-896F-9159DBF05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96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843EE-F454-445D-94A1-B964B3BA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C2FC9-8BEB-4E27-8023-FE440AF80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38A2C-F1DC-4D7B-A7D7-2EA49C0CA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AA457-5DCB-4E76-BEBB-7BA43964C4DA}" type="datetime1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60774-DD30-497E-BFF1-8CA64A6D5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767EC-54B7-42A0-95FA-EFA0853F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28C-EB2F-42B5-896F-9159DBF05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54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73BF4-AFA7-4960-B46D-DFAA8A5E9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52A60-A91D-464E-8DA5-C4C347E2F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3109A-025D-4BC4-9554-4DD3EA7D5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189C-CBFA-4842-9539-CECA93668495}" type="datetime1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92718-53E9-4350-8A43-050AB43A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69C1B-814A-4F26-AE04-D27A4E3A5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28C-EB2F-42B5-896F-9159DBF05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2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1D9D9-122F-4090-BAA6-B3506EEFB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3C2F3-C5BA-4C5C-AA64-2400AE2A2A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AA265-005D-4235-9311-EC1F30483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81CCF3-44AB-4A72-9115-2AEEE28F1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36758-ECD5-473E-9D06-D29FE5C4A6BE}" type="datetime1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6A4635-FDA4-4695-91A7-2FE76D8F5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E524B5-8AEB-49A9-96BF-997586B58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28C-EB2F-42B5-896F-9159DBF05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24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340F3-235F-416C-8E9C-B5FDDD341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82B4C-A274-4778-90A9-C584C893D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993185-7EA6-4CB4-A683-422D7455E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BD97-7B91-483F-8F8F-17F24DD021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983E5D-B981-4D11-AC39-E93F554E01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0C8446-2B80-40D7-8DD4-9A9867309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72CC6-0F2B-410A-B89D-D684704D2991}" type="datetime1">
              <a:rPr lang="en-US" smtClean="0"/>
              <a:t>5/13/2024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F72A3-D50A-468E-B931-85E335F09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A093E3-2765-40F7-B6CD-B31B40F06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28C-EB2F-42B5-896F-9159DBF05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93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AF4BC-A7C4-4345-8DAD-F64317665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B87F90-4B70-4E1A-AF38-323B64537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DEE2A-9B7D-4951-863E-23082740B078}" type="datetime1">
              <a:rPr lang="en-US" smtClean="0"/>
              <a:t>5/13/2024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BD717F-DFFE-4E2A-A5B1-A260DE8CD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6297B8-631B-466A-9ACF-4D0A0FBE0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28C-EB2F-42B5-896F-9159DBF05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50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CB929-3344-4F79-9415-6300EB752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EB4D-AC06-4F86-BA57-AC9F7C53233D}" type="datetime1">
              <a:rPr lang="en-US" smtClean="0"/>
              <a:t>5/13/2024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F0A0B2-1B18-4CFD-96EE-D8CAFE674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819CE-1768-487E-9711-D787A5DDE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28C-EB2F-42B5-896F-9159DBF05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67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4CB90-B02F-4B26-B924-4E77D2149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77335-931F-40A6-BBBC-6AEF4C19B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0108B-8366-4E9F-8316-6A6D6461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4A0B9-F79B-4D42-8339-8B459510D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087B-3E96-4018-B2E1-6B9D8FF21786}" type="datetime1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7CD2D-F1FA-487C-8265-5B916E300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358680-79DA-4DEA-A031-0C252F4B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28C-EB2F-42B5-896F-9159DBF05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11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1748D-6595-4376-9661-A2DC949DA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17750B-AB31-457C-A1F6-C313ECD004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39FB9-4C22-4219-9D87-7E96D4E45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ACDA37-18CA-489A-B761-038C95518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00DB2-7EFE-4200-AB4C-26B9AF4BF34E}" type="datetime1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282F9-5106-4175-A78B-ACC8B5200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64B4AF-F856-46E6-B6B1-A643EE632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28C-EB2F-42B5-896F-9159DBF05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45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9C07BC-C974-4657-A886-4557F8DD6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C9DAD-5F6F-46FF-AC3F-211513F56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25C7A-CB0B-432F-9E81-73049794B3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CA9A2-F5B0-45E9-A326-798E836AECE9}" type="datetime1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7366E-8CE4-4EDA-B5F7-D02526AB2B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D792E-C03E-4CDC-B5EB-FB19F2765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A728C-EB2F-42B5-896F-9159DBF05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85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7D27B-5F82-49C7-9BA1-A79E2127C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287" y="-1"/>
            <a:ext cx="4727713" cy="6899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DED44E-5E1A-4F55-9DAE-5B8EAE328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097" y="-197357"/>
            <a:ext cx="2800587" cy="28005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DECC42-BFAB-44F0-8AB8-9A6243712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9" y="4823767"/>
            <a:ext cx="2947614" cy="22107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2457F3F-1972-2808-DAB7-BCBE5B39CF98}"/>
              </a:ext>
            </a:extLst>
          </p:cNvPr>
          <p:cNvGrpSpPr/>
          <p:nvPr/>
        </p:nvGrpSpPr>
        <p:grpSpPr>
          <a:xfrm>
            <a:off x="1995394" y="115033"/>
            <a:ext cx="5391669" cy="1973396"/>
            <a:chOff x="303232" y="2935978"/>
            <a:chExt cx="9553260" cy="214175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9F5CAE1-AAB9-43A5-B3C7-CE188F48DC6D}"/>
                </a:ext>
              </a:extLst>
            </p:cNvPr>
            <p:cNvCxnSpPr>
              <a:cxnSpLocks/>
            </p:cNvCxnSpPr>
            <p:nvPr/>
          </p:nvCxnSpPr>
          <p:spPr>
            <a:xfrm>
              <a:off x="1242391" y="4343400"/>
              <a:ext cx="82991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1EFFAD6-0E52-4DE1-BF1C-F8E0ECADC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232" y="2935978"/>
              <a:ext cx="9553260" cy="1963082"/>
            </a:xfrm>
            <a:prstGeom prst="rect">
              <a:avLst/>
            </a:prstGeom>
          </p:spPr>
        </p:pic>
        <p:sp>
          <p:nvSpPr>
            <p:cNvPr id="19" name="Google Shape;107;p1">
              <a:extLst>
                <a:ext uri="{FF2B5EF4-FFF2-40B4-BE49-F238E27FC236}">
                  <a16:creationId xmlns:a16="http://schemas.microsoft.com/office/drawing/2014/main" id="{3D9F7448-E733-4384-A466-9C54EB323241}"/>
                </a:ext>
              </a:extLst>
            </p:cNvPr>
            <p:cNvSpPr txBox="1">
              <a:spLocks/>
            </p:cNvSpPr>
            <p:nvPr/>
          </p:nvSpPr>
          <p:spPr>
            <a:xfrm>
              <a:off x="432506" y="4446696"/>
              <a:ext cx="8299174" cy="631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t" anchorCtr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buSzPts val="2400"/>
              </a:pPr>
              <a:r>
                <a:rPr lang="en-US" sz="1600" b="1" dirty="0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A CWCRN Initiative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Google Shape;106;p1">
              <a:extLst>
                <a:ext uri="{FF2B5EF4-FFF2-40B4-BE49-F238E27FC236}">
                  <a16:creationId xmlns:a16="http://schemas.microsoft.com/office/drawing/2014/main" id="{FEBE127F-E3AC-496C-ADC0-8B6E28137318}"/>
                </a:ext>
              </a:extLst>
            </p:cNvPr>
            <p:cNvSpPr txBox="1">
              <a:spLocks/>
            </p:cNvSpPr>
            <p:nvPr/>
          </p:nvSpPr>
          <p:spPr>
            <a:xfrm>
              <a:off x="303232" y="3079983"/>
              <a:ext cx="9322903" cy="11601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b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85000"/>
                </a:lnSpc>
                <a:spcBef>
                  <a:spcPts val="0"/>
                </a:spcBef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en-US" sz="2000" b="1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NSERC Alliance Grant Project</a:t>
              </a:r>
              <a:br>
                <a:rPr lang="en-US" sz="2000" b="1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</a:br>
              <a:endParaRPr lang="en-US" sz="2000" b="1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  <a:p>
              <a:pPr algn="l">
                <a:lnSpc>
                  <a:spcPct val="85000"/>
                </a:lnSpc>
                <a:spcBef>
                  <a:spcPts val="0"/>
                </a:spcBef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en-US" sz="2000" b="1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‘NEXTGEN WOOD CONFERENCE-2024’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E0BA70-2C84-CF11-B4AC-3E6BFD8E7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28C-EB2F-42B5-896F-9159DBF0595E}" type="slidenum">
              <a:rPr lang="en-US" smtClean="0"/>
              <a:t>1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D5A81E-30FD-4EAE-99AB-CFCEF518ED5C}"/>
              </a:ext>
            </a:extLst>
          </p:cNvPr>
          <p:cNvSpPr/>
          <p:nvPr/>
        </p:nvSpPr>
        <p:spPr>
          <a:xfrm>
            <a:off x="190176" y="2435779"/>
            <a:ext cx="7045186" cy="2177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Encapsulation Technique for Strengthening and Enhanced Fire Resistance of Mass Timber Structural Elements</a:t>
            </a:r>
          </a:p>
          <a:p>
            <a:pPr algn="just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Presenter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Izaz Ahmad (PhD Student) – Supervisor: Prof. Sam Salem</a:t>
            </a:r>
          </a:p>
          <a:p>
            <a:pPr algn="just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No. T2-2-B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C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Encapsulation of Timber Elements Subjected to Fire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57173F-AAB4-BE0B-0914-5D0D9B2311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3188" y="5690519"/>
            <a:ext cx="3305902" cy="55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09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A12B1-0BBE-3283-F294-24D14C7CF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D3C1D-C9D3-65DE-8C7C-AD74CC204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57" y="350068"/>
            <a:ext cx="10058400" cy="145075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88A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84198C-A424-70E1-F0DC-FE69682DBC3B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01FB84D-22F7-5BF2-339D-46BA51FA0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887" y="6444200"/>
            <a:ext cx="2743200" cy="365125"/>
          </a:xfrm>
        </p:spPr>
        <p:txBody>
          <a:bodyPr/>
          <a:lstStyle/>
          <a:p>
            <a:fld id="{754A728C-EB2F-42B5-896F-9159DBF0595E}" type="slidenum">
              <a:rPr lang="en-US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D5448A-1AC6-C521-1213-B4A3265A58B7}"/>
              </a:ext>
            </a:extLst>
          </p:cNvPr>
          <p:cNvSpPr/>
          <p:nvPr/>
        </p:nvSpPr>
        <p:spPr>
          <a:xfrm>
            <a:off x="474335" y="1712441"/>
            <a:ext cx="11507665" cy="1114442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National Building Code of Canada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allows timber structures up to heights of 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137 ft (42 m)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, provided they are encapsulated with 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fire-rated noncombustible materials such as  gypsum plasterboard</a:t>
            </a:r>
            <a:endParaRPr lang="en-US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1EFE8B7-BEFA-ED15-532E-5753E7B1E15E}"/>
              </a:ext>
            </a:extLst>
          </p:cNvPr>
          <p:cNvSpPr/>
          <p:nvPr/>
        </p:nvSpPr>
        <p:spPr>
          <a:xfrm>
            <a:off x="452421" y="3111406"/>
            <a:ext cx="11507665" cy="1199337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rtl="0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A novel approach for the encapsulation employing 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Textile-Reinforced Mortar (TRM)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,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which is also called 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Fabric-Reinforced Cementitious Mortar/Matrix (FRCM)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5C03274-03DB-F0ED-5A84-E6B91B724C15}"/>
              </a:ext>
            </a:extLst>
          </p:cNvPr>
          <p:cNvSpPr/>
          <p:nvPr/>
        </p:nvSpPr>
        <p:spPr>
          <a:xfrm>
            <a:off x="474335" y="4543584"/>
            <a:ext cx="11463835" cy="139896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rtl="0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FRCM may be considered a suitable option to significantly improve fire</a:t>
            </a: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resistance 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alongside 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structural performance 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of mass timber structural elements.</a:t>
            </a:r>
            <a:endParaRPr lang="en-US" sz="1600" dirty="0">
              <a:solidFill>
                <a:schemeClr val="accen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C7AABC-7A9A-00FF-250A-7D6255FEA715}"/>
              </a:ext>
            </a:extLst>
          </p:cNvPr>
          <p:cNvSpPr/>
          <p:nvPr/>
        </p:nvSpPr>
        <p:spPr>
          <a:xfrm>
            <a:off x="70338" y="34916"/>
            <a:ext cx="4174278" cy="77849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rtl="0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600"/>
            </a:pP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Research Motivation</a:t>
            </a:r>
          </a:p>
        </p:txBody>
      </p:sp>
    </p:spTree>
    <p:extLst>
      <p:ext uri="{BB962C8B-B14F-4D97-AF65-F5344CB8AC3E}">
        <p14:creationId xmlns:p14="http://schemas.microsoft.com/office/powerpoint/2010/main" val="424987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C5302-A61E-98BA-F8A4-3FD0C88E5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E2A27-4541-099D-5B03-429EA67B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57" y="350068"/>
            <a:ext cx="10058400" cy="145075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88A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DE3BAC-72B4-B587-38F1-DF1BE22AD927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934BB87-2034-D045-E0C0-521324A8A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887" y="6444200"/>
            <a:ext cx="2743200" cy="365125"/>
          </a:xfrm>
        </p:spPr>
        <p:txBody>
          <a:bodyPr/>
          <a:lstStyle/>
          <a:p>
            <a:fld id="{754A728C-EB2F-42B5-896F-9159DBF0595E}" type="slidenum">
              <a:rPr lang="en-US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17A3C7-07F2-7BAA-8FCE-1F9DFE47B89A}"/>
              </a:ext>
            </a:extLst>
          </p:cNvPr>
          <p:cNvSpPr/>
          <p:nvPr/>
        </p:nvSpPr>
        <p:spPr>
          <a:xfrm>
            <a:off x="873929" y="713916"/>
            <a:ext cx="2324801" cy="6062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FRCM/TRM</a:t>
            </a:r>
            <a:endParaRPr lang="en-CA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179A050-D640-C60B-BC60-78F2C72E0B3B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3198730" y="1017057"/>
            <a:ext cx="4643244" cy="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467BD14-2AF4-69EA-79CE-8D0131D12771}"/>
              </a:ext>
            </a:extLst>
          </p:cNvPr>
          <p:cNvSpPr/>
          <p:nvPr/>
        </p:nvSpPr>
        <p:spPr>
          <a:xfrm>
            <a:off x="4018571" y="835580"/>
            <a:ext cx="2680403" cy="36295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Composition</a:t>
            </a:r>
            <a:endParaRPr lang="en-CA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597F141-47C6-98E0-B2EB-CC3E696217EA}"/>
              </a:ext>
            </a:extLst>
          </p:cNvPr>
          <p:cNvSpPr/>
          <p:nvPr/>
        </p:nvSpPr>
        <p:spPr>
          <a:xfrm>
            <a:off x="8248040" y="185310"/>
            <a:ext cx="2916023" cy="49466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Cementitious matrix</a:t>
            </a:r>
            <a:endParaRPr lang="en-CA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F453340-7598-6BD6-E4E0-772CB38B0C06}"/>
              </a:ext>
            </a:extLst>
          </p:cNvPr>
          <p:cNvSpPr/>
          <p:nvPr/>
        </p:nvSpPr>
        <p:spPr>
          <a:xfrm>
            <a:off x="8086920" y="1240660"/>
            <a:ext cx="3408393" cy="127143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High-strength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f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abric reinforcement (i.e., carbon, glass or basalt)</a:t>
            </a:r>
          </a:p>
          <a:p>
            <a:pPr algn="ctr"/>
            <a:endParaRPr lang="en-CA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84293812-D2FE-8BE3-0046-C266A8B99BC0}"/>
              </a:ext>
            </a:extLst>
          </p:cNvPr>
          <p:cNvSpPr/>
          <p:nvPr/>
        </p:nvSpPr>
        <p:spPr>
          <a:xfrm>
            <a:off x="9522177" y="786401"/>
            <a:ext cx="367748" cy="362955"/>
          </a:xfrm>
          <a:prstGeom prst="mathPl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1" name="Picture 30" descr="A close-up of a grate&#10;&#10;Description automatically generated">
            <a:extLst>
              <a:ext uri="{FF2B5EF4-FFF2-40B4-BE49-F238E27FC236}">
                <a16:creationId xmlns:a16="http://schemas.microsoft.com/office/drawing/2014/main" id="{BDE87268-83D6-FB5F-2F24-5D066C5D8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571" y="3137512"/>
            <a:ext cx="4643244" cy="2389161"/>
          </a:xfrm>
          <a:prstGeom prst="rect">
            <a:avLst/>
          </a:prstGeom>
        </p:spPr>
      </p:pic>
      <p:pic>
        <p:nvPicPr>
          <p:cNvPr id="6146" name="Picture 2" descr="(PDF) Textile-Reinforced Mortar versus FRP Jacketing in Seismic ...">
            <a:extLst>
              <a:ext uri="{FF2B5EF4-FFF2-40B4-BE49-F238E27FC236}">
                <a16:creationId xmlns:a16="http://schemas.microsoft.com/office/drawing/2014/main" id="{CD1B7676-CA00-CECB-DBA4-F20B7E865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6" y="2375710"/>
            <a:ext cx="3133131" cy="313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61AD27F-2386-B64F-09D6-D1722969C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6887" y="3758043"/>
            <a:ext cx="2690093" cy="140982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7602110-5FED-77CD-8649-C464567D655C}"/>
              </a:ext>
            </a:extLst>
          </p:cNvPr>
          <p:cNvSpPr txBox="1"/>
          <p:nvPr/>
        </p:nvSpPr>
        <p:spPr>
          <a:xfrm>
            <a:off x="9426953" y="5372603"/>
            <a:ext cx="2140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Fabric reinforcement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F4D961-5370-0728-557D-FEBC4281A3E3}"/>
              </a:ext>
            </a:extLst>
          </p:cNvPr>
          <p:cNvSpPr txBox="1"/>
          <p:nvPr/>
        </p:nvSpPr>
        <p:spPr>
          <a:xfrm>
            <a:off x="784615" y="5689078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TRM application to column 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78F9A7A-F808-8969-DE11-3E7BD9439960}"/>
              </a:ext>
            </a:extLst>
          </p:cNvPr>
          <p:cNvSpPr txBox="1"/>
          <p:nvPr/>
        </p:nvSpPr>
        <p:spPr>
          <a:xfrm>
            <a:off x="5188155" y="5709965"/>
            <a:ext cx="181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TRM application 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999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86CE1-5939-40C5-E684-41490D204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AEC49-A0DE-AEEE-D0A4-4C5DC8962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57" y="350068"/>
            <a:ext cx="10058400" cy="145075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88A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C14958-B106-D362-7F34-B17316ED34C7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AC25E95-51C7-C531-166B-5C425D46B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887" y="6444200"/>
            <a:ext cx="2743200" cy="365125"/>
          </a:xfrm>
        </p:spPr>
        <p:txBody>
          <a:bodyPr/>
          <a:lstStyle/>
          <a:p>
            <a:fld id="{754A728C-EB2F-42B5-896F-9159DBF0595E}" type="slidenum">
              <a:rPr lang="en-US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A907A0-A113-7833-78FD-FB78181AE4D3}"/>
              </a:ext>
            </a:extLst>
          </p:cNvPr>
          <p:cNvSpPr/>
          <p:nvPr/>
        </p:nvSpPr>
        <p:spPr>
          <a:xfrm>
            <a:off x="70339" y="45937"/>
            <a:ext cx="5341326" cy="5719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FRCM/TRM: Key Properties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6F1127-592A-2D75-BC45-61D95C883EBF}"/>
              </a:ext>
            </a:extLst>
          </p:cNvPr>
          <p:cNvSpPr/>
          <p:nvPr/>
        </p:nvSpPr>
        <p:spPr>
          <a:xfrm>
            <a:off x="163650" y="786914"/>
            <a:ext cx="10209653" cy="321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buClr>
                <a:schemeClr val="accent1"/>
              </a:buClr>
              <a:buSzPts val="2400"/>
            </a:pPr>
            <a:endParaRPr lang="en-US" sz="22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endParaRPr>
          </a:p>
          <a:p>
            <a:pPr>
              <a:lnSpc>
                <a:spcPct val="107000"/>
              </a:lnSpc>
              <a:buClr>
                <a:schemeClr val="accent1"/>
              </a:buClr>
              <a:buSzPts val="2400"/>
            </a:pPr>
            <a:endParaRPr lang="en-US" sz="22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endParaRPr>
          </a:p>
          <a:p>
            <a:pPr marL="457200" indent="-457200">
              <a:lnSpc>
                <a:spcPct val="107000"/>
              </a:lnSpc>
              <a:buClr>
                <a:schemeClr val="accent2"/>
              </a:buClr>
              <a:buSzPts val="2400"/>
              <a:buFont typeface="+mj-lt"/>
              <a:buAutoNum type="arabicPeriod"/>
            </a:pPr>
            <a:r>
              <a:rPr lang="en-US" sz="2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FRCM exhibits pseudo-ductile response</a:t>
            </a:r>
            <a:r>
              <a:rPr lang="en-US" sz="2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14</a:t>
            </a:r>
          </a:p>
          <a:p>
            <a:pPr marL="457200" indent="-457200">
              <a:lnSpc>
                <a:spcPct val="107000"/>
              </a:lnSpc>
              <a:buClr>
                <a:schemeClr val="accent2"/>
              </a:buClr>
              <a:buSzPts val="2400"/>
              <a:buFont typeface="+mj-lt"/>
              <a:buAutoNum type="arabicPeriod"/>
            </a:pPr>
            <a:r>
              <a:rPr lang="en-US" sz="2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FRCM has greater thermal stability inherent to inorganic mortar</a:t>
            </a:r>
          </a:p>
          <a:p>
            <a:pPr marL="457200" indent="-457200">
              <a:lnSpc>
                <a:spcPct val="107000"/>
              </a:lnSpc>
              <a:buClr>
                <a:schemeClr val="accent2"/>
              </a:buClr>
              <a:buSzPts val="2400"/>
              <a:buFont typeface="+mj-lt"/>
              <a:buAutoNum type="arabicPeriod"/>
            </a:pPr>
            <a:r>
              <a:rPr lang="en-CA" sz="2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FRCM experiences notable strength degradation above 600 °C</a:t>
            </a:r>
            <a:r>
              <a:rPr lang="en-CA" sz="2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CA" sz="2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lnSpc>
                <a:spcPct val="107000"/>
              </a:lnSpc>
              <a:buClr>
                <a:schemeClr val="accent2"/>
              </a:buClr>
              <a:buSzPts val="2400"/>
              <a:buFont typeface="+mj-lt"/>
              <a:buAutoNum type="arabicPeriod"/>
            </a:pPr>
            <a:r>
              <a:rPr lang="en-CA" sz="2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Portland cement (PC) mortar of the FRCM can be replaced with thermally more stable mortars, such as refractory cement mortar</a:t>
            </a:r>
            <a:r>
              <a:rPr lang="en-CA" sz="2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CA" sz="2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geopolymer mortar</a:t>
            </a:r>
            <a:r>
              <a:rPr lang="en-CA" sz="2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CA" sz="2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gypsum </a:t>
            </a:r>
            <a:r>
              <a:rPr lang="en-CA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mortar</a:t>
            </a:r>
            <a:r>
              <a:rPr lang="en-CA" sz="2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22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Clr>
                <a:schemeClr val="accent1"/>
              </a:buClr>
              <a:buSzPts val="2400"/>
            </a:pP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Clr>
                <a:schemeClr val="accent1"/>
              </a:buClr>
              <a:buSzPts val="2400"/>
            </a:pP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endParaRPr lang="en-US" sz="2200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9CEBC36-5FDA-C6AC-824A-0E683E61A4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86264"/>
              </p:ext>
            </p:extLst>
          </p:nvPr>
        </p:nvGraphicFramePr>
        <p:xfrm>
          <a:off x="1139609" y="3459834"/>
          <a:ext cx="9161387" cy="221935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356123">
                  <a:extLst>
                    <a:ext uri="{9D8B030D-6E8A-4147-A177-3AD203B41FA5}">
                      <a16:colId xmlns:a16="http://schemas.microsoft.com/office/drawing/2014/main" val="1235696588"/>
                    </a:ext>
                  </a:extLst>
                </a:gridCol>
                <a:gridCol w="4805264">
                  <a:extLst>
                    <a:ext uri="{9D8B030D-6E8A-4147-A177-3AD203B41FA5}">
                      <a16:colId xmlns:a16="http://schemas.microsoft.com/office/drawing/2014/main" val="665342437"/>
                    </a:ext>
                  </a:extLst>
                </a:gridCol>
              </a:tblGrid>
              <a:tr h="59421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Mix type</a:t>
                      </a:r>
                      <a:endParaRPr lang="en-CA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 conductivity</a:t>
                      </a:r>
                    </a:p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(W/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m.K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CA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447582"/>
                  </a:ext>
                </a:extLst>
              </a:tr>
              <a:tr h="33955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OPC mortar</a:t>
                      </a:r>
                      <a:endParaRPr lang="en-C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800" b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1.186</a:t>
                      </a:r>
                      <a:endParaRPr lang="en-C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8778187"/>
                  </a:ext>
                </a:extLst>
              </a:tr>
              <a:tr h="33955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Silica Fume mortar (10,20,30%)</a:t>
                      </a:r>
                      <a:endParaRPr lang="en-C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800" b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0.972, 0.818 and 0.715</a:t>
                      </a:r>
                      <a:endParaRPr lang="en-C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2621350"/>
                  </a:ext>
                </a:extLst>
              </a:tr>
              <a:tr h="3395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Fly Ash mortar (10,20,30%)</a:t>
                      </a:r>
                      <a:endParaRPr lang="en-C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800" b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1.016, 0.879 and  0.792</a:t>
                      </a:r>
                      <a:endParaRPr lang="en-C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2087493"/>
                  </a:ext>
                </a:extLst>
              </a:tr>
              <a:tr h="481994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Slag mortar (10,20,30%)</a:t>
                      </a:r>
                      <a:endParaRPr lang="en-C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800" b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1.034, 1.033 and 1.017</a:t>
                      </a:r>
                      <a:endParaRPr lang="en-C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424127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9794312-5E1E-9D80-834E-DF89AA2A3B5C}"/>
              </a:ext>
            </a:extLst>
          </p:cNvPr>
          <p:cNvSpPr txBox="1"/>
          <p:nvPr/>
        </p:nvSpPr>
        <p:spPr>
          <a:xfrm>
            <a:off x="1139609" y="5861601"/>
            <a:ext cx="68100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Demirboǧa</a:t>
            </a:r>
            <a:r>
              <a:rPr lang="en-US" sz="1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et. al 2003 </a:t>
            </a:r>
            <a:r>
              <a:rPr lang="en-US" sz="1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CA" sz="1800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604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FFB2B-E8D1-7C9C-FA3D-2A471F45E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0E6C4-D058-3CF3-C176-F5517B0C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57" y="350068"/>
            <a:ext cx="10058400" cy="145075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88A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C4FD5-3C08-30C6-9888-3C10F03F2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873" y="1156838"/>
            <a:ext cx="11103428" cy="473335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7000"/>
              </a:lnSpc>
              <a:buClr>
                <a:schemeClr val="accent1"/>
              </a:buClr>
              <a:buSzPts val="2400"/>
              <a:buNone/>
            </a:pPr>
            <a:endParaRPr lang="en-US" sz="2500" dirty="0">
              <a:cs typeface="Times New Roman" panose="02020603050405020304" pitchFamily="18" charset="0"/>
            </a:endParaRPr>
          </a:p>
          <a:p>
            <a:pPr marL="91440" marR="0" lvl="0" indent="-177800" algn="just" rtl="0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</a:pPr>
            <a:endParaRPr lang="en-US" sz="2600" b="0" i="0" u="none" strike="noStrike" cap="none" dirty="0">
              <a:solidFill>
                <a:srgbClr val="3F3F3F"/>
              </a:solidFill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endParaRPr lang="en-US" sz="2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046D1F-8373-7348-C42B-626E8D0377D9}"/>
              </a:ext>
            </a:extLst>
          </p:cNvPr>
          <p:cNvSpPr/>
          <p:nvPr/>
        </p:nvSpPr>
        <p:spPr>
          <a:xfrm>
            <a:off x="30269" y="6466499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899EDA1-960B-6E5C-4F17-C17D04E2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887" y="6444200"/>
            <a:ext cx="2743200" cy="365125"/>
          </a:xfrm>
        </p:spPr>
        <p:txBody>
          <a:bodyPr/>
          <a:lstStyle/>
          <a:p>
            <a:fld id="{754A728C-EB2F-42B5-896F-9159DBF0595E}" type="slidenum">
              <a:rPr lang="en-US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17BCBD-A070-B0C6-A80E-2C5273794919}"/>
              </a:ext>
            </a:extLst>
          </p:cNvPr>
          <p:cNvGrpSpPr/>
          <p:nvPr/>
        </p:nvGrpSpPr>
        <p:grpSpPr>
          <a:xfrm>
            <a:off x="1530142" y="2960281"/>
            <a:ext cx="8450663" cy="1450757"/>
            <a:chOff x="2512088" y="3196781"/>
            <a:chExt cx="8450663" cy="145075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F8605AD-EAFA-F587-89BA-A2D8AB90931A}"/>
                </a:ext>
              </a:extLst>
            </p:cNvPr>
            <p:cNvSpPr/>
            <p:nvPr/>
          </p:nvSpPr>
          <p:spPr>
            <a:xfrm>
              <a:off x="2512088" y="3196781"/>
              <a:ext cx="8450663" cy="1450757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17000"/>
                </a:lnSpc>
                <a:buClr>
                  <a:schemeClr val="accent1"/>
                </a:buClr>
                <a:buSzPts val="2400"/>
              </a:pPr>
              <a: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 investigate FRCM systems at ambient and elevated temperatures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CBEA93-31B0-9051-E988-51F8E6DE9FB5}"/>
                </a:ext>
              </a:extLst>
            </p:cNvPr>
            <p:cNvSpPr/>
            <p:nvPr/>
          </p:nvSpPr>
          <p:spPr>
            <a:xfrm>
              <a:off x="2883876" y="3196781"/>
              <a:ext cx="2019719" cy="25231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Objective 2</a:t>
              </a:r>
              <a:endParaRPr lang="en-CA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73059B6-9B79-AED2-E4E9-F6662765CD04}"/>
              </a:ext>
            </a:extLst>
          </p:cNvPr>
          <p:cNvGrpSpPr/>
          <p:nvPr/>
        </p:nvGrpSpPr>
        <p:grpSpPr>
          <a:xfrm>
            <a:off x="1530143" y="1280034"/>
            <a:ext cx="8450663" cy="1450757"/>
            <a:chOff x="2512088" y="3196781"/>
            <a:chExt cx="8450663" cy="145075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A3D6661-6C46-7F1F-DFB3-7029AC0E25C5}"/>
                </a:ext>
              </a:extLst>
            </p:cNvPr>
            <p:cNvSpPr/>
            <p:nvPr/>
          </p:nvSpPr>
          <p:spPr>
            <a:xfrm>
              <a:off x="2512088" y="3196781"/>
              <a:ext cx="8450663" cy="1450757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17000"/>
                </a:lnSpc>
                <a:buClr>
                  <a:schemeClr val="accent1"/>
                </a:buClr>
                <a:buSzPts val="2400"/>
              </a:pPr>
              <a: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 evaluate the optimal mix design of mortar based on mechanical and microstructural investigations at ambient and elevated temperatures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EA9DE64-7875-C038-9867-AFDA1C959D61}"/>
                </a:ext>
              </a:extLst>
            </p:cNvPr>
            <p:cNvSpPr/>
            <p:nvPr/>
          </p:nvSpPr>
          <p:spPr>
            <a:xfrm>
              <a:off x="2883876" y="3196781"/>
              <a:ext cx="2019719" cy="25231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Objective 1</a:t>
              </a:r>
              <a:endParaRPr lang="en-CA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F238B4-AF24-F65C-E5EE-2A7693575923}"/>
              </a:ext>
            </a:extLst>
          </p:cNvPr>
          <p:cNvGrpSpPr/>
          <p:nvPr/>
        </p:nvGrpSpPr>
        <p:grpSpPr>
          <a:xfrm>
            <a:off x="1541043" y="4615626"/>
            <a:ext cx="8450663" cy="1450757"/>
            <a:chOff x="2512088" y="3196781"/>
            <a:chExt cx="8450663" cy="145075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0B361CE-F7BA-B112-18E8-027B63294264}"/>
                </a:ext>
              </a:extLst>
            </p:cNvPr>
            <p:cNvSpPr/>
            <p:nvPr/>
          </p:nvSpPr>
          <p:spPr>
            <a:xfrm>
              <a:off x="2512088" y="3196781"/>
              <a:ext cx="8450663" cy="1450757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17000"/>
                </a:lnSpc>
                <a:buClr>
                  <a:schemeClr val="accent1"/>
                </a:buClr>
                <a:buSzPts val="2400"/>
              </a:pPr>
              <a: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 assess structural/fire performance of FRCM encapsulated/strengthened glulam columns under standard fire exposure.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2ADD553-C922-E4CF-1502-4E3F0AB8037D}"/>
                </a:ext>
              </a:extLst>
            </p:cNvPr>
            <p:cNvSpPr/>
            <p:nvPr/>
          </p:nvSpPr>
          <p:spPr>
            <a:xfrm>
              <a:off x="2883876" y="3196781"/>
              <a:ext cx="2019719" cy="25231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Objective 3</a:t>
              </a:r>
              <a:endParaRPr lang="en-CA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A44D927B-A005-3BB6-8857-59A995B2A006}"/>
              </a:ext>
            </a:extLst>
          </p:cNvPr>
          <p:cNvSpPr/>
          <p:nvPr/>
        </p:nvSpPr>
        <p:spPr>
          <a:xfrm>
            <a:off x="0" y="8620"/>
            <a:ext cx="4078933" cy="66399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Objectives</a:t>
            </a:r>
          </a:p>
        </p:txBody>
      </p:sp>
    </p:spTree>
    <p:extLst>
      <p:ext uri="{BB962C8B-B14F-4D97-AF65-F5344CB8AC3E}">
        <p14:creationId xmlns:p14="http://schemas.microsoft.com/office/powerpoint/2010/main" val="11218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815F6-1C1E-79B9-D15C-C8A063ED5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E1013C-5FB8-E53E-641C-FE3DE92A9209}"/>
              </a:ext>
            </a:extLst>
          </p:cNvPr>
          <p:cNvSpPr/>
          <p:nvPr/>
        </p:nvSpPr>
        <p:spPr>
          <a:xfrm>
            <a:off x="10426" y="6470244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1A6E0BD-75CD-016E-377F-A531AA2B9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887" y="6444200"/>
            <a:ext cx="2743200" cy="365125"/>
          </a:xfrm>
        </p:spPr>
        <p:txBody>
          <a:bodyPr/>
          <a:lstStyle/>
          <a:p>
            <a:fld id="{754A728C-EB2F-42B5-896F-9159DBF0595E}" type="slidenum">
              <a:rPr lang="en-US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CC1D56-DB2D-C2E6-BF28-7E3CED009484}"/>
              </a:ext>
            </a:extLst>
          </p:cNvPr>
          <p:cNvSpPr/>
          <p:nvPr/>
        </p:nvSpPr>
        <p:spPr>
          <a:xfrm>
            <a:off x="0" y="5202"/>
            <a:ext cx="4444512" cy="67620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Methodology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2CAA25C-FE7D-A66D-9967-887C2D904EF6}"/>
              </a:ext>
            </a:extLst>
          </p:cNvPr>
          <p:cNvSpPr/>
          <p:nvPr/>
        </p:nvSpPr>
        <p:spPr>
          <a:xfrm>
            <a:off x="223693" y="794453"/>
            <a:ext cx="11736394" cy="146333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of mortar mixes incorporating</a:t>
            </a:r>
            <a:r>
              <a:rPr lang="en-US" sz="2000" dirty="0">
                <a:solidFill>
                  <a:srgbClr val="303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OPC, CAC, Blended cement, and Geopolymer.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 of mortar mixes: Compressive strength tests (ambient temperature and after exposure to standard fire), XRD, TGA, BET, and Thermal Conductivity analysis.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CE89F6-CC33-900C-8F06-2DDF53A959DC}"/>
              </a:ext>
            </a:extLst>
          </p:cNvPr>
          <p:cNvSpPr/>
          <p:nvPr/>
        </p:nvSpPr>
        <p:spPr>
          <a:xfrm>
            <a:off x="515959" y="794453"/>
            <a:ext cx="6901877" cy="3334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 1: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and microstructural assessment of mortars</a:t>
            </a:r>
            <a:endParaRPr lang="en-CA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8DD4428-C80D-C70E-13BA-0B880969D105}"/>
              </a:ext>
            </a:extLst>
          </p:cNvPr>
          <p:cNvSpPr/>
          <p:nvPr/>
        </p:nvSpPr>
        <p:spPr>
          <a:xfrm>
            <a:off x="223693" y="2639730"/>
            <a:ext cx="11736394" cy="84617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Design of FRCM systems: Tensile strength evaluation at ambient and elevated temperatures.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3A5E31-73FC-4872-BC55-7C561CE76289}"/>
              </a:ext>
            </a:extLst>
          </p:cNvPr>
          <p:cNvSpPr/>
          <p:nvPr/>
        </p:nvSpPr>
        <p:spPr>
          <a:xfrm>
            <a:off x="515959" y="2635065"/>
            <a:ext cx="5770541" cy="3201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 2: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investigations of FRCM systems</a:t>
            </a:r>
          </a:p>
          <a:p>
            <a:pPr algn="ctr"/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8A4ED15-408D-B558-F79B-D4E49F384D5B}"/>
              </a:ext>
            </a:extLst>
          </p:cNvPr>
          <p:cNvSpPr/>
          <p:nvPr/>
        </p:nvSpPr>
        <p:spPr>
          <a:xfrm>
            <a:off x="223693" y="3877558"/>
            <a:ext cx="11736394" cy="2201032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Encapsulating/Strengthening glulam columns with FRCM systems.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Full-size fire testing of encapsulated mass timber columns (FRCM and gypsum boards) to investigate encapsulation rating, fire resistance rating and structural performance under standard fire exposure.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Developing design guidelines for the novel encapsulation technique.</a:t>
            </a:r>
          </a:p>
          <a:p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6BB827-464D-A06E-9AB4-5DF5D9F0315C}"/>
              </a:ext>
            </a:extLst>
          </p:cNvPr>
          <p:cNvSpPr/>
          <p:nvPr/>
        </p:nvSpPr>
        <p:spPr>
          <a:xfrm>
            <a:off x="515958" y="3916230"/>
            <a:ext cx="9906335" cy="31986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 3: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Structural and fire performance of full-scale FRCM encapsulated mass timber columns</a:t>
            </a:r>
          </a:p>
          <a:p>
            <a:pPr algn="ctr"/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48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2B6FF-FAA0-7F8A-20A0-741F823CE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3D5C92-B2E6-228C-5402-92DF4A774133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12E34AD-4522-6828-C742-1D99C0196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887" y="6444200"/>
            <a:ext cx="2743200" cy="365125"/>
          </a:xfrm>
        </p:spPr>
        <p:txBody>
          <a:bodyPr/>
          <a:lstStyle/>
          <a:p>
            <a:fld id="{754A728C-EB2F-42B5-896F-9159DBF0595E}" type="slidenum">
              <a:rPr lang="en-US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EE7914E-8755-1F54-22E6-BD818D7837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92730"/>
              </p:ext>
            </p:extLst>
          </p:nvPr>
        </p:nvGraphicFramePr>
        <p:xfrm>
          <a:off x="241555" y="1284339"/>
          <a:ext cx="11718531" cy="484903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49696">
                  <a:extLst>
                    <a:ext uri="{9D8B030D-6E8A-4147-A177-3AD203B41FA5}">
                      <a16:colId xmlns:a16="http://schemas.microsoft.com/office/drawing/2014/main" val="487102641"/>
                    </a:ext>
                  </a:extLst>
                </a:gridCol>
                <a:gridCol w="3118279">
                  <a:extLst>
                    <a:ext uri="{9D8B030D-6E8A-4147-A177-3AD203B41FA5}">
                      <a16:colId xmlns:a16="http://schemas.microsoft.com/office/drawing/2014/main" val="2172976978"/>
                    </a:ext>
                  </a:extLst>
                </a:gridCol>
                <a:gridCol w="1292267">
                  <a:extLst>
                    <a:ext uri="{9D8B030D-6E8A-4147-A177-3AD203B41FA5}">
                      <a16:colId xmlns:a16="http://schemas.microsoft.com/office/drawing/2014/main" val="397045938"/>
                    </a:ext>
                  </a:extLst>
                </a:gridCol>
                <a:gridCol w="2800614">
                  <a:extLst>
                    <a:ext uri="{9D8B030D-6E8A-4147-A177-3AD203B41FA5}">
                      <a16:colId xmlns:a16="http://schemas.microsoft.com/office/drawing/2014/main" val="1068759818"/>
                    </a:ext>
                  </a:extLst>
                </a:gridCol>
                <a:gridCol w="1827630">
                  <a:extLst>
                    <a:ext uri="{9D8B030D-6E8A-4147-A177-3AD203B41FA5}">
                      <a16:colId xmlns:a16="http://schemas.microsoft.com/office/drawing/2014/main" val="1531028777"/>
                    </a:ext>
                  </a:extLst>
                </a:gridCol>
                <a:gridCol w="1078171">
                  <a:extLst>
                    <a:ext uri="{9D8B030D-6E8A-4147-A177-3AD203B41FA5}">
                      <a16:colId xmlns:a16="http://schemas.microsoft.com/office/drawing/2014/main" val="2059658596"/>
                    </a:ext>
                  </a:extLst>
                </a:gridCol>
                <a:gridCol w="1051874">
                  <a:extLst>
                    <a:ext uri="{9D8B030D-6E8A-4147-A177-3AD203B41FA5}">
                      <a16:colId xmlns:a16="http://schemas.microsoft.com/office/drawing/2014/main" val="1930267000"/>
                    </a:ext>
                  </a:extLst>
                </a:gridCol>
              </a:tblGrid>
              <a:tr h="27706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CA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 No.</a:t>
                      </a:r>
                      <a:endParaRPr lang="en-C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CA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Mix Type</a:t>
                      </a:r>
                      <a:endParaRPr lang="en-C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CA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Mix Constituents</a:t>
                      </a:r>
                      <a:endParaRPr lang="en-C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647998"/>
                  </a:ext>
                </a:extLst>
              </a:tr>
              <a:tr h="277066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Fine Aggregate</a:t>
                      </a:r>
                      <a:endParaRPr lang="en-CA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CA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Cementitious materials (CM)</a:t>
                      </a:r>
                      <a:endParaRPr lang="en-CA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129202"/>
                  </a:ext>
                </a:extLst>
              </a:tr>
              <a:tr h="38176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CM-1</a:t>
                      </a:r>
                      <a:endParaRPr lang="en-C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CM-2</a:t>
                      </a:r>
                      <a:endParaRPr lang="en-C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CM-1 %</a:t>
                      </a:r>
                      <a:endParaRPr lang="en-C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CM-2 %</a:t>
                      </a:r>
                      <a:endParaRPr lang="en-CA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282331"/>
                  </a:ext>
                </a:extLst>
              </a:tr>
              <a:tr h="352119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Portland Mortar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Sand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Portland cement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------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extLst>
                  <a:ext uri="{0D108BD9-81ED-4DB2-BD59-A6C34878D82A}">
                    <a16:rowId xmlns:a16="http://schemas.microsoft.com/office/drawing/2014/main" val="1300343320"/>
                  </a:ext>
                </a:extLst>
              </a:tr>
              <a:tr h="570725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Calcium Aluminate Cement Mortar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Sand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Calcium Aluminate Cement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------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extLst>
                  <a:ext uri="{0D108BD9-81ED-4DB2-BD59-A6C34878D82A}">
                    <a16:rowId xmlns:a16="http://schemas.microsoft.com/office/drawing/2014/main" val="1643628840"/>
                  </a:ext>
                </a:extLst>
              </a:tr>
              <a:tr h="352119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Portland-Fly Ash Mortar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Sand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Portland cement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Fly Ash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50-90%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10-50%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extLst>
                  <a:ext uri="{0D108BD9-81ED-4DB2-BD59-A6C34878D82A}">
                    <a16:rowId xmlns:a16="http://schemas.microsoft.com/office/drawing/2014/main" val="2564244040"/>
                  </a:ext>
                </a:extLst>
              </a:tr>
              <a:tr h="3521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Portland-Slag Mortar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Sand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Portland cement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Slag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50-90%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10-50%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extLst>
                  <a:ext uri="{0D108BD9-81ED-4DB2-BD59-A6C34878D82A}">
                    <a16:rowId xmlns:a16="http://schemas.microsoft.com/office/drawing/2014/main" val="1610055966"/>
                  </a:ext>
                </a:extLst>
              </a:tr>
              <a:tr h="5707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Calcium Aluminate-Portland Mortar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Sand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Calcium Aluminate Cement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Portland cement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50-90%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10-50%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extLst>
                  <a:ext uri="{0D108BD9-81ED-4DB2-BD59-A6C34878D82A}">
                    <a16:rowId xmlns:a16="http://schemas.microsoft.com/office/drawing/2014/main" val="3495665273"/>
                  </a:ext>
                </a:extLst>
              </a:tr>
              <a:tr h="5707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Calcium Aluminate-Fly Ash Mortar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Sand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Calcium Aluminate Cement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Fly Ash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50-90%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10-50%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extLst>
                  <a:ext uri="{0D108BD9-81ED-4DB2-BD59-A6C34878D82A}">
                    <a16:rowId xmlns:a16="http://schemas.microsoft.com/office/drawing/2014/main" val="571824601"/>
                  </a:ext>
                </a:extLst>
              </a:tr>
              <a:tr h="5707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Calcium Aluminate-Slag Mortar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Sand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Calcium Aluminate Cement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Slag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50-90%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10-50%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extLst>
                  <a:ext uri="{0D108BD9-81ED-4DB2-BD59-A6C34878D82A}">
                    <a16:rowId xmlns:a16="http://schemas.microsoft.com/office/drawing/2014/main" val="1794993861"/>
                  </a:ext>
                </a:extLst>
              </a:tr>
              <a:tr h="5707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Geopolymer Mortar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Sand</a:t>
                      </a:r>
                      <a:endParaRPr lang="en-CA" sz="1600" b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Fly Ash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------</a:t>
                      </a:r>
                      <a:endParaRPr lang="en-CA" sz="1600" b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CA" sz="1600" b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CA" sz="1600" b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" marR="4324" marT="4324" marB="0" anchor="ctr"/>
                </a:tc>
                <a:extLst>
                  <a:ext uri="{0D108BD9-81ED-4DB2-BD59-A6C34878D82A}">
                    <a16:rowId xmlns:a16="http://schemas.microsoft.com/office/drawing/2014/main" val="184067197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7647328-4003-DB23-FAB4-0E9F26586CC5}"/>
              </a:ext>
            </a:extLst>
          </p:cNvPr>
          <p:cNvSpPr/>
          <p:nvPr/>
        </p:nvSpPr>
        <p:spPr>
          <a:xfrm>
            <a:off x="80387" y="131522"/>
            <a:ext cx="6376397" cy="59310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buClr>
                <a:schemeClr val="accent1"/>
              </a:buClr>
              <a:buSzPts val="2400"/>
            </a:pP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Progress: Task 1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(Mortar mixes scheme)</a:t>
            </a:r>
          </a:p>
        </p:txBody>
      </p:sp>
    </p:spTree>
    <p:extLst>
      <p:ext uri="{BB962C8B-B14F-4D97-AF65-F5344CB8AC3E}">
        <p14:creationId xmlns:p14="http://schemas.microsoft.com/office/powerpoint/2010/main" val="4052702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7F25E-28D4-03E4-6C8B-F3E9402F4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DF6EB0D-55A9-8FFA-49FA-371B37FF139A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763EEF5-B022-BBEC-124C-B0814E827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887" y="6444200"/>
            <a:ext cx="2743200" cy="365125"/>
          </a:xfrm>
        </p:spPr>
        <p:txBody>
          <a:bodyPr/>
          <a:lstStyle/>
          <a:p>
            <a:fld id="{754A728C-EB2F-42B5-896F-9159DBF0595E}" type="slidenum">
              <a:rPr lang="en-US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person using a trowel to mix cement&#10;&#10;Description automatically generated">
            <a:extLst>
              <a:ext uri="{FF2B5EF4-FFF2-40B4-BE49-F238E27FC236}">
                <a16:creationId xmlns:a16="http://schemas.microsoft.com/office/drawing/2014/main" id="{553C1FBF-A5FC-0E64-8B88-88D754918A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27" r="10080"/>
          <a:stretch/>
        </p:blipFill>
        <p:spPr>
          <a:xfrm rot="5400000">
            <a:off x="1081435" y="758242"/>
            <a:ext cx="2546150" cy="2589504"/>
          </a:xfrm>
          <a:prstGeom prst="rect">
            <a:avLst/>
          </a:prstGeom>
        </p:spPr>
      </p:pic>
      <p:pic>
        <p:nvPicPr>
          <p:cNvPr id="15" name="Picture 14" descr="A person measuring a circular object&#10;&#10;Description automatically generated">
            <a:extLst>
              <a:ext uri="{FF2B5EF4-FFF2-40B4-BE49-F238E27FC236}">
                <a16:creationId xmlns:a16="http://schemas.microsoft.com/office/drawing/2014/main" id="{244CC053-5BE0-AAB7-077D-D1D8E27EB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06" r="16739" b="22724"/>
          <a:stretch/>
        </p:blipFill>
        <p:spPr>
          <a:xfrm>
            <a:off x="4903041" y="779919"/>
            <a:ext cx="2454772" cy="2546150"/>
          </a:xfrm>
          <a:prstGeom prst="rect">
            <a:avLst/>
          </a:prstGeom>
        </p:spPr>
      </p:pic>
      <p:pic>
        <p:nvPicPr>
          <p:cNvPr id="16" name="Picture 15" descr="Several pieces of electrical equipment&#10;&#10;Description automatically generated with medium confidence">
            <a:extLst>
              <a:ext uri="{FF2B5EF4-FFF2-40B4-BE49-F238E27FC236}">
                <a16:creationId xmlns:a16="http://schemas.microsoft.com/office/drawing/2014/main" id="{10E4B25D-D9BB-2157-FD27-A84F7DB50E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-289" r="21983"/>
          <a:stretch/>
        </p:blipFill>
        <p:spPr>
          <a:xfrm rot="5400000">
            <a:off x="8751458" y="761263"/>
            <a:ext cx="2384852" cy="27141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3D924AF-11CD-FA01-37F1-91D4713E09D8}"/>
              </a:ext>
            </a:extLst>
          </p:cNvPr>
          <p:cNvSpPr/>
          <p:nvPr/>
        </p:nvSpPr>
        <p:spPr>
          <a:xfrm>
            <a:off x="0" y="4620"/>
            <a:ext cx="9535886" cy="6065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Progress: Task 1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(Mortar mix casting/ Mechanical investigations)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C198A-DD58-69E0-529D-50E6D01C747D}"/>
              </a:ext>
            </a:extLst>
          </p:cNvPr>
          <p:cNvSpPr txBox="1"/>
          <p:nvPr/>
        </p:nvSpPr>
        <p:spPr>
          <a:xfrm>
            <a:off x="1467073" y="3260221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Mortar mixing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6F01FA-BD5F-B9C8-D0AC-2DC89735161A}"/>
              </a:ext>
            </a:extLst>
          </p:cNvPr>
          <p:cNvSpPr txBox="1"/>
          <p:nvPr/>
        </p:nvSpPr>
        <p:spPr>
          <a:xfrm>
            <a:off x="5456224" y="3281931"/>
            <a:ext cx="1564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 table test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052B0C-F82D-75AE-6FD4-ABF8D8874BA3}"/>
              </a:ext>
            </a:extLst>
          </p:cNvPr>
          <p:cNvSpPr txBox="1"/>
          <p:nvPr/>
        </p:nvSpPr>
        <p:spPr>
          <a:xfrm>
            <a:off x="8911037" y="3267935"/>
            <a:ext cx="2065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Mortar cube casting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5F58B-0EAA-AF31-CAAB-AC86DAD66F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28" t="27790" r="51023" b="10327"/>
          <a:stretch/>
        </p:blipFill>
        <p:spPr>
          <a:xfrm rot="5400000">
            <a:off x="1248392" y="3609699"/>
            <a:ext cx="2212237" cy="2589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6BB051-D22C-D7B3-AC88-9C7981BB81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22" r="29462" b="6416"/>
          <a:stretch/>
        </p:blipFill>
        <p:spPr>
          <a:xfrm rot="5400000">
            <a:off x="5031428" y="3623073"/>
            <a:ext cx="2267351" cy="2524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7CD28D-3883-6DBC-08DB-2FF21C45D9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663" t="2833" r="26519" b="3289"/>
          <a:stretch/>
        </p:blipFill>
        <p:spPr>
          <a:xfrm rot="5400000">
            <a:off x="8810209" y="3580998"/>
            <a:ext cx="2267351" cy="2714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00BE2F-059A-C982-7872-8203166F8606}"/>
              </a:ext>
            </a:extLst>
          </p:cNvPr>
          <p:cNvSpPr txBox="1"/>
          <p:nvPr/>
        </p:nvSpPr>
        <p:spPr>
          <a:xfrm>
            <a:off x="1498940" y="5994683"/>
            <a:ext cx="147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Mortar Cubes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B3D679-BEBF-3074-B620-4D96100A3213}"/>
              </a:ext>
            </a:extLst>
          </p:cNvPr>
          <p:cNvSpPr txBox="1"/>
          <p:nvPr/>
        </p:nvSpPr>
        <p:spPr>
          <a:xfrm>
            <a:off x="5224602" y="6010570"/>
            <a:ext cx="1811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Compression</a:t>
            </a:r>
            <a:r>
              <a:rPr lang="en-US" dirty="0"/>
              <a:t> test</a:t>
            </a:r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9FBB12-0DF4-94FC-737A-4C7EA4EC3F9E}"/>
              </a:ext>
            </a:extLst>
          </p:cNvPr>
          <p:cNvSpPr txBox="1"/>
          <p:nvPr/>
        </p:nvSpPr>
        <p:spPr>
          <a:xfrm>
            <a:off x="9078686" y="6026193"/>
            <a:ext cx="200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Crushed specimens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7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BE583-4B60-3C9A-F7DF-50CFFC9B5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4D0C9C-E368-E0A4-B406-2E7C0D0E19A2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6D58C22-F4F0-3741-2556-8FD9E60D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887" y="6444200"/>
            <a:ext cx="2743200" cy="365125"/>
          </a:xfrm>
        </p:spPr>
        <p:txBody>
          <a:bodyPr/>
          <a:lstStyle/>
          <a:p>
            <a:fld id="{754A728C-EB2F-42B5-896F-9159DBF0595E}" type="slidenum">
              <a:rPr lang="en-US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EEB280-B414-95A6-F305-74472CA4EEE0}"/>
              </a:ext>
            </a:extLst>
          </p:cNvPr>
          <p:cNvSpPr/>
          <p:nvPr/>
        </p:nvSpPr>
        <p:spPr>
          <a:xfrm>
            <a:off x="0" y="18021"/>
            <a:ext cx="9179170" cy="53589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Progress: Task 1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(Mortar Mixes Compressive Strengths - MPa)  </a:t>
            </a:r>
          </a:p>
        </p:txBody>
      </p:sp>
      <p:pic>
        <p:nvPicPr>
          <p:cNvPr id="4" name="Picture 3" descr="A graph of different types of strength&#10;&#10;Description automatically generated">
            <a:extLst>
              <a:ext uri="{FF2B5EF4-FFF2-40B4-BE49-F238E27FC236}">
                <a16:creationId xmlns:a16="http://schemas.microsoft.com/office/drawing/2014/main" id="{2C1F368E-9A81-3F54-9B09-5D8B2B7FB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56" y="823636"/>
            <a:ext cx="6901093" cy="52831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34D88B-FD50-F668-39B3-00B3DACEE1FB}"/>
              </a:ext>
            </a:extLst>
          </p:cNvPr>
          <p:cNvSpPr txBox="1"/>
          <p:nvPr/>
        </p:nvSpPr>
        <p:spPr>
          <a:xfrm>
            <a:off x="1438987" y="6058392"/>
            <a:ext cx="9795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P= Portland Cement, M= Mortar, C= Calcium Aluminate Cement, F= Fly Ash, S= Slag</a:t>
            </a:r>
            <a:endParaRPr lang="en-CA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296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BE583-4B60-3C9A-F7DF-50CFFC9B5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4D0C9C-E368-E0A4-B406-2E7C0D0E19A2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6D58C22-F4F0-3741-2556-8FD9E60D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887" y="6444200"/>
            <a:ext cx="2743200" cy="365125"/>
          </a:xfrm>
        </p:spPr>
        <p:txBody>
          <a:bodyPr/>
          <a:lstStyle/>
          <a:p>
            <a:fld id="{754A728C-EB2F-42B5-896F-9159DBF0595E}" type="slidenum">
              <a:rPr lang="en-US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EEB280-B414-95A6-F305-74472CA4EEE0}"/>
              </a:ext>
            </a:extLst>
          </p:cNvPr>
          <p:cNvSpPr/>
          <p:nvPr/>
        </p:nvSpPr>
        <p:spPr>
          <a:xfrm>
            <a:off x="77069" y="90406"/>
            <a:ext cx="9139817" cy="53824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Progress: Task 1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(Mortar Mixes Compressive Strengths - MPa) </a:t>
            </a:r>
          </a:p>
        </p:txBody>
      </p:sp>
      <p:pic>
        <p:nvPicPr>
          <p:cNvPr id="3" name="Picture 2" descr="A graph of different types of strength&#10;&#10;Description automatically generated">
            <a:extLst>
              <a:ext uri="{FF2B5EF4-FFF2-40B4-BE49-F238E27FC236}">
                <a16:creationId xmlns:a16="http://schemas.microsoft.com/office/drawing/2014/main" id="{958FCAB5-1709-3743-885B-15C067E0C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" y="999659"/>
            <a:ext cx="6346676" cy="4858681"/>
          </a:xfrm>
          <a:prstGeom prst="rect">
            <a:avLst/>
          </a:prstGeom>
        </p:spPr>
      </p:pic>
      <p:pic>
        <p:nvPicPr>
          <p:cNvPr id="7" name="Picture 6" descr="A graph of different types of strength&#10;&#10;Description automatically generated">
            <a:extLst>
              <a:ext uri="{FF2B5EF4-FFF2-40B4-BE49-F238E27FC236}">
                <a16:creationId xmlns:a16="http://schemas.microsoft.com/office/drawing/2014/main" id="{C02CD663-E7BF-B4A9-3CB3-BE5421D5C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176" y="1093791"/>
            <a:ext cx="6100754" cy="467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69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86CE1-5939-40C5-E684-41490D204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C14958-B106-D362-7F34-B17316ED34C7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AC25E95-51C7-C531-166B-5C425D46B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887" y="6444200"/>
            <a:ext cx="2743200" cy="365125"/>
          </a:xfrm>
        </p:spPr>
        <p:txBody>
          <a:bodyPr/>
          <a:lstStyle/>
          <a:p>
            <a:fld id="{754A728C-EB2F-42B5-896F-9159DBF0595E}" type="slidenum">
              <a:rPr lang="en-US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F38A47-7B60-A5D4-0ACA-B36642F68A69}"/>
              </a:ext>
            </a:extLst>
          </p:cNvPr>
          <p:cNvSpPr/>
          <p:nvPr/>
        </p:nvSpPr>
        <p:spPr>
          <a:xfrm>
            <a:off x="67739" y="69202"/>
            <a:ext cx="5829207" cy="5154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Progress: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directions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61211E-830D-E311-FB26-A5CD2E77429D}"/>
              </a:ext>
            </a:extLst>
          </p:cNvPr>
          <p:cNvSpPr/>
          <p:nvPr/>
        </p:nvSpPr>
        <p:spPr>
          <a:xfrm>
            <a:off x="1916264" y="1287623"/>
            <a:ext cx="7961364" cy="8024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Mechanical, microstructural, and thermal assessment of mortar mixes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187689-5147-6C41-DD54-371F0153C58A}"/>
              </a:ext>
            </a:extLst>
          </p:cNvPr>
          <p:cNvSpPr/>
          <p:nvPr/>
        </p:nvSpPr>
        <p:spPr>
          <a:xfrm>
            <a:off x="2124270" y="1287623"/>
            <a:ext cx="4733730" cy="32657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 1 Completion  (Spring/Summer 2024)</a:t>
            </a:r>
            <a:endParaRPr lang="en-CA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FBFE32-4D61-51F2-FBA4-D8239E8529A6}"/>
              </a:ext>
            </a:extLst>
          </p:cNvPr>
          <p:cNvSpPr/>
          <p:nvPr/>
        </p:nvSpPr>
        <p:spPr>
          <a:xfrm>
            <a:off x="1916264" y="2900265"/>
            <a:ext cx="7961364" cy="8024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investigations of FRCM systems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0DE72A-BD36-C2FE-18A9-FA0624156E1D}"/>
              </a:ext>
            </a:extLst>
          </p:cNvPr>
          <p:cNvSpPr/>
          <p:nvPr/>
        </p:nvSpPr>
        <p:spPr>
          <a:xfrm>
            <a:off x="2124270" y="2914406"/>
            <a:ext cx="3408783" cy="3467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 2 Completion  (Fall 2024)</a:t>
            </a:r>
            <a:endParaRPr lang="en-CA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1F37E20-5738-8BDA-2598-D4AFADE6D0A2}"/>
              </a:ext>
            </a:extLst>
          </p:cNvPr>
          <p:cNvSpPr/>
          <p:nvPr/>
        </p:nvSpPr>
        <p:spPr>
          <a:xfrm>
            <a:off x="1916264" y="4512906"/>
            <a:ext cx="7961364" cy="97349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Structural and fire performance of full-size FRCM encapsulated mass timber columns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460812-6715-3EC7-EC60-9DB22C91B479}"/>
              </a:ext>
            </a:extLst>
          </p:cNvPr>
          <p:cNvSpPr/>
          <p:nvPr/>
        </p:nvSpPr>
        <p:spPr>
          <a:xfrm>
            <a:off x="2124269" y="4512905"/>
            <a:ext cx="3772677" cy="3186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 3 Completion (Winter 2025) </a:t>
            </a:r>
            <a:endParaRPr lang="en-CA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498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C78FC-7ACE-7018-B453-E8D1748F6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E188D-9188-E10B-C919-4FBD56124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57" y="350068"/>
            <a:ext cx="10058400" cy="145075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88A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66E34D-F604-5185-25EF-D1962241672B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143;p3">
            <a:extLst>
              <a:ext uri="{FF2B5EF4-FFF2-40B4-BE49-F238E27FC236}">
                <a16:creationId xmlns:a16="http://schemas.microsoft.com/office/drawing/2014/main" id="{2BE1B691-AE1B-3F41-B8EB-11C02F4E0958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976465" cy="66247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txBody>
          <a:bodyPr spcFirstLastPara="1" vert="horz" wrap="square" lIns="0" tIns="45700" rIns="0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SzPct val="100000"/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Introduction</a:t>
            </a:r>
            <a:endParaRPr lang="en-US" b="1" dirty="0">
              <a:solidFill>
                <a:schemeClr val="accent2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DB78501-B1B6-3CE2-9027-A36CACCAF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887" y="6444200"/>
            <a:ext cx="2743200" cy="365125"/>
          </a:xfrm>
        </p:spPr>
        <p:txBody>
          <a:bodyPr/>
          <a:lstStyle/>
          <a:p>
            <a:fld id="{754A728C-EB2F-42B5-896F-9159DBF0595E}" type="slidenum">
              <a:rPr lang="en-US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C93BD7-FEF2-B207-04DC-33A86ECB5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181" y="157060"/>
            <a:ext cx="2809996" cy="27882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13F9C7-C27E-5685-4CAC-2F0EC45FB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361" y="157055"/>
            <a:ext cx="2583388" cy="2788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CC416A-C233-1C45-113E-FFB0CCB6A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597" y="3231355"/>
            <a:ext cx="2809996" cy="32611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8DC492-2DF5-EF14-20AB-9BC7F4FA6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1426" y="4315450"/>
            <a:ext cx="3048000" cy="6604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5DD19D8-36A8-3C0C-7874-188926157536}"/>
              </a:ext>
            </a:extLst>
          </p:cNvPr>
          <p:cNvCxnSpPr>
            <a:cxnSpLocks/>
          </p:cNvCxnSpPr>
          <p:nvPr/>
        </p:nvCxnSpPr>
        <p:spPr>
          <a:xfrm>
            <a:off x="5900593" y="1551188"/>
            <a:ext cx="2569768" cy="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D1ADAF2-AB18-C677-E3F3-530D3CD585DF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9895426" y="3001286"/>
            <a:ext cx="0" cy="1314164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430BDC8-EFE2-AD87-319F-9CCEE5C5271A}"/>
              </a:ext>
            </a:extLst>
          </p:cNvPr>
          <p:cNvSpPr txBox="1"/>
          <p:nvPr/>
        </p:nvSpPr>
        <p:spPr>
          <a:xfrm>
            <a:off x="9895426" y="3396609"/>
            <a:ext cx="1218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Alternative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87171628-0491-51A5-D401-C778537A14BB}"/>
              </a:ext>
            </a:extLst>
          </p:cNvPr>
          <p:cNvCxnSpPr>
            <a:stCxn id="7" idx="2"/>
          </p:cNvCxnSpPr>
          <p:nvPr/>
        </p:nvCxnSpPr>
        <p:spPr>
          <a:xfrm rot="5400000">
            <a:off x="7855172" y="3021272"/>
            <a:ext cx="85677" cy="3994833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0C70755F-E357-47E6-FBD7-9EB192814617}"/>
              </a:ext>
            </a:extLst>
          </p:cNvPr>
          <p:cNvCxnSpPr>
            <a:stCxn id="6" idx="1"/>
            <a:endCxn id="4" idx="1"/>
          </p:cNvCxnSpPr>
          <p:nvPr/>
        </p:nvCxnSpPr>
        <p:spPr>
          <a:xfrm rot="10800000">
            <a:off x="3082181" y="1551188"/>
            <a:ext cx="8416" cy="3310726"/>
          </a:xfrm>
          <a:prstGeom prst="bentConnector3">
            <a:avLst>
              <a:gd name="adj1" fmla="val 2816255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34A039D-43EB-7798-D63D-D02FC0DDE3FC}"/>
              </a:ext>
            </a:extLst>
          </p:cNvPr>
          <p:cNvSpPr txBox="1"/>
          <p:nvPr/>
        </p:nvSpPr>
        <p:spPr>
          <a:xfrm>
            <a:off x="872811" y="2899843"/>
            <a:ext cx="19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 Construction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164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86CE1-5939-40C5-E684-41490D204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C14958-B106-D362-7F34-B17316ED34C7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AC25E95-51C7-C531-166B-5C425D46B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887" y="6444200"/>
            <a:ext cx="2743200" cy="365125"/>
          </a:xfrm>
        </p:spPr>
        <p:txBody>
          <a:bodyPr/>
          <a:lstStyle/>
          <a:p>
            <a:fld id="{754A728C-EB2F-42B5-896F-9159DBF0595E}" type="slidenum"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F38A47-7B60-A5D4-0ACA-B36642F68A69}"/>
              </a:ext>
            </a:extLst>
          </p:cNvPr>
          <p:cNvSpPr/>
          <p:nvPr/>
        </p:nvSpPr>
        <p:spPr>
          <a:xfrm>
            <a:off x="67739" y="102492"/>
            <a:ext cx="5829207" cy="592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en-US" sz="32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Anticipated </a:t>
            </a: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32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utcomes </a:t>
            </a:r>
            <a:endParaRPr lang="en-US" sz="4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61211E-830D-E311-FB26-A5CD2E77429D}"/>
              </a:ext>
            </a:extLst>
          </p:cNvPr>
          <p:cNvSpPr/>
          <p:nvPr/>
        </p:nvSpPr>
        <p:spPr>
          <a:xfrm>
            <a:off x="249003" y="1073019"/>
            <a:ext cx="10985053" cy="46024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Developing a comprehensive insight into the applications of the FRCM systems for mass timber composite construction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Understanding the synergic behaviour of 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FRCM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improve fire resistance and structural performance of mass timber structures.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Disseminate research findings in leading scientific journals and top-tier international conference proceedings, which is anticipated to assist in developing structural design guidelines for the use of the FRCM systems in mass timber structures.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193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DF1F8-491E-4582-A80F-149D771AA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CBA53DC-7743-8F7C-54BE-D6B11D1F0F43}"/>
              </a:ext>
            </a:extLst>
          </p:cNvPr>
          <p:cNvSpPr/>
          <p:nvPr/>
        </p:nvSpPr>
        <p:spPr>
          <a:xfrm>
            <a:off x="72887" y="6395526"/>
            <a:ext cx="12088844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9D58C8E-FAEC-F682-B25D-8500BED57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887" y="6444200"/>
            <a:ext cx="2743200" cy="365125"/>
          </a:xfrm>
        </p:spPr>
        <p:txBody>
          <a:bodyPr/>
          <a:lstStyle/>
          <a:p>
            <a:fld id="{754A728C-EB2F-42B5-896F-9159DBF0595E}" type="slidenum">
              <a:rPr lang="en-US" sz="3200" smtClean="0">
                <a:solidFill>
                  <a:schemeClr val="bg1"/>
                </a:solidFill>
              </a:rPr>
              <a:t>21</a:t>
            </a:fld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3A264D-36C4-BD82-7BD9-B4425174593E}"/>
              </a:ext>
            </a:extLst>
          </p:cNvPr>
          <p:cNvSpPr/>
          <p:nvPr/>
        </p:nvSpPr>
        <p:spPr>
          <a:xfrm>
            <a:off x="72887" y="72826"/>
            <a:ext cx="7039980" cy="45464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F762C1F-050A-6E22-4766-21C5C521F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87" y="576149"/>
            <a:ext cx="11887200" cy="5819376"/>
          </a:xfrm>
        </p:spPr>
        <p:txBody>
          <a:bodyPr>
            <a:noAutofit/>
          </a:bodyPr>
          <a:lstStyle/>
          <a:p>
            <a:pPr marL="342900" marR="0" lvl="0" indent="-342900">
              <a:spcAft>
                <a:spcPts val="60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AutoNum type="arabicPeriod"/>
            </a:pPr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Issa, C.A. and Z. </a:t>
            </a:r>
            <a:r>
              <a:rPr lang="en-US" sz="1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Kmeid</a:t>
            </a:r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Advanced wood engineering: glulam beams. Construction and Building Materials, 2005. 19(2): p. 99-106</a:t>
            </a:r>
          </a:p>
          <a:p>
            <a:pPr marL="342900" indent="-342900">
              <a:spcAft>
                <a:spcPts val="60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AutoNum type="arabicPeriod"/>
            </a:pPr>
            <a:r>
              <a:rPr lang="en-US" sz="1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Brandner</a:t>
            </a:r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R., </a:t>
            </a:r>
            <a:r>
              <a:rPr lang="en-US" sz="1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Flatscher</a:t>
            </a:r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G., </a:t>
            </a:r>
            <a:r>
              <a:rPr lang="en-US" sz="1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Ringhofer</a:t>
            </a:r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A., </a:t>
            </a:r>
            <a:r>
              <a:rPr lang="en-US" sz="1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Schickhofer</a:t>
            </a:r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G., &amp; Thiel, A. (2016). Cross laminated timber (CLT): overview and development. European Journal of Wood and Wood Products, 74, 331-351</a:t>
            </a:r>
          </a:p>
          <a:p>
            <a:pPr marL="342900" indent="-342900">
              <a:buAutoNum type="arabicPeriod"/>
            </a:pPr>
            <a:r>
              <a:rPr lang="en-US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Badal, P.S. and S. </a:t>
            </a:r>
            <a:r>
              <a:rPr lang="en-US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Tesfamariam</a:t>
            </a:r>
            <a:r>
              <a:rPr lang="en-US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Seismic collapse performance of high-rise mass timber building with buckling-restrained braced frames.</a:t>
            </a:r>
            <a:r>
              <a:rPr lang="en-US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Soil Dynamics and Earthquake Engineering, 2024. </a:t>
            </a:r>
            <a:r>
              <a:rPr lang="en-US" sz="1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177</a:t>
            </a:r>
            <a:r>
              <a:rPr lang="en-US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p</a:t>
            </a:r>
            <a:r>
              <a:rPr lang="en-US" sz="16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108369.</a:t>
            </a:r>
          </a:p>
          <a:p>
            <a:pPr marL="342900" indent="-342900">
              <a:buFontTx/>
              <a:buAutoNum type="arabicPeriod"/>
            </a:pPr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Ussher, E., A. </a:t>
            </a:r>
            <a:r>
              <a:rPr lang="en-US" sz="1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Aloisio</a:t>
            </a:r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S. </a:t>
            </a:r>
            <a:r>
              <a:rPr lang="en-US" sz="1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Rathy</a:t>
            </a:r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Effect of lateral resisting systems on the wind-induced serviceability response of tall timber buildings. Case Studies in Construction Materials, 2023. 19: p. e02540.</a:t>
            </a:r>
          </a:p>
          <a:p>
            <a:pPr marL="342900" indent="-342900">
              <a:buFontTx/>
              <a:buAutoNum type="arabicPeriod"/>
            </a:pPr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Bailey, D. (2022). Innovations in mass timber lateral systems.</a:t>
            </a:r>
          </a:p>
          <a:p>
            <a:pPr marL="342900" indent="-342900">
              <a:buFontTx/>
              <a:buAutoNum type="arabicPeriod"/>
            </a:pPr>
            <a:r>
              <a:rPr lang="en-CA" sz="1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Chorlton</a:t>
            </a:r>
            <a:r>
              <a:rPr lang="en-CA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B. and J. Gales, Fire performance of heritage and contemporary timber encapsulation materials. Journal of Building Engineering, 2020. 29: p. 10118.</a:t>
            </a:r>
          </a:p>
          <a:p>
            <a:pPr marL="342900" indent="-342900">
              <a:buFontTx/>
              <a:buAutoNum type="arabicPeriod"/>
            </a:pPr>
            <a:r>
              <a:rPr lang="en-CA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u, J., et al., Fire safety challenges of tall wood buildings-phase 2: task 3-cross laminated timber compartment fire tests. 2018.</a:t>
            </a:r>
            <a:r>
              <a:rPr lang="en-CA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</a:p>
          <a:p>
            <a:pPr marL="342900" indent="-342900">
              <a:buFontTx/>
              <a:buAutoNum type="arabicPeriod"/>
            </a:pPr>
            <a:r>
              <a:rPr lang="en-CA" sz="1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Hasburgh</a:t>
            </a:r>
            <a:r>
              <a:rPr lang="en-CA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L., et al. Fire performance of mass-timber encapsulation methods and the effect of encapsulation on char rate of cross-laminated timber. in Proceedings of the World Conference on Timber Engineering, Vienna, Austria. 2016</a:t>
            </a:r>
          </a:p>
          <a:p>
            <a:pPr marL="342900" indent="-342900">
              <a:buFontTx/>
              <a:buAutoNum type="arabicPeriod"/>
            </a:pPr>
            <a:r>
              <a:rPr lang="en-CA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CA" sz="1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Covi</a:t>
            </a:r>
            <a:r>
              <a:rPr lang="en-CA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P., et al., Seismic experimental analysis of a full-scale steel building with passive fire protections. Engineering Structures, 2024. 300: p. 117203</a:t>
            </a:r>
          </a:p>
          <a:p>
            <a:pPr marL="342900" indent="-342900">
              <a:buFontTx/>
              <a:buAutoNum type="arabicPeriod"/>
            </a:pPr>
            <a:r>
              <a:rPr lang="en-US" sz="1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Lucherini</a:t>
            </a:r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A., L. Giuliani, and G. </a:t>
            </a:r>
            <a:r>
              <a:rPr lang="en-US" sz="1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Jomaas</a:t>
            </a:r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Experimental study of the performance of intumescent coatings exposed to standard and non-standard fire conditions. Fire Safety Journal, 2018. 95: p. 42-50.</a:t>
            </a:r>
          </a:p>
          <a:p>
            <a:pPr marL="342900" indent="-342900">
              <a:buFontTx/>
              <a:buAutoNum type="arabicPeriod"/>
            </a:pPr>
            <a:r>
              <a:rPr lang="en-CA" sz="1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Laranjeira</a:t>
            </a:r>
            <a:r>
              <a:rPr lang="en-CA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J. P. D. S., Cruz, H., Pinto, A. P. F., Pina dos Santos, C., &amp; Pereira, J. F. (2015). Reaction to fire of existing timber elements protected with fire retardant treatments: Experimental assessment. International Journal of Architectural Heritage, 9(7), 866-882</a:t>
            </a:r>
          </a:p>
          <a:p>
            <a:pPr marL="0" indent="0">
              <a:buNone/>
            </a:pPr>
            <a:endParaRPr lang="en-US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endParaRPr lang="en-CA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indent="-1143000">
              <a:lnSpc>
                <a:spcPct val="87000"/>
              </a:lnSpc>
              <a:spcAft>
                <a:spcPts val="60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-US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0" lvl="0" indent="-177800" algn="just" rtl="0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89905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D3AD9-B55A-A0EF-9A63-4F327B64F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59754A-4684-BADC-D636-99FFCC2E63E1}"/>
              </a:ext>
            </a:extLst>
          </p:cNvPr>
          <p:cNvSpPr/>
          <p:nvPr/>
        </p:nvSpPr>
        <p:spPr>
          <a:xfrm>
            <a:off x="0" y="6444199"/>
            <a:ext cx="12111135" cy="454647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C62C268-B3B0-19B5-2FE7-45DEC3D73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887" y="6444200"/>
            <a:ext cx="2743200" cy="365125"/>
          </a:xfrm>
        </p:spPr>
        <p:txBody>
          <a:bodyPr/>
          <a:lstStyle/>
          <a:p>
            <a:fld id="{754A728C-EB2F-42B5-896F-9159DBF0595E}" type="slidenum">
              <a:rPr lang="en-US" sz="3200" smtClean="0">
                <a:solidFill>
                  <a:schemeClr val="bg1"/>
                </a:solidFill>
              </a:rPr>
              <a:t>22</a:t>
            </a:fld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A8554-02FE-2D77-E1B3-2BA4707B2954}"/>
              </a:ext>
            </a:extLst>
          </p:cNvPr>
          <p:cNvSpPr/>
          <p:nvPr/>
        </p:nvSpPr>
        <p:spPr>
          <a:xfrm>
            <a:off x="72887" y="7827"/>
            <a:ext cx="7039980" cy="45464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8704D5-8F01-1493-F8B1-988FCDC57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87" y="576149"/>
            <a:ext cx="11887200" cy="5819376"/>
          </a:xfrm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Clr>
                <a:schemeClr val="dk1"/>
              </a:buClr>
              <a:buSzPts val="1800"/>
              <a:buFont typeface="+mj-lt"/>
              <a:buAutoNum type="arabicPeriod" startAt="12"/>
            </a:pPr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White, R.H., Fire resistance of wood members with directly applied protection. Fire and materials, 2009: p. 971</a:t>
            </a:r>
          </a:p>
          <a:p>
            <a:pPr marL="342900" indent="-342900">
              <a:spcAft>
                <a:spcPts val="600"/>
              </a:spcAft>
              <a:buClr>
                <a:schemeClr val="dk1"/>
              </a:buClr>
              <a:buSzPts val="1800"/>
              <a:buFont typeface="+mj-lt"/>
              <a:buAutoNum type="arabicPeriod" startAt="12"/>
            </a:pPr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Jong, K.Y.J., et al. Fire Resistance and Mechanical Properties of the Fire-Resistant Board. in Advances in Material Science and Engineering: Selected articles from ICMMPE 2020. 2021. Springer.</a:t>
            </a:r>
          </a:p>
          <a:p>
            <a:pPr marL="342900" indent="-342900">
              <a:spcAft>
                <a:spcPts val="600"/>
              </a:spcAft>
              <a:buClr>
                <a:schemeClr val="dk1"/>
              </a:buClr>
              <a:buSzPts val="1800"/>
              <a:buFont typeface="+mj-lt"/>
              <a:buAutoNum type="arabicPeriod" startAt="12"/>
            </a:pPr>
            <a:r>
              <a:rPr lang="en-US" sz="1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Mobasher</a:t>
            </a:r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B., Mechanics of fiber and textile reinforced cement composites. 2011: CRC press.</a:t>
            </a:r>
          </a:p>
          <a:p>
            <a:pPr marL="342900" indent="-342900">
              <a:spcAft>
                <a:spcPts val="600"/>
              </a:spcAft>
              <a:buClr>
                <a:schemeClr val="dk1"/>
              </a:buClr>
              <a:buSzPts val="1800"/>
              <a:buFont typeface="+mj-lt"/>
              <a:buAutoNum type="arabicPeriod" startAt="12"/>
            </a:pPr>
            <a:r>
              <a:rPr lang="en-CA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Estevan, L., </a:t>
            </a:r>
            <a:r>
              <a:rPr lang="en-CA" sz="1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Varona</a:t>
            </a:r>
            <a:r>
              <a:rPr lang="en-CA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F. B., </a:t>
            </a:r>
            <a:r>
              <a:rPr lang="en-CA" sz="1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Baeza</a:t>
            </a:r>
            <a:r>
              <a:rPr lang="en-CA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F. J., Torres, B., &amp; Bru, D. (2022). Textile Reinforced Mortars (TRM) tensile behavior after high temperature exposure. Construction and Building Materials, 328, 127116.</a:t>
            </a:r>
          </a:p>
          <a:p>
            <a:pPr marL="342900" indent="-342900">
              <a:spcAft>
                <a:spcPts val="600"/>
              </a:spcAft>
              <a:buClr>
                <a:schemeClr val="dk1"/>
              </a:buClr>
              <a:buSzPts val="1800"/>
              <a:buFont typeface="+mj-lt"/>
              <a:buAutoNum type="arabicPeriod" startAt="12"/>
            </a:pPr>
            <a:r>
              <a:rPr lang="en-CA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Baradaran-Nasiri</a:t>
            </a:r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and M. Nematzadeh, The effect of elevated temperatures on the mechanical properties of concrete with fine recycled refractory brick aggregate and aluminate cement. Construction and Building Materials, 2017. 147: p. 865-875.</a:t>
            </a:r>
          </a:p>
          <a:p>
            <a:pPr marL="342900" indent="-342900">
              <a:spcAft>
                <a:spcPts val="600"/>
              </a:spcAft>
              <a:buClr>
                <a:schemeClr val="dk1"/>
              </a:buClr>
              <a:buSzPts val="1800"/>
              <a:buFont typeface="+mj-lt"/>
              <a:buAutoNum type="arabicPeriod" startAt="12"/>
            </a:pPr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Cheng, T. W., &amp; Chiu, J. P. (2003). Fire-resistant geopolymer produced by granulated blast furnace slag. Minerals engineering, 16(3), 205-210.</a:t>
            </a:r>
          </a:p>
          <a:p>
            <a:pPr marL="342900" indent="-342900">
              <a:spcAft>
                <a:spcPts val="600"/>
              </a:spcAft>
              <a:buClr>
                <a:schemeClr val="dk1"/>
              </a:buClr>
              <a:buSzPts val="1800"/>
              <a:buFont typeface="+mj-lt"/>
              <a:buAutoNum type="arabicPeriod" startAt="12"/>
            </a:pPr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Caetano, H., </a:t>
            </a:r>
            <a:r>
              <a:rPr lang="en-US" sz="1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Laím</a:t>
            </a:r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L., Santiago, A., </a:t>
            </a:r>
            <a:r>
              <a:rPr lang="en-US" sz="1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Durães</a:t>
            </a:r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L., &amp; </a:t>
            </a:r>
            <a:r>
              <a:rPr lang="en-US" sz="1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Shahbazian</a:t>
            </a:r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(2022). Development of passive fire protection mortars. Applied Sciences, 12(4), 2093.</a:t>
            </a:r>
          </a:p>
          <a:p>
            <a:pPr marL="342900" indent="-342900">
              <a:spcAft>
                <a:spcPts val="600"/>
              </a:spcAft>
              <a:buClr>
                <a:schemeClr val="dk1"/>
              </a:buClr>
              <a:buSzPts val="1800"/>
              <a:buFont typeface="+mj-lt"/>
              <a:buAutoNum type="arabicPeriod" startAt="12"/>
            </a:pPr>
            <a:r>
              <a:rPr lang="en-US" sz="1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Demirboǧa</a:t>
            </a:r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R. (2003). Influence of mineral admixtures on thermal conductivity and compressive strength of mortar. Energy and buildings, 35(2), 189-192.</a:t>
            </a:r>
          </a:p>
          <a:p>
            <a:pPr marL="342900" indent="-342900">
              <a:spcAft>
                <a:spcPts val="600"/>
              </a:spcAft>
              <a:buClr>
                <a:schemeClr val="dk1"/>
              </a:buClr>
              <a:buSzPts val="1800"/>
              <a:buFont typeface="+mj-lt"/>
              <a:buAutoNum type="arabicPeriod" startAt="12"/>
            </a:pPr>
            <a:endParaRPr lang="en-US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Aft>
                <a:spcPts val="60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AutoNum type="arabicPeriod"/>
            </a:pPr>
            <a:endParaRPr lang="en-US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endParaRPr lang="en-CA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endParaRPr lang="en-US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endParaRPr lang="en-CA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indent="-1143000">
              <a:lnSpc>
                <a:spcPct val="87000"/>
              </a:lnSpc>
              <a:spcAft>
                <a:spcPts val="60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-US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0" lvl="0" indent="-177800" algn="just" rtl="0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85382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259FB-BCB5-6D22-77EF-6296ACE05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ED27C8-B86A-5A57-53F9-4B2D69CE5150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CE44921-DE9E-CC60-3917-7936222F1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887" y="6444200"/>
            <a:ext cx="2743200" cy="365125"/>
          </a:xfrm>
        </p:spPr>
        <p:txBody>
          <a:bodyPr/>
          <a:lstStyle/>
          <a:p>
            <a:fld id="{754A728C-EB2F-42B5-896F-9159DBF0595E}" type="slidenum">
              <a:rPr lang="en-US" sz="3200" smtClean="0">
                <a:solidFill>
                  <a:schemeClr val="bg1"/>
                </a:solidFill>
              </a:rPr>
              <a:t>23</a:t>
            </a:fld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556648-2177-4880-A120-D2CC2B9E1D2D}"/>
              </a:ext>
            </a:extLst>
          </p:cNvPr>
          <p:cNvSpPr/>
          <p:nvPr/>
        </p:nvSpPr>
        <p:spPr>
          <a:xfrm>
            <a:off x="0" y="0"/>
            <a:ext cx="5829207" cy="592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en-US" sz="32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Acknowledgments</a:t>
            </a:r>
            <a:endParaRPr lang="en-US" sz="4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152448-F3F1-E1DC-1733-454AA30BF576}"/>
              </a:ext>
            </a:extLst>
          </p:cNvPr>
          <p:cNvSpPr txBox="1"/>
          <p:nvPr/>
        </p:nvSpPr>
        <p:spPr>
          <a:xfrm>
            <a:off x="523142" y="685546"/>
            <a:ext cx="1101236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to acknowledge the financial support of the Natural Sciences and Engineering Research Council of Canada (NSERC) through the Alliance Advantage program, Natural Resources Canada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NRCan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Alberta Innovates, BC - Forestry Innovation Investment Ltd (BC-FII),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Ministère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Ressources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naturelles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des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Forêts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(MRNF), Ontario Ministry of Northern Development, Mines, Natural Resources and Forestry (NDMNRF), Alberta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WoodWORKS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!, National Lumber Grades Authority (NLGA), Nordic Structures, Western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Archrib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Element5. We also thank research partners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FPInnovations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the National Research Council (NRC) for their in-kind contributions.</a:t>
            </a:r>
          </a:p>
          <a:p>
            <a:pPr algn="just"/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Thanks, are also extended to my graduate supervisor, Prof. Sam Salem for his contribution, guidance and support.</a:t>
            </a:r>
            <a:endParaRPr lang="en-CA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023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259FB-BCB5-6D22-77EF-6296ACE05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ED27C8-B86A-5A57-53F9-4B2D69CE5150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CE44921-DE9E-CC60-3917-7936222F1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887" y="6444200"/>
            <a:ext cx="2743200" cy="365125"/>
          </a:xfrm>
        </p:spPr>
        <p:txBody>
          <a:bodyPr/>
          <a:lstStyle/>
          <a:p>
            <a:fld id="{754A728C-EB2F-42B5-896F-9159DBF0595E}" type="slidenum">
              <a:rPr lang="en-US" sz="3200" smtClean="0">
                <a:solidFill>
                  <a:schemeClr val="bg1"/>
                </a:solidFill>
              </a:rPr>
              <a:t>24</a:t>
            </a:fld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Google Shape;378;p31">
            <a:extLst>
              <a:ext uri="{FF2B5EF4-FFF2-40B4-BE49-F238E27FC236}">
                <a16:creationId xmlns:a16="http://schemas.microsoft.com/office/drawing/2014/main" id="{9E5D8654-0241-F761-4886-C23B2BE2911C}"/>
              </a:ext>
            </a:extLst>
          </p:cNvPr>
          <p:cNvSpPr txBox="1"/>
          <p:nvPr/>
        </p:nvSpPr>
        <p:spPr>
          <a:xfrm>
            <a:off x="3614372" y="2391110"/>
            <a:ext cx="5229293" cy="1179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THANK YOU</a:t>
            </a:r>
            <a:endParaRPr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379;p31">
            <a:extLst>
              <a:ext uri="{FF2B5EF4-FFF2-40B4-BE49-F238E27FC236}">
                <a16:creationId xmlns:a16="http://schemas.microsoft.com/office/drawing/2014/main" id="{9DEFF561-0918-6209-9065-445FAA42B0C7}"/>
              </a:ext>
            </a:extLst>
          </p:cNvPr>
          <p:cNvSpPr txBox="1"/>
          <p:nvPr/>
        </p:nvSpPr>
        <p:spPr>
          <a:xfrm>
            <a:off x="0" y="6383029"/>
            <a:ext cx="7042335" cy="487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Contact Email: iahmad1@lakeheadu.ca</a:t>
            </a:r>
            <a:endParaRPr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28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8DF1C-64DD-11C6-BC95-D4DB76F1D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1FCDC-A15C-40B7-CAE9-8515B3A6C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57" y="350068"/>
            <a:ext cx="10058400" cy="1450757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88A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en-US" sz="3600" b="1" dirty="0">
              <a:solidFill>
                <a:srgbClr val="88AB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ABE828-2E5D-7549-AD36-EE562C674FE8}"/>
              </a:ext>
            </a:extLst>
          </p:cNvPr>
          <p:cNvSpPr/>
          <p:nvPr/>
        </p:nvSpPr>
        <p:spPr>
          <a:xfrm>
            <a:off x="1" y="6444200"/>
            <a:ext cx="12101804" cy="365125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6AA270C-5F1F-0E44-8C63-55C50CA7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887" y="6444200"/>
            <a:ext cx="2743200" cy="365125"/>
          </a:xfrm>
        </p:spPr>
        <p:txBody>
          <a:bodyPr/>
          <a:lstStyle/>
          <a:p>
            <a:fld id="{754A728C-EB2F-42B5-896F-9159DBF0595E}" type="slidenum">
              <a:rPr lang="en-US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2F0AC68-C68C-2A29-ECE4-E6E4F6DEF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79" y="1492406"/>
            <a:ext cx="5982933" cy="33670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D88A021-28FE-9940-DA85-03F4E03C758B}"/>
              </a:ext>
            </a:extLst>
          </p:cNvPr>
          <p:cNvGrpSpPr/>
          <p:nvPr/>
        </p:nvGrpSpPr>
        <p:grpSpPr>
          <a:xfrm>
            <a:off x="8424118" y="687099"/>
            <a:ext cx="3462900" cy="2210833"/>
            <a:chOff x="8424118" y="687099"/>
            <a:chExt cx="3462900" cy="221083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3CDA1D9-9BF1-CF44-E608-FDF056A0DE8B}"/>
                </a:ext>
              </a:extLst>
            </p:cNvPr>
            <p:cNvSpPr txBox="1"/>
            <p:nvPr/>
          </p:nvSpPr>
          <p:spPr>
            <a:xfrm>
              <a:off x="8424319" y="1070218"/>
              <a:ext cx="3462699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2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Higher strength-to-weight ratio</a:t>
              </a:r>
              <a:endPara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BB62B94-F07C-AF7A-6474-5EFF9B2333C2}"/>
                </a:ext>
              </a:extLst>
            </p:cNvPr>
            <p:cNvSpPr txBox="1"/>
            <p:nvPr/>
          </p:nvSpPr>
          <p:spPr>
            <a:xfrm>
              <a:off x="8424319" y="1434481"/>
              <a:ext cx="3462699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2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tx1"/>
                  </a:solidFill>
                </a:defRPr>
              </a:lvl1pPr>
            </a:lstStyle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Lower energy consumption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3C04DF4-B0C3-5578-BB4E-89234E9938AE}"/>
                </a:ext>
              </a:extLst>
            </p:cNvPr>
            <p:cNvSpPr txBox="1"/>
            <p:nvPr/>
          </p:nvSpPr>
          <p:spPr>
            <a:xfrm>
              <a:off x="8424120" y="1820852"/>
              <a:ext cx="3462699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2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tx1"/>
                  </a:solidFill>
                </a:defRPr>
              </a:lvl1pPr>
            </a:lstStyle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Stable dimensions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84FCEA9-2499-315D-6721-2A4B5A16008F}"/>
                </a:ext>
              </a:extLst>
            </p:cNvPr>
            <p:cNvSpPr txBox="1"/>
            <p:nvPr/>
          </p:nvSpPr>
          <p:spPr>
            <a:xfrm>
              <a:off x="8424119" y="2163627"/>
              <a:ext cx="3462699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2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tx1"/>
                  </a:solidFill>
                </a:defRPr>
              </a:lvl1pPr>
            </a:lstStyle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Aesthetic attributes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5CBA170-5B10-F809-9E14-1E66EC681C78}"/>
                </a:ext>
              </a:extLst>
            </p:cNvPr>
            <p:cNvSpPr txBox="1"/>
            <p:nvPr/>
          </p:nvSpPr>
          <p:spPr>
            <a:xfrm>
              <a:off x="8424118" y="2528600"/>
              <a:ext cx="3462699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2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tx1"/>
                  </a:solidFill>
                </a:defRPr>
              </a:lvl1pPr>
            </a:lstStyle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Easy onsite assembling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07931DB-0A47-BFF5-BD18-E7A002C8605A}"/>
                </a:ext>
              </a:extLst>
            </p:cNvPr>
            <p:cNvSpPr txBox="1"/>
            <p:nvPr/>
          </p:nvSpPr>
          <p:spPr>
            <a:xfrm>
              <a:off x="8424118" y="687099"/>
              <a:ext cx="1353371" cy="369332"/>
            </a:xfrm>
            <a:prstGeom prst="rect">
              <a:avLst/>
            </a:prstGeom>
            <a:solidFill>
              <a:srgbClr val="A3794F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Pros</a:t>
              </a:r>
              <a:endParaRPr lang="en-CA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0AC30E1-6BC4-977A-CB8B-D57606CF5816}"/>
              </a:ext>
            </a:extLst>
          </p:cNvPr>
          <p:cNvGrpSpPr/>
          <p:nvPr/>
        </p:nvGrpSpPr>
        <p:grpSpPr>
          <a:xfrm>
            <a:off x="8424120" y="3256819"/>
            <a:ext cx="3483394" cy="1754460"/>
            <a:chOff x="8508705" y="3640927"/>
            <a:chExt cx="3483394" cy="175446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A2F1C14-EAD2-FD35-D79D-EF27E992B2D3}"/>
                </a:ext>
              </a:extLst>
            </p:cNvPr>
            <p:cNvSpPr txBox="1"/>
            <p:nvPr/>
          </p:nvSpPr>
          <p:spPr>
            <a:xfrm>
              <a:off x="8529400" y="4016571"/>
              <a:ext cx="3462699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2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tx1"/>
                  </a:solidFill>
                </a:defRPr>
              </a:lvl1pPr>
            </a:lstStyle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Non-ductile nature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B1751DB-C5A4-FCA7-4D4D-49D8059E2BD4}"/>
                </a:ext>
              </a:extLst>
            </p:cNvPr>
            <p:cNvSpPr txBox="1"/>
            <p:nvPr/>
          </p:nvSpPr>
          <p:spPr>
            <a:xfrm>
              <a:off x="8529400" y="4372058"/>
              <a:ext cx="3462699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2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tx1"/>
                  </a:solidFill>
                </a:defRPr>
              </a:lvl1pPr>
            </a:lstStyle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Vibration issues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F193108-F703-115D-4E4C-3E051B88D851}"/>
                </a:ext>
              </a:extLst>
            </p:cNvPr>
            <p:cNvSpPr txBox="1"/>
            <p:nvPr/>
          </p:nvSpPr>
          <p:spPr>
            <a:xfrm>
              <a:off x="8529399" y="4749056"/>
              <a:ext cx="3462699" cy="64633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tx1"/>
                  </a:solidFill>
                </a:defRPr>
              </a:lvl1pPr>
            </a:lstStyle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Fire safety issues (combustible nature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B8E3B49-978D-3055-6024-5B36D7C2F913}"/>
                </a:ext>
              </a:extLst>
            </p:cNvPr>
            <p:cNvSpPr txBox="1"/>
            <p:nvPr/>
          </p:nvSpPr>
          <p:spPr>
            <a:xfrm>
              <a:off x="8508705" y="3640927"/>
              <a:ext cx="1910085" cy="369332"/>
            </a:xfrm>
            <a:prstGeom prst="rect">
              <a:avLst/>
            </a:prstGeom>
            <a:solidFill>
              <a:srgbClr val="A3794F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/>
              </a:lvl1pPr>
            </a:lstStyle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Cons</a:t>
              </a:r>
              <a:endParaRPr lang="en-CA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CB94594-88F8-4C0C-9D9B-43DC5A060C42}"/>
              </a:ext>
            </a:extLst>
          </p:cNvPr>
          <p:cNvSpPr txBox="1"/>
          <p:nvPr/>
        </p:nvSpPr>
        <p:spPr>
          <a:xfrm>
            <a:off x="5925678" y="1616159"/>
            <a:ext cx="92845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Glulam</a:t>
            </a:r>
            <a:endParaRPr lang="en-CA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2515CB-553E-3599-694A-7A6E19C4444B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4993127" y="1985491"/>
            <a:ext cx="1396781" cy="9576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112E693-932D-8B98-8776-DF5C3AE6E0E4}"/>
              </a:ext>
            </a:extLst>
          </p:cNvPr>
          <p:cNvCxnSpPr>
            <a:cxnSpLocks/>
          </p:cNvCxnSpPr>
          <p:nvPr/>
        </p:nvCxnSpPr>
        <p:spPr>
          <a:xfrm flipH="1">
            <a:off x="5305530" y="2003684"/>
            <a:ext cx="1046708" cy="15665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FA3B674-F28F-2A90-DE56-8016C8AD6839}"/>
              </a:ext>
            </a:extLst>
          </p:cNvPr>
          <p:cNvSpPr txBox="1"/>
          <p:nvPr/>
        </p:nvSpPr>
        <p:spPr>
          <a:xfrm>
            <a:off x="3853380" y="4458292"/>
            <a:ext cx="6379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CLT</a:t>
            </a:r>
            <a:endParaRPr lang="en-CA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5DE05C1-7A5C-DD75-9175-FDEFA1E2F2E7}"/>
              </a:ext>
            </a:extLst>
          </p:cNvPr>
          <p:cNvCxnSpPr>
            <a:cxnSpLocks/>
          </p:cNvCxnSpPr>
          <p:nvPr/>
        </p:nvCxnSpPr>
        <p:spPr>
          <a:xfrm flipV="1">
            <a:off x="4114411" y="2538993"/>
            <a:ext cx="158070" cy="18847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A557BF3-7A5A-9CC0-FC89-1B9808F26DE5}"/>
              </a:ext>
            </a:extLst>
          </p:cNvPr>
          <p:cNvSpPr/>
          <p:nvPr/>
        </p:nvSpPr>
        <p:spPr>
          <a:xfrm>
            <a:off x="1819414" y="5141962"/>
            <a:ext cx="3998688" cy="410262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Engineered mass timber products </a:t>
            </a:r>
            <a:r>
              <a:rPr lang="en-US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endParaRPr lang="en-CA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980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0E07F-1722-F79F-F317-D293B8B04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C5EF0E-BD53-F3D8-FC24-FD22FBCE5B61}"/>
              </a:ext>
            </a:extLst>
          </p:cNvPr>
          <p:cNvSpPr/>
          <p:nvPr/>
        </p:nvSpPr>
        <p:spPr>
          <a:xfrm>
            <a:off x="-11159" y="6419862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6DD24CC-E19E-697B-5298-DBAC4CA87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887" y="6444200"/>
            <a:ext cx="2743200" cy="365125"/>
          </a:xfrm>
        </p:spPr>
        <p:txBody>
          <a:bodyPr/>
          <a:lstStyle/>
          <a:p>
            <a:fld id="{754A728C-EB2F-42B5-896F-9159DBF0595E}" type="slidenum">
              <a:rPr lang="en-US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8F1170E-AF76-06CB-CC42-E5DCB8B50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10" y="591340"/>
            <a:ext cx="2915212" cy="43157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767EB2-D83E-06D6-BC70-6BA7D6D70FF1}"/>
              </a:ext>
            </a:extLst>
          </p:cNvPr>
          <p:cNvSpPr txBox="1"/>
          <p:nvPr/>
        </p:nvSpPr>
        <p:spPr>
          <a:xfrm>
            <a:off x="16497" y="25368"/>
            <a:ext cx="8671218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Innovative mass timber structural systems for high rise construction</a:t>
            </a:r>
            <a:endParaRPr lang="en-CA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C2E36BB-6C5A-BBE4-E2A1-DC53567A576A}"/>
              </a:ext>
            </a:extLst>
          </p:cNvPr>
          <p:cNvGrpSpPr/>
          <p:nvPr/>
        </p:nvGrpSpPr>
        <p:grpSpPr>
          <a:xfrm>
            <a:off x="3667734" y="1307890"/>
            <a:ext cx="4856531" cy="3695432"/>
            <a:chOff x="5057581" y="337565"/>
            <a:chExt cx="4791233" cy="5903088"/>
          </a:xfrm>
        </p:grpSpPr>
        <p:pic>
          <p:nvPicPr>
            <p:cNvPr id="41" name="Picture 6">
              <a:extLst>
                <a:ext uri="{FF2B5EF4-FFF2-40B4-BE49-F238E27FC236}">
                  <a16:creationId xmlns:a16="http://schemas.microsoft.com/office/drawing/2014/main" id="{1FC10722-63D6-7CDF-696C-C2707E5D5B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544" b="9867"/>
            <a:stretch/>
          </p:blipFill>
          <p:spPr bwMode="auto">
            <a:xfrm>
              <a:off x="5057581" y="411353"/>
              <a:ext cx="1485900" cy="582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8">
              <a:extLst>
                <a:ext uri="{FF2B5EF4-FFF2-40B4-BE49-F238E27FC236}">
                  <a16:creationId xmlns:a16="http://schemas.microsoft.com/office/drawing/2014/main" id="{0DEEA959-EFFB-46F2-BA6C-E3FA3DE1FC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93" r="51456" b="9863"/>
            <a:stretch/>
          </p:blipFill>
          <p:spPr bwMode="auto">
            <a:xfrm>
              <a:off x="8253317" y="337565"/>
              <a:ext cx="1595497" cy="5903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9F3692A-BA9D-1460-E166-DDF65E658D96}"/>
                </a:ext>
              </a:extLst>
            </p:cNvPr>
            <p:cNvGrpSpPr/>
            <p:nvPr/>
          </p:nvGrpSpPr>
          <p:grpSpPr>
            <a:xfrm>
              <a:off x="6655449" y="374225"/>
              <a:ext cx="1485900" cy="5829300"/>
              <a:chOff x="6655449" y="374225"/>
              <a:chExt cx="1485900" cy="5829300"/>
            </a:xfrm>
          </p:grpSpPr>
          <p:pic>
            <p:nvPicPr>
              <p:cNvPr id="44" name="Picture 6">
                <a:extLst>
                  <a:ext uri="{FF2B5EF4-FFF2-40B4-BE49-F238E27FC236}">
                    <a16:creationId xmlns:a16="http://schemas.microsoft.com/office/drawing/2014/main" id="{DD286194-19AB-29CC-C7B6-47B082CE1B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8544" b="9867"/>
              <a:stretch/>
            </p:blipFill>
            <p:spPr bwMode="auto">
              <a:xfrm>
                <a:off x="6655449" y="374225"/>
                <a:ext cx="1485900" cy="5829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653AA42-664E-CCF6-73BE-48BA2B34A3F1}"/>
                  </a:ext>
                </a:extLst>
              </p:cNvPr>
              <p:cNvSpPr/>
              <p:nvPr/>
            </p:nvSpPr>
            <p:spPr>
              <a:xfrm>
                <a:off x="7179469" y="411352"/>
                <a:ext cx="434311" cy="5625553"/>
              </a:xfrm>
              <a:prstGeom prst="rect">
                <a:avLst/>
              </a:prstGeom>
              <a:solidFill>
                <a:srgbClr val="0A27FE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D4EBA78-F33E-2426-9138-E4934DD80D95}"/>
              </a:ext>
            </a:extLst>
          </p:cNvPr>
          <p:cNvSpPr txBox="1"/>
          <p:nvPr/>
        </p:nvSpPr>
        <p:spPr>
          <a:xfrm>
            <a:off x="3667734" y="938558"/>
            <a:ext cx="1478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Frame system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D9F511-6EF0-3C0E-7490-EBC66706A853}"/>
              </a:ext>
            </a:extLst>
          </p:cNvPr>
          <p:cNvSpPr txBox="1"/>
          <p:nvPr/>
        </p:nvSpPr>
        <p:spPr>
          <a:xfrm>
            <a:off x="5137401" y="921535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Shear wall system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3BD635-FECE-915B-E315-4FDD74CF8850}"/>
              </a:ext>
            </a:extLst>
          </p:cNvPr>
          <p:cNvSpPr txBox="1"/>
          <p:nvPr/>
        </p:nvSpPr>
        <p:spPr>
          <a:xfrm>
            <a:off x="7004940" y="930047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Diagrid system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8901E2-1628-EE87-D780-A75AB677ECE3}"/>
              </a:ext>
            </a:extLst>
          </p:cNvPr>
          <p:cNvSpPr txBox="1"/>
          <p:nvPr/>
        </p:nvSpPr>
        <p:spPr>
          <a:xfrm>
            <a:off x="16497" y="5268847"/>
            <a:ext cx="4074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Buckling restrained braced glulam frame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CA" b="0" i="1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Prakash S.</a:t>
            </a:r>
            <a:r>
              <a:rPr lang="en-CA" b="0" i="1" u="sng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CA" b="0" i="1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Badal 2024</a:t>
            </a:r>
            <a:r>
              <a:rPr lang="en-US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35188C-88AE-03CE-502B-D36E7646050F}"/>
              </a:ext>
            </a:extLst>
          </p:cNvPr>
          <p:cNvSpPr txBox="1"/>
          <p:nvPr/>
        </p:nvSpPr>
        <p:spPr>
          <a:xfrm>
            <a:off x="5240196" y="5290134"/>
            <a:ext cx="2436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Alternate systems</a:t>
            </a:r>
            <a:endParaRPr lang="en-US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(Ussher 2023</a:t>
            </a:r>
            <a:r>
              <a:rPr lang="en-US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037527-A5C6-51A0-F279-315BDF3299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3" t="4633"/>
          <a:stretch/>
        </p:blipFill>
        <p:spPr>
          <a:xfrm>
            <a:off x="8561648" y="1386785"/>
            <a:ext cx="3266563" cy="34562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190BB5-8964-2187-D758-A29988DEBA73}"/>
              </a:ext>
            </a:extLst>
          </p:cNvPr>
          <p:cNvSpPr txBox="1"/>
          <p:nvPr/>
        </p:nvSpPr>
        <p:spPr>
          <a:xfrm>
            <a:off x="9119614" y="5315364"/>
            <a:ext cx="29377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u="none" strike="noStrike" cap="none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Rocker shear wall system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Bailey 2022</a:t>
            </a:r>
            <a:r>
              <a:rPr lang="en-US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endParaRPr>
          </a:p>
          <a:p>
            <a:endParaRPr lang="en-US" i="0" u="none" strike="noStrike" cap="none" baseline="30000" dirty="0">
              <a:solidFill>
                <a:srgbClr val="FF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85580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21535-A4D8-D54D-283D-4375A844B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57B56-4E24-9009-7FF1-FA20895FD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57" y="350068"/>
            <a:ext cx="10058400" cy="145075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88A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FABB0C-32FF-88BB-F256-4EA26A6A0CAD}"/>
              </a:ext>
            </a:extLst>
          </p:cNvPr>
          <p:cNvSpPr/>
          <p:nvPr/>
        </p:nvSpPr>
        <p:spPr>
          <a:xfrm>
            <a:off x="30269" y="6466499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559B8B5-0762-D53B-711B-CE352635C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887" y="6444200"/>
            <a:ext cx="2743200" cy="365125"/>
          </a:xfrm>
        </p:spPr>
        <p:txBody>
          <a:bodyPr/>
          <a:lstStyle/>
          <a:p>
            <a:fld id="{754A728C-EB2F-42B5-896F-9159DBF0595E}" type="slidenum">
              <a:rPr lang="en-US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4944A0-CC59-E50B-B193-77A61213ABAE}"/>
              </a:ext>
            </a:extLst>
          </p:cNvPr>
          <p:cNvSpPr txBox="1"/>
          <p:nvPr/>
        </p:nvSpPr>
        <p:spPr>
          <a:xfrm>
            <a:off x="30269" y="25925"/>
            <a:ext cx="8846265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Passive fire protection techniques for mass timber structural elements</a:t>
            </a:r>
            <a:endParaRPr lang="en-CA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AC411A-E568-D7F1-251D-26CF5E9EEB67}"/>
              </a:ext>
            </a:extLst>
          </p:cNvPr>
          <p:cNvSpPr txBox="1"/>
          <p:nvPr/>
        </p:nvSpPr>
        <p:spPr>
          <a:xfrm>
            <a:off x="3903634" y="5296320"/>
            <a:ext cx="35214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cap="none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Gypsum plasterboards 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6</a:t>
            </a:r>
            <a:r>
              <a:rPr lang="en-US" sz="2400" b="0" i="0" u="none" strike="noStrike" cap="none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,7,8</a:t>
            </a:r>
            <a:r>
              <a:rPr lang="en-US" sz="2400" b="0" i="0" u="none" strike="noStrike" cap="none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908D519-91E3-E434-22DF-DCC0C440E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57" y="1467061"/>
            <a:ext cx="4852213" cy="3403788"/>
          </a:xfrm>
          <a:prstGeom prst="rect">
            <a:avLst/>
          </a:prstGeom>
        </p:spPr>
      </p:pic>
      <p:pic>
        <p:nvPicPr>
          <p:cNvPr id="21" name="Picture 20" descr="A diagram of a column&#10;&#10;Description automatically generated">
            <a:extLst>
              <a:ext uri="{FF2B5EF4-FFF2-40B4-BE49-F238E27FC236}">
                <a16:creationId xmlns:a16="http://schemas.microsoft.com/office/drawing/2014/main" id="{7D5BBE39-1F6A-41A4-7E8E-3C3C641893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" b="1830"/>
          <a:stretch/>
        </p:blipFill>
        <p:spPr bwMode="auto">
          <a:xfrm>
            <a:off x="6048778" y="1481959"/>
            <a:ext cx="5639324" cy="338889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FD5B35C-B23A-77FE-F4A3-1DBC4DE4803E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2669640" y="3176404"/>
            <a:ext cx="3379138" cy="109407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072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A64E4-9528-AEA2-C9E0-85B5C44DB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83348-3574-EF0E-2746-3EB91346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57" y="350068"/>
            <a:ext cx="10058400" cy="145075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88A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D388A2-20FC-8E05-EFFB-CCFBDB5C1DAD}"/>
              </a:ext>
            </a:extLst>
          </p:cNvPr>
          <p:cNvSpPr/>
          <p:nvPr/>
        </p:nvSpPr>
        <p:spPr>
          <a:xfrm>
            <a:off x="30269" y="6466499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21644D9-0278-EB66-A1A6-B8257722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887" y="6444200"/>
            <a:ext cx="2743200" cy="365125"/>
          </a:xfrm>
        </p:spPr>
        <p:txBody>
          <a:bodyPr/>
          <a:lstStyle/>
          <a:p>
            <a:fld id="{754A728C-EB2F-42B5-896F-9159DBF0595E}" type="slidenum">
              <a:rPr lang="en-US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A6A33E-7DBC-C457-9A1A-8E0495C750D0}"/>
              </a:ext>
            </a:extLst>
          </p:cNvPr>
          <p:cNvSpPr txBox="1"/>
          <p:nvPr/>
        </p:nvSpPr>
        <p:spPr>
          <a:xfrm>
            <a:off x="2810178" y="5187994"/>
            <a:ext cx="6336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Spray-applied fire-resistive material (SFRM) 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8,9</a:t>
            </a:r>
            <a:endParaRPr lang="en-CA" sz="2400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white ceiling with a light bulb from it&#10;&#10;Description automatically generated">
            <a:extLst>
              <a:ext uri="{FF2B5EF4-FFF2-40B4-BE49-F238E27FC236}">
                <a16:creationId xmlns:a16="http://schemas.microsoft.com/office/drawing/2014/main" id="{8AF33C0F-2C85-7D99-8EA5-326F9F7FA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3" y="1215494"/>
            <a:ext cx="4992057" cy="3518498"/>
          </a:xfrm>
          <a:prstGeom prst="rect">
            <a:avLst/>
          </a:prstGeom>
        </p:spPr>
      </p:pic>
      <p:pic>
        <p:nvPicPr>
          <p:cNvPr id="4" name="Picture 3" descr="A close-up of a building&#10;&#10;Description automatically generated">
            <a:extLst>
              <a:ext uri="{FF2B5EF4-FFF2-40B4-BE49-F238E27FC236}">
                <a16:creationId xmlns:a16="http://schemas.microsoft.com/office/drawing/2014/main" id="{3DF8F457-9450-6F05-25D7-07B14C52B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884" y="1213704"/>
            <a:ext cx="5277749" cy="35184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8EFE3B-A411-19A5-A0FE-AEA7BA7D94FE}"/>
              </a:ext>
            </a:extLst>
          </p:cNvPr>
          <p:cNvSpPr txBox="1"/>
          <p:nvPr/>
        </p:nvSpPr>
        <p:spPr>
          <a:xfrm>
            <a:off x="30269" y="37619"/>
            <a:ext cx="8846265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Passive fire protection techniques for mass timber structural elements</a:t>
            </a:r>
            <a:endParaRPr lang="en-CA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918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8AF81-D5CB-790E-BDFC-FDFEB89B0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C0ED690-2816-B15E-0689-3021763835C0}"/>
              </a:ext>
            </a:extLst>
          </p:cNvPr>
          <p:cNvSpPr/>
          <p:nvPr/>
        </p:nvSpPr>
        <p:spPr>
          <a:xfrm>
            <a:off x="30269" y="6466499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D9FD7F5-4683-6E43-F811-17585111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185" y="6490836"/>
            <a:ext cx="2743200" cy="365125"/>
          </a:xfrm>
        </p:spPr>
        <p:txBody>
          <a:bodyPr/>
          <a:lstStyle/>
          <a:p>
            <a:fld id="{754A728C-EB2F-42B5-896F-9159DBF0595E}" type="slidenum">
              <a:rPr lang="en-US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7625CB-4866-C4AD-676C-9BEF34159F40}"/>
              </a:ext>
            </a:extLst>
          </p:cNvPr>
          <p:cNvSpPr txBox="1"/>
          <p:nvPr/>
        </p:nvSpPr>
        <p:spPr>
          <a:xfrm>
            <a:off x="30269" y="39153"/>
            <a:ext cx="8846265" cy="4247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/>
            </a:lvl1pPr>
          </a:lstStyle>
          <a:p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Passive fire protection techniques for mass timber structural elements</a:t>
            </a:r>
            <a:endParaRPr lang="en-CA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a piece of wood&#10;&#10;Description automatically generated">
            <a:extLst>
              <a:ext uri="{FF2B5EF4-FFF2-40B4-BE49-F238E27FC236}">
                <a16:creationId xmlns:a16="http://schemas.microsoft.com/office/drawing/2014/main" id="{48B6791A-CDD8-3ED6-72D3-E4EADE7E7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9" y="1426419"/>
            <a:ext cx="3979147" cy="3950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50" name="Picture 2" descr="Application of Flame Retardant Ensuring Fire Protection, Airless ...">
            <a:extLst>
              <a:ext uri="{FF2B5EF4-FFF2-40B4-BE49-F238E27FC236}">
                <a16:creationId xmlns:a16="http://schemas.microsoft.com/office/drawing/2014/main" id="{996933A3-54A5-FAD0-CC49-80916001D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18" b="-786"/>
          <a:stretch/>
        </p:blipFill>
        <p:spPr bwMode="auto">
          <a:xfrm>
            <a:off x="6305521" y="1426418"/>
            <a:ext cx="4841450" cy="400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E23A2E-926F-A7AB-A9BF-68BBB0FDE483}"/>
              </a:ext>
            </a:extLst>
          </p:cNvPr>
          <p:cNvSpPr txBox="1"/>
          <p:nvPr/>
        </p:nvSpPr>
        <p:spPr>
          <a:xfrm>
            <a:off x="1807209" y="5692274"/>
            <a:ext cx="2801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Intumescent coating 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CA" sz="2000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757CAA-0D9A-143E-C26D-101829D72847}"/>
              </a:ext>
            </a:extLst>
          </p:cNvPr>
          <p:cNvSpPr txBox="1"/>
          <p:nvPr/>
        </p:nvSpPr>
        <p:spPr>
          <a:xfrm>
            <a:off x="7583004" y="5692274"/>
            <a:ext cx="2778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Fire retardant chemical 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CA" sz="2000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429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2A780-85C0-2013-86AE-C2AF87E62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E26A1-8197-D44A-3058-F12274EB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57" y="350068"/>
            <a:ext cx="10058400" cy="145075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88A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B5703-8663-E93C-F3DC-BAB5D7B45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1178"/>
            <a:ext cx="10515600" cy="4351338"/>
          </a:xfrm>
        </p:spPr>
        <p:txBody>
          <a:bodyPr>
            <a:norm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endParaRPr lang="en-US" dirty="0">
              <a:solidFill>
                <a:schemeClr val="dk1"/>
              </a:solidFill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endParaRPr lang="en-US" sz="2600" b="0" i="0" u="none" strike="noStrike" cap="none" dirty="0">
              <a:solidFill>
                <a:srgbClr val="3F3F3F"/>
              </a:solidFill>
              <a:ea typeface="Times New Roman"/>
              <a:cs typeface="Times New Roman"/>
              <a:sym typeface="Times New Roman"/>
            </a:endParaRPr>
          </a:p>
          <a:p>
            <a:pPr marL="91440" marR="0" lvl="0" indent="-177800" algn="just" rtl="0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</a:pPr>
            <a:endParaRPr lang="en-US" sz="2600" b="0" i="0" u="none" strike="noStrike" cap="none" dirty="0">
              <a:solidFill>
                <a:srgbClr val="3F3F3F"/>
              </a:solidFill>
              <a:ea typeface="Times New Roman"/>
              <a:cs typeface="Times New Roman"/>
              <a:sym typeface="Times New Roman"/>
            </a:endParaRPr>
          </a:p>
          <a:p>
            <a:pPr marL="91440" marR="0" lvl="0" indent="-177800" algn="just" rtl="0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</a:pPr>
            <a:endParaRPr lang="en-US" sz="2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CAC633-0632-BED4-DA37-25CA43D1B9CD}"/>
              </a:ext>
            </a:extLst>
          </p:cNvPr>
          <p:cNvSpPr/>
          <p:nvPr/>
        </p:nvSpPr>
        <p:spPr>
          <a:xfrm>
            <a:off x="30269" y="6466499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2F15913-6CC0-2A30-F0F2-9F1B721FF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0257" y="6466499"/>
            <a:ext cx="2743200" cy="365125"/>
          </a:xfrm>
        </p:spPr>
        <p:txBody>
          <a:bodyPr/>
          <a:lstStyle/>
          <a:p>
            <a:fld id="{754A728C-EB2F-42B5-896F-9159DBF0595E}" type="slidenum">
              <a:rPr lang="en-US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Google Shape;202;p11">
            <a:extLst>
              <a:ext uri="{FF2B5EF4-FFF2-40B4-BE49-F238E27FC236}">
                <a16:creationId xmlns:a16="http://schemas.microsoft.com/office/drawing/2014/main" id="{83C1944D-5912-A4A8-8636-63E600D090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7513333"/>
              </p:ext>
            </p:extLst>
          </p:nvPr>
        </p:nvGraphicFramePr>
        <p:xfrm>
          <a:off x="231163" y="120420"/>
          <a:ext cx="11606423" cy="6023878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277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0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08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6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22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22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422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422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8820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b="1" u="none" strike="noStrike" cap="none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Building category</a:t>
                      </a:r>
                      <a:endParaRPr lang="en-CA" sz="1600" b="1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lang="en-CA" sz="1600" b="1" u="none" strike="noStrike" cap="none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56875" marR="56875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b="1" u="none" strike="noStrike" cap="none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OBC Designation</a:t>
                      </a:r>
                      <a:endParaRPr lang="en-CA" sz="1600" b="1" u="none" strike="noStrike" cap="none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56875" marR="56875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b="1" u="none" strike="noStrike" kern="1200" cap="none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Maximum Building Area (area per floor</a:t>
                      </a:r>
                      <a:endParaRPr lang="en-CA" sz="1600" b="1" u="none" strike="noStrike" kern="1200" cap="none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6875" marR="56875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b="1" u="none" strike="noStrike" kern="1200" cap="none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Maximum Physical Height</a:t>
                      </a:r>
                      <a:endParaRPr lang="en-CA" sz="1600" b="1" u="none" strike="noStrike" kern="1200" cap="none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56875" marR="56875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b="1" u="none" strike="noStrike" kern="1200" cap="none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Sprinklers</a:t>
                      </a:r>
                      <a:endParaRPr lang="en-CA" sz="1600" b="1" u="none" strike="noStrike" kern="1200" cap="none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56875" marR="56875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b="1" u="none" strike="noStrike" kern="1200" cap="none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Floor Assembly Construction</a:t>
                      </a:r>
                      <a:endParaRPr lang="en-CA" sz="1600" b="1" u="none" strike="noStrike" kern="1200" cap="none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56875" marR="56875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b="1" u="none" strike="noStrike" kern="1200" cap="none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Stairwell Construction</a:t>
                      </a:r>
                      <a:endParaRPr lang="en-CA" sz="1600" b="1" u="none" strike="noStrike" kern="1200" cap="none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56875" marR="56875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b="1" u="none" strike="noStrike" kern="1200" cap="none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Elevator Shaft Construction</a:t>
                      </a:r>
                      <a:endParaRPr lang="en-CA" sz="1600" b="1" u="none" strike="noStrike" kern="1200" cap="none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56875" marR="56875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779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b="0" u="none" strike="noStrike" cap="none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(Low-Rise</a:t>
                      </a:r>
                      <a:endParaRPr lang="en-CA" sz="16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b="0" u="none" strike="noStrike" cap="none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≤ 4 Storeys)</a:t>
                      </a:r>
                      <a:endParaRPr lang="en-CA" sz="16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75" marR="568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u="none" strike="noStrike" cap="none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Acceptable Solution (Parts 3 &amp; 4)</a:t>
                      </a:r>
                      <a:endParaRPr lang="en-CA" sz="1600" u="none" strike="noStrike" cap="none" noProof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56875" marR="568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u="none" strike="noStrike" cap="none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1 storey: 7200 m</a:t>
                      </a:r>
                      <a:r>
                        <a:rPr lang="en-CA" sz="1600" u="none" strike="noStrike" cap="none" baseline="300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2</a:t>
                      </a:r>
                      <a:endParaRPr lang="en-CA" sz="1600" baseline="300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u="none" strike="noStrike" cap="none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2 storey: 3600 m</a:t>
                      </a:r>
                      <a:r>
                        <a:rPr lang="en-CA" sz="1600" u="none" strike="noStrike" cap="none" baseline="300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2</a:t>
                      </a:r>
                      <a:endParaRPr lang="en-CA" sz="16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u="none" strike="noStrike" cap="none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3 storey: 2500 m</a:t>
                      </a:r>
                      <a:r>
                        <a:rPr lang="en-CA" sz="1600" u="none" strike="noStrike" cap="none" baseline="300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2</a:t>
                      </a:r>
                      <a:endParaRPr lang="en-CA" sz="16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u="none" strike="noStrike" cap="none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4 storey: 1800 m</a:t>
                      </a:r>
                      <a:r>
                        <a:rPr lang="en-CA" sz="1600" u="none" strike="noStrike" cap="none" baseline="300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2</a:t>
                      </a:r>
                      <a:endParaRPr lang="en-CA" sz="16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75" marR="568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u="none" strike="noStrike" cap="none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------</a:t>
                      </a:r>
                      <a:endParaRPr lang="en-CA" sz="16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75" marR="568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CA" sz="1600" u="none" strike="noStrike" cap="none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NFPA 13R</a:t>
                      </a:r>
                      <a:endParaRPr lang="en-CA" sz="1600" u="none" strike="noStrike" cap="none" noProof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56875" marR="568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CA" sz="1600" u="none" strike="noStrike" cap="none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1-hour fire resistance rating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lang="en-CA" sz="1600" u="none" strike="noStrike" cap="none" noProof="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56875" marR="568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CA" sz="1600" u="none" strike="noStrike" cap="none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1-hour fire resistance rating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endParaRPr lang="en-CA" sz="1600" u="none" strike="noStrike" cap="none" noProof="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56875" marR="568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CA" sz="1600" u="none" strike="noStrike" cap="none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1-hour fire resistance rating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endParaRPr lang="en-CA" sz="1600" u="none" strike="noStrike" cap="none" noProof="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56875" marR="5687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669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b="0" u="none" strike="noStrike" cap="none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(Low-Rise &amp; Mid-Rise</a:t>
                      </a:r>
                      <a:endParaRPr lang="en-CA" sz="16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b="0" u="none" strike="noStrike" cap="none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≤ 6 Storeys)</a:t>
                      </a:r>
                      <a:endParaRPr lang="en-CA" sz="16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75" marR="568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u="none" strike="noStrike" cap="none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Acceptable Solution (Parts 3 &amp; 4)</a:t>
                      </a:r>
                      <a:endParaRPr lang="en-CA" sz="1600" u="none" strike="noStrike" cap="none" noProof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56875" marR="568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u="none" strike="noStrike" cap="none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1 storey:   9000 </a:t>
                      </a:r>
                      <a:r>
                        <a:rPr lang="en-CA" sz="1600" u="none" strike="noStrike" cap="none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m</a:t>
                      </a:r>
                      <a:r>
                        <a:rPr lang="en-CA" sz="1600" u="none" strike="noStrike" cap="none" baseline="300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2</a:t>
                      </a:r>
                      <a:endParaRPr lang="en-CA" sz="16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u="none" strike="noStrike" cap="none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2 storeys: 4500 </a:t>
                      </a:r>
                      <a:r>
                        <a:rPr lang="en-CA" sz="1600" u="none" strike="noStrike" cap="none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m</a:t>
                      </a:r>
                      <a:r>
                        <a:rPr lang="en-CA" sz="1600" u="none" strike="noStrike" cap="none" baseline="300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2</a:t>
                      </a:r>
                      <a:r>
                        <a:rPr lang="en-CA" sz="1600" u="none" strike="noStrike" cap="none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3 storeys: 3000 </a:t>
                      </a:r>
                      <a:r>
                        <a:rPr lang="en-CA" sz="1600" u="none" strike="noStrike" cap="none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m</a:t>
                      </a:r>
                      <a:r>
                        <a:rPr lang="en-CA" sz="1600" u="none" strike="noStrike" cap="none" baseline="300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2</a:t>
                      </a:r>
                      <a:r>
                        <a:rPr lang="en-CA" sz="1600" u="none" strike="noStrike" cap="none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4 storeys: 2250 </a:t>
                      </a:r>
                      <a:r>
                        <a:rPr lang="en-CA" sz="1600" u="none" strike="noStrike" cap="none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m</a:t>
                      </a:r>
                      <a:r>
                        <a:rPr lang="en-CA" sz="1600" u="none" strike="noStrike" cap="none" baseline="300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2</a:t>
                      </a:r>
                      <a:r>
                        <a:rPr lang="en-CA" sz="1600" u="none" strike="noStrike" cap="none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5 storeys: 1800 </a:t>
                      </a:r>
                      <a:r>
                        <a:rPr lang="en-CA" sz="1600" u="none" strike="noStrike" cap="none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m</a:t>
                      </a:r>
                      <a:r>
                        <a:rPr lang="en-CA" sz="1600" u="none" strike="noStrike" cap="none" baseline="300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2</a:t>
                      </a:r>
                      <a:r>
                        <a:rPr lang="en-CA" sz="1600" u="none" strike="noStrike" cap="none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6 storeys: 1500 </a:t>
                      </a:r>
                      <a:r>
                        <a:rPr lang="en-CA" sz="1600" u="none" strike="noStrike" cap="none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m</a:t>
                      </a:r>
                      <a:r>
                        <a:rPr lang="en-CA" sz="1600" u="none" strike="noStrike" cap="none" baseline="300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2</a:t>
                      </a:r>
                      <a:endParaRPr lang="en-CA" sz="1600" u="none" strike="noStrike" cap="none" noProof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56875" marR="568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CA" sz="1600" u="none" strike="noStrike" cap="none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18 m from ground floor to top floor</a:t>
                      </a:r>
                      <a:endParaRPr lang="en-CA" sz="1600" b="0" u="none" strike="noStrike" cap="none" noProof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56875" marR="568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CA" sz="1600" u="none" strike="noStrike" cap="none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NFPA 13R for 1-4 storeys; NFPA 13 for 5</a:t>
                      </a:r>
                      <a:r>
                        <a:rPr lang="en-CA" sz="1600" u="none" strike="noStrike" kern="1200" cap="none" baseline="300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Times New Roman"/>
                        </a:rPr>
                        <a:t>th</a:t>
                      </a:r>
                      <a:r>
                        <a:rPr lang="en-CA" sz="1600" u="none" strike="noStrike" cap="none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and 6</a:t>
                      </a:r>
                      <a:r>
                        <a:rPr lang="en-CA" sz="1600" u="none" strike="noStrike" kern="1200" cap="none" baseline="300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Times New Roman"/>
                        </a:rPr>
                        <a:t>th</a:t>
                      </a:r>
                      <a:r>
                        <a:rPr lang="en-CA" sz="1600" u="none" strike="noStrike" cap="none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storey</a:t>
                      </a:r>
                      <a:endParaRPr lang="en-CA" sz="1600" u="none" strike="noStrike" cap="none" noProof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56875" marR="568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CA" sz="1600" u="none" strike="noStrike" cap="none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1-hour fire resistance rating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endParaRPr lang="en-CA" sz="1600" b="0" u="none" strike="noStrike" cap="none" noProof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56875" marR="568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  <a:tabLst/>
                        <a:defRPr/>
                      </a:pPr>
                      <a:r>
                        <a:rPr lang="en-CA" sz="1600" u="none" strike="noStrike" cap="none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1.5-hour fire resistance rating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CA" sz="1600" u="none" strike="noStrike" cap="none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for all exit enclosures (non-combustible construction)</a:t>
                      </a:r>
                      <a:endParaRPr lang="en-CA" sz="16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75" marR="568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CA" sz="1600" u="none" strike="noStrike" cap="none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1-hour fire resistance rating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endParaRPr lang="en-CA" sz="1600" b="0" u="none" strike="noStrike" cap="none" noProof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56875" marR="5687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16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b="0" u="none" strike="noStrike" cap="none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Mid-Rise</a:t>
                      </a:r>
                      <a:endParaRPr lang="en-CA" sz="16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b="0" u="none" strike="noStrike" cap="none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(7-12 Storeys)</a:t>
                      </a:r>
                      <a:endParaRPr lang="en-CA" sz="16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75" marR="56875" marT="0" marB="0" anchor="ctr"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u="none" strike="noStrike" cap="none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Alternate solution</a:t>
                      </a:r>
                      <a:endParaRPr lang="en-CA" sz="16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75" marR="56875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092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b="0" u="none" strike="noStrike" cap="none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High-Rise</a:t>
                      </a:r>
                      <a:endParaRPr lang="en-CA" sz="16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b="0" u="none" strike="noStrike" cap="none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(&gt;12 Storeys)</a:t>
                      </a:r>
                      <a:endParaRPr lang="en-CA" sz="16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75" marR="56875" marT="0" marB="0" anchor="ctr"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CA" sz="1600" u="none" strike="noStrike" cap="none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Alternate solution</a:t>
                      </a:r>
                      <a:endParaRPr lang="en-CA" sz="16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lang="en-CA" sz="1600" u="none" strike="noStrike" cap="none" noProof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56875" marR="56875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Google Shape;203;p11">
            <a:extLst>
              <a:ext uri="{FF2B5EF4-FFF2-40B4-BE49-F238E27FC236}">
                <a16:creationId xmlns:a16="http://schemas.microsoft.com/office/drawing/2014/main" id="{5384A147-5AB5-24AC-EE1D-A1AB22571DBE}"/>
              </a:ext>
            </a:extLst>
          </p:cNvPr>
          <p:cNvSpPr txBox="1"/>
          <p:nvPr/>
        </p:nvSpPr>
        <p:spPr>
          <a:xfrm>
            <a:off x="1947325" y="6110051"/>
            <a:ext cx="81740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Code requirements for timber buildings (OBC/NBCC)</a:t>
            </a:r>
            <a:endParaRPr sz="18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5301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58EF9-EFFF-CA0A-1563-64D4C99F7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827E0-5600-B73A-9E52-BD64436B2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57" y="350068"/>
            <a:ext cx="10058400" cy="145075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88A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BC2F30-E616-A1BB-497A-5F9A3F46A676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9DE94E5-8109-B006-93D7-C70AA744C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887" y="6444200"/>
            <a:ext cx="2743200" cy="365125"/>
          </a:xfrm>
        </p:spPr>
        <p:txBody>
          <a:bodyPr/>
          <a:lstStyle/>
          <a:p>
            <a:fld id="{754A728C-EB2F-42B5-896F-9159DBF0595E}" type="slidenum">
              <a:rPr lang="en-US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966193-B10B-F013-1643-022D645FC9C6}"/>
              </a:ext>
            </a:extLst>
          </p:cNvPr>
          <p:cNvSpPr/>
          <p:nvPr/>
        </p:nvSpPr>
        <p:spPr>
          <a:xfrm>
            <a:off x="70338" y="48675"/>
            <a:ext cx="10686167" cy="85959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rtl="0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600"/>
            </a:pP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Recommended </a:t>
            </a:r>
            <a:r>
              <a:rPr lang="en-US" sz="26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alternate solution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is the </a:t>
            </a:r>
            <a:r>
              <a:rPr lang="en-US" sz="26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encapsulation/protection</a:t>
            </a:r>
            <a:r>
              <a:rPr lang="en-US" sz="26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6,12,13</a:t>
            </a:r>
            <a:r>
              <a:rPr lang="en-US" sz="26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of mass timber structural elements with non-combustible materials</a:t>
            </a:r>
          </a:p>
        </p:txBody>
      </p:sp>
      <p:pic>
        <p:nvPicPr>
          <p:cNvPr id="5122" name="Picture 2" descr="Gallery of Inside Vancouver's Brock Commons, the World's Tallest Mass ...">
            <a:extLst>
              <a:ext uri="{FF2B5EF4-FFF2-40B4-BE49-F238E27FC236}">
                <a16:creationId xmlns:a16="http://schemas.microsoft.com/office/drawing/2014/main" id="{0FEAA3D5-4D5C-FE9C-F9D8-7DC75873C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83" y="1553941"/>
            <a:ext cx="3085192" cy="350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onterey Apartments, Kangaroo Point | WoodSolutions">
            <a:extLst>
              <a:ext uri="{FF2B5EF4-FFF2-40B4-BE49-F238E27FC236}">
                <a16:creationId xmlns:a16="http://schemas.microsoft.com/office/drawing/2014/main" id="{0DECF375-4B32-7B47-0F33-B71F048FF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1" t="1" r="12991" b="-1"/>
          <a:stretch/>
        </p:blipFill>
        <p:spPr bwMode="auto">
          <a:xfrm>
            <a:off x="4651119" y="1553941"/>
            <a:ext cx="2976204" cy="350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orte Tower Melbourne - KLH Massivholz GmbH">
            <a:extLst>
              <a:ext uri="{FF2B5EF4-FFF2-40B4-BE49-F238E27FC236}">
                <a16:creationId xmlns:a16="http://schemas.microsoft.com/office/drawing/2014/main" id="{A5E03D34-4925-2E12-9750-F2DE5760B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" b="11947"/>
          <a:stretch/>
        </p:blipFill>
        <p:spPr bwMode="auto">
          <a:xfrm>
            <a:off x="8498834" y="1553941"/>
            <a:ext cx="2766480" cy="350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6EB47-8E17-0E0A-4481-3164EF9A1CD5}"/>
              </a:ext>
            </a:extLst>
          </p:cNvPr>
          <p:cNvSpPr txBox="1"/>
          <p:nvPr/>
        </p:nvSpPr>
        <p:spPr>
          <a:xfrm>
            <a:off x="8322222" y="5519533"/>
            <a:ext cx="3388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he </a:t>
            </a:r>
            <a:r>
              <a:rPr lang="en-US" sz="1800" i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Forté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building in Melbourne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DF52C9-04D0-E990-5B71-85A180AC215F}"/>
              </a:ext>
            </a:extLst>
          </p:cNvPr>
          <p:cNvSpPr txBox="1"/>
          <p:nvPr/>
        </p:nvSpPr>
        <p:spPr>
          <a:xfrm>
            <a:off x="1504740" y="5495089"/>
            <a:ext cx="2278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he Brock Commons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73B86C-9866-6674-D83A-6F82F58FD7A5}"/>
              </a:ext>
            </a:extLst>
          </p:cNvPr>
          <p:cNvSpPr txBox="1"/>
          <p:nvPr/>
        </p:nvSpPr>
        <p:spPr>
          <a:xfrm>
            <a:off x="4596695" y="5505419"/>
            <a:ext cx="2998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he Monterey Kangaroo Point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022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6F2DC429-6D95-4556-84C4-E12F6007C905}" vid="{E193D08D-DB3E-4A6F-A3D4-893D96D270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NEXT-GENERATION WOOD CONSTRUCTION_2024 (1)</Template>
  <TotalTime>4554</TotalTime>
  <Words>1984</Words>
  <Application>Microsoft Office PowerPoint</Application>
  <PresentationFormat>Widescreen</PresentationFormat>
  <Paragraphs>303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Noto Sans Symbols</vt:lpstr>
      <vt:lpstr>Times New Roman</vt:lpstr>
      <vt:lpstr>Wingdings</vt:lpstr>
      <vt:lpstr>Office Theme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Salem</dc:creator>
  <cp:lastModifiedBy>Izaz Ahmad</cp:lastModifiedBy>
  <cp:revision>274</cp:revision>
  <dcterms:created xsi:type="dcterms:W3CDTF">2024-01-31T15:55:07Z</dcterms:created>
  <dcterms:modified xsi:type="dcterms:W3CDTF">2024-05-13T14:40:01Z</dcterms:modified>
</cp:coreProperties>
</file>