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9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7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504A-2500-47AE-98E2-9BE28E4DA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EA5DC-7C7A-438F-95D3-800687211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419FD-AEBC-4C1F-8C92-E4DF70A7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60B99-20CD-4A92-AE0F-4A29104B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E57C-A5EB-4554-AE90-9D15115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8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59BB-D856-4541-97FC-E7824AFAB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F88F0-C244-43D3-B280-27A2A4C65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B640B-1345-4AC9-8282-D179AAA38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84D76-563C-4D55-921E-F4F87135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49D98-B020-4E29-811A-EBFB65C3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5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F0D002-CEDC-430E-B55A-E913FBC47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66E39-F46F-4FA4-BD91-D2D7CA0FA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544C4-9035-4F77-BB47-ECE0EA09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549F-1C0A-45B7-A096-7D51BBCB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12AB8-9E88-48DA-8F92-B77A9C4A8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9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43EE-F454-445D-94A1-B964B3BA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C2FC9-8BEB-4E27-8023-FE440AF8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38A2C-F1DC-4D7B-A7D7-2EA49C0C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60774-DD30-497E-BFF1-8CA64A6D5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767EC-54B7-42A0-95FA-EFA0853F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5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3BF4-AFA7-4960-B46D-DFAA8A5E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52A60-A91D-464E-8DA5-C4C347E2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3109A-025D-4BC4-9554-4DD3EA7D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92718-53E9-4350-8A43-050AB43A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9C1B-814A-4F26-AE04-D27A4E3A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2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D9D9-122F-4090-BAA6-B3506EEF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3C2F3-C5BA-4C5C-AA64-2400AE2A2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AA265-005D-4235-9311-EC1F30483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1CCF3-44AB-4A72-9115-2AEEE28F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A4635-FDA4-4695-91A7-2FE76D8F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524B5-8AEB-49A9-96BF-997586B5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2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40F3-235F-416C-8E9C-B5FDDD34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82B4C-A274-4778-90A9-C584C893D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93185-7EA6-4CB4-A683-422D7455E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BD97-7B91-483F-8F8F-17F24DD02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83E5D-B981-4D11-AC39-E93F554E0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0C8446-2B80-40D7-8DD4-9A9867309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F72A3-D50A-468E-B931-85E335F0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A093E3-2765-40F7-B6CD-B31B40F0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9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AF4BC-A7C4-4345-8DAD-F6431766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87F90-4B70-4E1A-AF38-323B64537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D717F-DFFE-4E2A-A5B1-A260DE8C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297B8-631B-466A-9ACF-4D0A0FBE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5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CB929-3344-4F79-9415-6300EB75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0A0B2-1B18-4CFD-96EE-D8CAFE67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819CE-1768-487E-9711-D787A5DD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CB90-B02F-4B26-B924-4E77D214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77335-931F-40A6-BBBC-6AEF4C19B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0108B-8366-4E9F-8316-6A6D6461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4A0B9-F79B-4D42-8339-8B459510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7CD2D-F1FA-487C-8265-5B916E30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58680-79DA-4DEA-A031-0C252F4B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1748D-6595-4376-9661-A2DC949D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7750B-AB31-457C-A1F6-C313ECD00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39FB9-4C22-4219-9D87-7E96D4E45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CDA37-18CA-489A-B761-038C95518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282F9-5106-4175-A78B-ACC8B520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4B4AF-F856-46E6-B6B1-A643EE63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4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9C07BC-C974-4657-A886-4557F8DD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C9DAD-5F6F-46FF-AC3F-211513F56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5C7A-CB0B-432F-9E81-73049794B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BE20E-AB2A-462C-AEE1-C8292D0B1256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7366E-8CE4-4EDA-B5F7-D02526AB2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D792E-C03E-4CDC-B5EB-FB19F2765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728C-EB2F-42B5-896F-9159DBF05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8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rongtie.com/straightstraps_strapsandties/mdss_strap/p/mdss" TargetMode="External"/><Relationship Id="rId3" Type="http://schemas.openxmlformats.org/officeDocument/2006/relationships/hyperlink" Target="https://livinglabs.ubc.ca/projects/brock-commons-tallwood-house" TargetMode="External"/><Relationship Id="rId7" Type="http://schemas.openxmlformats.org/officeDocument/2006/relationships/hyperlink" Target="https://mtcsolutions.com/products/assy-sk-3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tcsolutions.com/products/assy-ecofast-4/" TargetMode="External"/><Relationship Id="rId5" Type="http://schemas.openxmlformats.org/officeDocument/2006/relationships/hyperlink" Target="https://mtcsolutions.com/products/assy-kombi-3/" TargetMode="External"/><Relationship Id="rId4" Type="http://schemas.openxmlformats.org/officeDocument/2006/relationships/hyperlink" Target="https://mtcsolutions.com/products/mts15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7715819-6A5A-4E2A-BE4D-D248A06BF415}"/>
              </a:ext>
            </a:extLst>
          </p:cNvPr>
          <p:cNvGrpSpPr/>
          <p:nvPr/>
        </p:nvGrpSpPr>
        <p:grpSpPr>
          <a:xfrm>
            <a:off x="0" y="5331895"/>
            <a:ext cx="12291461" cy="1690135"/>
            <a:chOff x="-19878" y="5482307"/>
            <a:chExt cx="12311517" cy="16901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86B6D0-E744-4F75-9257-94E381083A38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7E82DF7-9C6C-4550-AB9B-1B0129D30557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6F8F72-E2E5-4C18-A85E-75479D64B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125" y="5482307"/>
              <a:ext cx="2253514" cy="169013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C09534-5B75-4E28-A746-5D6DCD11E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86" y="-14567"/>
            <a:ext cx="5509493" cy="68871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D5A81E-30FD-4EAE-99AB-CFCEF518ED5C}"/>
              </a:ext>
            </a:extLst>
          </p:cNvPr>
          <p:cNvSpPr/>
          <p:nvPr/>
        </p:nvSpPr>
        <p:spPr>
          <a:xfrm>
            <a:off x="183123" y="5009304"/>
            <a:ext cx="6489936" cy="11131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Performance of Cross-Laminated Timber In-Plane Panel-to-Panel Connections with Tension Straps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ED44E-5E1A-4F55-9DAE-5B8EAE328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15584" r="11972" b="18292"/>
          <a:stretch/>
        </p:blipFill>
        <p:spPr>
          <a:xfrm>
            <a:off x="3999704" y="824526"/>
            <a:ext cx="1974464" cy="1814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F5CAE1-AAB9-43A5-B3C7-CE188F48DC6D}"/>
              </a:ext>
            </a:extLst>
          </p:cNvPr>
          <p:cNvCxnSpPr>
            <a:cxnSpLocks/>
          </p:cNvCxnSpPr>
          <p:nvPr/>
        </p:nvCxnSpPr>
        <p:spPr>
          <a:xfrm>
            <a:off x="1242391" y="4343400"/>
            <a:ext cx="82991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9DECC42-BFAB-44F0-8AB8-9A624371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33" y="2136809"/>
            <a:ext cx="1888772" cy="1416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EFFAD6-0E52-4DE1-BF1C-F8E0ECADC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10" y="3201328"/>
            <a:ext cx="6933902" cy="1687924"/>
          </a:xfrm>
          <a:prstGeom prst="rect">
            <a:avLst/>
          </a:prstGeom>
        </p:spPr>
      </p:pic>
      <p:sp>
        <p:nvSpPr>
          <p:cNvPr id="19" name="Google Shape;107;p1">
            <a:extLst>
              <a:ext uri="{FF2B5EF4-FFF2-40B4-BE49-F238E27FC236}">
                <a16:creationId xmlns:a16="http://schemas.microsoft.com/office/drawing/2014/main" id="{3D9F7448-E733-4384-A466-9C54EB323241}"/>
              </a:ext>
            </a:extLst>
          </p:cNvPr>
          <p:cNvSpPr txBox="1">
            <a:spLocks/>
          </p:cNvSpPr>
          <p:nvPr/>
        </p:nvSpPr>
        <p:spPr>
          <a:xfrm>
            <a:off x="358937" y="4290329"/>
            <a:ext cx="3311669" cy="4545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SzPts val="2400"/>
            </a:pPr>
            <a:r>
              <a:rPr lang="en-US" b="1" dirty="0">
                <a:solidFill>
                  <a:srgbClr val="88AB0D"/>
                </a:solidFill>
                <a:latin typeface="Calibri"/>
                <a:ea typeface="Calibri"/>
                <a:cs typeface="Calibri"/>
                <a:sym typeface="Calibri"/>
              </a:rPr>
              <a:t>A CWCRN Initiative</a:t>
            </a:r>
            <a:endParaRPr lang="en-US" dirty="0"/>
          </a:p>
        </p:txBody>
      </p:sp>
      <p:sp>
        <p:nvSpPr>
          <p:cNvPr id="20" name="Google Shape;106;p1">
            <a:extLst>
              <a:ext uri="{FF2B5EF4-FFF2-40B4-BE49-F238E27FC236}">
                <a16:creationId xmlns:a16="http://schemas.microsoft.com/office/drawing/2014/main" id="{FEBE127F-E3AC-496C-ADC0-8B6E28137318}"/>
              </a:ext>
            </a:extLst>
          </p:cNvPr>
          <p:cNvSpPr txBox="1">
            <a:spLocks/>
          </p:cNvSpPr>
          <p:nvPr/>
        </p:nvSpPr>
        <p:spPr>
          <a:xfrm>
            <a:off x="183123" y="2886453"/>
            <a:ext cx="9322903" cy="13914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chemeClr val="l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NSERC Alliance Grant Project</a:t>
            </a:r>
            <a:b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‘NEXT-GENERATION WOOD CONSTRUCTION’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086D13-E14F-413D-9B77-72D70B8D3106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FB19F-D8C9-4B79-B7B2-245BF5E2E92F}"/>
              </a:ext>
            </a:extLst>
          </p:cNvPr>
          <p:cNvSpPr txBox="1"/>
          <p:nvPr/>
        </p:nvSpPr>
        <p:spPr>
          <a:xfrm>
            <a:off x="8230866" y="5992296"/>
            <a:ext cx="398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 Credit: </a:t>
            </a:r>
            <a:r>
              <a:rPr lang="en-US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Alberta WoodWORKS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1E68F-F4DF-430A-11DF-B8FB47AD2B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18" t="17545" r="14085" b="18930"/>
          <a:stretch/>
        </p:blipFill>
        <p:spPr>
          <a:xfrm>
            <a:off x="257039" y="283880"/>
            <a:ext cx="1491150" cy="1178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76362-ACA2-AA87-72E5-E39EDB56A4F2}"/>
              </a:ext>
            </a:extLst>
          </p:cNvPr>
          <p:cNvSpPr txBox="1"/>
          <p:nvPr/>
        </p:nvSpPr>
        <p:spPr>
          <a:xfrm>
            <a:off x="183123" y="1608759"/>
            <a:ext cx="33634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latin typeface="Abadi" panose="020B0604020104020204" pitchFamily="34" charset="0"/>
              </a:rPr>
              <a:t>Peter Berghuis, </a:t>
            </a:r>
            <a:r>
              <a:rPr lang="en-CA" dirty="0" err="1">
                <a:latin typeface="Abadi" panose="020B0604020104020204" pitchFamily="34" charset="0"/>
              </a:rPr>
              <a:t>MASc</a:t>
            </a:r>
            <a:r>
              <a:rPr lang="en-CA" dirty="0">
                <a:latin typeface="Abadi" panose="020B0604020104020204" pitchFamily="34" charset="0"/>
              </a:rPr>
              <a:t> Candidate</a:t>
            </a:r>
          </a:p>
          <a:p>
            <a:endParaRPr lang="en-CA" dirty="0">
              <a:latin typeface="Abadi" panose="020B0604020104020204" pitchFamily="34" charset="0"/>
            </a:endParaRPr>
          </a:p>
          <a:p>
            <a:r>
              <a:rPr lang="en-CA" dirty="0">
                <a:latin typeface="Abadi" panose="020B0604020104020204" pitchFamily="34" charset="0"/>
              </a:rPr>
              <a:t>Dr. Jeffrey Erochko</a:t>
            </a:r>
          </a:p>
          <a:p>
            <a:r>
              <a:rPr lang="en-CA" dirty="0">
                <a:latin typeface="Abadi" panose="020B0604020104020204" pitchFamily="34" charset="0"/>
              </a:rPr>
              <a:t>Dr. Christian Viau</a:t>
            </a:r>
          </a:p>
          <a:p>
            <a:r>
              <a:rPr lang="en-CA" dirty="0">
                <a:latin typeface="Abadi" panose="020B0604020104020204" pitchFamily="34" charset="0"/>
              </a:rPr>
              <a:t>Dr. Ghasan Doudak</a:t>
            </a:r>
          </a:p>
        </p:txBody>
      </p:sp>
    </p:spTree>
    <p:extLst>
      <p:ext uri="{BB962C8B-B14F-4D97-AF65-F5344CB8AC3E}">
        <p14:creationId xmlns:p14="http://schemas.microsoft.com/office/powerpoint/2010/main" val="1674809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B7D8B-F2C9-F7BD-45A5-4267CC7D1739}"/>
              </a:ext>
            </a:extLst>
          </p:cNvPr>
          <p:cNvSpPr txBox="1"/>
          <p:nvPr/>
        </p:nvSpPr>
        <p:spPr>
          <a:xfrm>
            <a:off x="286326" y="394018"/>
            <a:ext cx="332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Experimental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71841-8020-E536-005B-3F52F4226E01}"/>
              </a:ext>
            </a:extLst>
          </p:cNvPr>
          <p:cNvSpPr txBox="1"/>
          <p:nvPr/>
        </p:nvSpPr>
        <p:spPr>
          <a:xfrm>
            <a:off x="284611" y="1094678"/>
            <a:ext cx="478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badi" panose="020B0604020104020204" pitchFamily="34" charset="0"/>
              </a:rPr>
              <a:t>Testing Apparatus: Tension Setup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A477CD-D1B7-F5B0-B7E5-DBDE82E0E60A}"/>
              </a:ext>
            </a:extLst>
          </p:cNvPr>
          <p:cNvSpPr txBox="1"/>
          <p:nvPr/>
        </p:nvSpPr>
        <p:spPr>
          <a:xfrm>
            <a:off x="182061" y="2275207"/>
            <a:ext cx="5321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Bottom beam anchored to </a:t>
            </a:r>
            <a:r>
              <a:rPr lang="en-CA" sz="2000" dirty="0" err="1">
                <a:latin typeface="Abadi" panose="020B0604020104020204" pitchFamily="34" charset="0"/>
              </a:rPr>
              <a:t>strongfloor</a:t>
            </a: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Top beam attached to two 250 </a:t>
            </a:r>
            <a:r>
              <a:rPr lang="en-CA" sz="2000" dirty="0" err="1">
                <a:latin typeface="Abadi" panose="020B0604020104020204" pitchFamily="34" charset="0"/>
              </a:rPr>
              <a:t>kN</a:t>
            </a:r>
            <a:r>
              <a:rPr lang="en-CA" sz="2000" dirty="0">
                <a:latin typeface="Abadi" panose="020B0604020104020204" pitchFamily="34" charset="0"/>
              </a:rPr>
              <a:t> actuators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Lateral bracing in both out-of-plane directions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7A4A-9075-7550-9DAE-AEEFBD13A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352" y="1711612"/>
            <a:ext cx="6522594" cy="438968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95281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9BBDDC-7CE5-5107-E736-221FE31DA0A8}"/>
              </a:ext>
            </a:extLst>
          </p:cNvPr>
          <p:cNvSpPr txBox="1"/>
          <p:nvPr/>
        </p:nvSpPr>
        <p:spPr>
          <a:xfrm>
            <a:off x="324426" y="413038"/>
            <a:ext cx="332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Experimental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5A1C6-34AE-9C97-795E-8F8E5DF52115}"/>
              </a:ext>
            </a:extLst>
          </p:cNvPr>
          <p:cNvSpPr txBox="1"/>
          <p:nvPr/>
        </p:nvSpPr>
        <p:spPr>
          <a:xfrm>
            <a:off x="324426" y="1080776"/>
            <a:ext cx="3926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badi" panose="020B0604020104020204" pitchFamily="34" charset="0"/>
              </a:rPr>
              <a:t>Testing Apparatus: Shear Setup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B6930D-F8B1-B34C-4920-DAFD6574D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97" y="1774196"/>
            <a:ext cx="5547793" cy="428598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17193B-CB84-C9C8-9E6B-29582D885E1C}"/>
              </a:ext>
            </a:extLst>
          </p:cNvPr>
          <p:cNvSpPr txBox="1"/>
          <p:nvPr/>
        </p:nvSpPr>
        <p:spPr>
          <a:xfrm>
            <a:off x="5898990" y="3426455"/>
            <a:ext cx="3459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MTS </a:t>
            </a:r>
            <a:r>
              <a:rPr lang="en-CA" sz="1400" dirty="0" err="1">
                <a:latin typeface="Abadi" panose="020B0604020104020204" pitchFamily="34" charset="0"/>
              </a:rPr>
              <a:t>DuraGlide</a:t>
            </a:r>
            <a:r>
              <a:rPr lang="en-CA" sz="1400" dirty="0">
                <a:latin typeface="Abadi" panose="020B0604020104020204" pitchFamily="34" charset="0"/>
              </a:rPr>
              <a:t> 244.31 250 </a:t>
            </a:r>
            <a:r>
              <a:rPr lang="en-CA" sz="1400" dirty="0" err="1">
                <a:latin typeface="Abadi" panose="020B0604020104020204" pitchFamily="34" charset="0"/>
              </a:rPr>
              <a:t>kN</a:t>
            </a:r>
            <a:r>
              <a:rPr lang="en-CA" sz="1400" dirty="0">
                <a:latin typeface="Abadi" panose="020B0604020104020204" pitchFamily="34" charset="0"/>
              </a:rPr>
              <a:t> actuators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E9E8F5-DCAA-E5CA-4D81-BA1E19D76F25}"/>
              </a:ext>
            </a:extLst>
          </p:cNvPr>
          <p:cNvSpPr txBox="1"/>
          <p:nvPr/>
        </p:nvSpPr>
        <p:spPr>
          <a:xfrm>
            <a:off x="9860780" y="6017659"/>
            <a:ext cx="1586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Red Test Frame</a:t>
            </a:r>
          </a:p>
        </p:txBody>
      </p:sp>
      <p:pic>
        <p:nvPicPr>
          <p:cNvPr id="12" name="Picture 11" descr="A pair of black metal cylinders&#10;&#10;Description automatically generated">
            <a:extLst>
              <a:ext uri="{FF2B5EF4-FFF2-40B4-BE49-F238E27FC236}">
                <a16:creationId xmlns:a16="http://schemas.microsoft.com/office/drawing/2014/main" id="{CA5C3922-CA4C-3761-DFCC-A0E1E9933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38" y="304528"/>
            <a:ext cx="2274515" cy="3032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metal frame with a ladder in a room&#10;&#10;Description automatically generated">
            <a:extLst>
              <a:ext uri="{FF2B5EF4-FFF2-40B4-BE49-F238E27FC236}">
                <a16:creationId xmlns:a16="http://schemas.microsoft.com/office/drawing/2014/main" id="{E2D686DE-0EC1-03F1-2D8E-0CD86B3E4C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"/>
          <a:stretch/>
        </p:blipFill>
        <p:spPr>
          <a:xfrm>
            <a:off x="9378645" y="2714374"/>
            <a:ext cx="2550479" cy="32893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5427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9BBDDC-7CE5-5107-E736-221FE31DA0A8}"/>
              </a:ext>
            </a:extLst>
          </p:cNvPr>
          <p:cNvSpPr txBox="1"/>
          <p:nvPr/>
        </p:nvSpPr>
        <p:spPr>
          <a:xfrm>
            <a:off x="324426" y="270221"/>
            <a:ext cx="332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Experimental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5A1C6-34AE-9C97-795E-8F8E5DF52115}"/>
              </a:ext>
            </a:extLst>
          </p:cNvPr>
          <p:cNvSpPr txBox="1"/>
          <p:nvPr/>
        </p:nvSpPr>
        <p:spPr>
          <a:xfrm>
            <a:off x="324426" y="937959"/>
            <a:ext cx="5623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badi" panose="020B0604020104020204" pitchFamily="34" charset="0"/>
              </a:rPr>
              <a:t>Plywood Spline Specimens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47F51D-55BF-9D26-49FD-C40B7DB7B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4" b="5715"/>
          <a:stretch/>
        </p:blipFill>
        <p:spPr>
          <a:xfrm>
            <a:off x="1719817" y="1578344"/>
            <a:ext cx="3043854" cy="2014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group of wood pieces on a concrete floor&#10;&#10;Description automatically generated">
            <a:extLst>
              <a:ext uri="{FF2B5EF4-FFF2-40B4-BE49-F238E27FC236}">
                <a16:creationId xmlns:a16="http://schemas.microsoft.com/office/drawing/2014/main" id="{D84BDDCB-2581-263D-7ACE-2E868164BF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19680"/>
          <a:stretch/>
        </p:blipFill>
        <p:spPr>
          <a:xfrm rot="16200000">
            <a:off x="7512719" y="642878"/>
            <a:ext cx="1899958" cy="37870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wooden pallets on the floor&#10;&#10;Description automatically generated">
            <a:extLst>
              <a:ext uri="{FF2B5EF4-FFF2-40B4-BE49-F238E27FC236}">
                <a16:creationId xmlns:a16="http://schemas.microsoft.com/office/drawing/2014/main" id="{5FE00104-E903-199A-A451-E7314F2EF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22173" r="7373" b="10438"/>
          <a:stretch/>
        </p:blipFill>
        <p:spPr>
          <a:xfrm>
            <a:off x="1493129" y="4100619"/>
            <a:ext cx="3497229" cy="1959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pile of wood on the floor&#10;&#10;Description automatically generated">
            <a:extLst>
              <a:ext uri="{FF2B5EF4-FFF2-40B4-BE49-F238E27FC236}">
                <a16:creationId xmlns:a16="http://schemas.microsoft.com/office/drawing/2014/main" id="{CA74ED6F-6954-AA33-4CE6-85ECA6A018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9563" r="2323" b="3030"/>
          <a:stretch/>
        </p:blipFill>
        <p:spPr>
          <a:xfrm>
            <a:off x="6949014" y="3974444"/>
            <a:ext cx="3027369" cy="2085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07E825-9532-76CD-CBCE-38E193C64A2D}"/>
              </a:ext>
            </a:extLst>
          </p:cNvPr>
          <p:cNvSpPr txBox="1"/>
          <p:nvPr/>
        </p:nvSpPr>
        <p:spPr>
          <a:xfrm>
            <a:off x="2448640" y="3651901"/>
            <a:ext cx="1586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Abadi" panose="020B0604020104020204" pitchFamily="34" charset="0"/>
              </a:rPr>
              <a:t>Tension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4DC3-95AF-BB72-4288-FE2A8F215F0E}"/>
              </a:ext>
            </a:extLst>
          </p:cNvPr>
          <p:cNvSpPr txBox="1"/>
          <p:nvPr/>
        </p:nvSpPr>
        <p:spPr>
          <a:xfrm>
            <a:off x="7669594" y="3526161"/>
            <a:ext cx="1586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Abadi" panose="020B0604020104020204" pitchFamily="34" charset="0"/>
              </a:rPr>
              <a:t>Shear</a:t>
            </a:r>
          </a:p>
        </p:txBody>
      </p:sp>
    </p:spTree>
    <p:extLst>
      <p:ext uri="{BB962C8B-B14F-4D97-AF65-F5344CB8AC3E}">
        <p14:creationId xmlns:p14="http://schemas.microsoft.com/office/powerpoint/2010/main" val="125658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ED071B-192C-FBB4-3EF5-C0914BBBF8AB}"/>
              </a:ext>
            </a:extLst>
          </p:cNvPr>
          <p:cNvSpPr txBox="1"/>
          <p:nvPr/>
        </p:nvSpPr>
        <p:spPr>
          <a:xfrm>
            <a:off x="388208" y="226072"/>
            <a:ext cx="332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Experimental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BEADE4-A354-A750-9744-6DD1FA254907}"/>
              </a:ext>
            </a:extLst>
          </p:cNvPr>
          <p:cNvSpPr txBox="1"/>
          <p:nvPr/>
        </p:nvSpPr>
        <p:spPr>
          <a:xfrm>
            <a:off x="625169" y="1366334"/>
            <a:ext cx="649934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badi" panose="020B0604020104020204" pitchFamily="34" charset="0"/>
              </a:rPr>
              <a:t>CLT: 3-ply V2 SPF with 35 mm plies</a:t>
            </a:r>
          </a:p>
          <a:p>
            <a:endParaRPr lang="en-CA" dirty="0">
              <a:latin typeface="Abadi" panose="020B0604020104020204" pitchFamily="34" charset="0"/>
            </a:endParaRPr>
          </a:p>
          <a:p>
            <a:r>
              <a:rPr lang="en-CA" dirty="0">
                <a:latin typeface="Abadi" panose="020B0604020104020204" pitchFamily="34" charset="0"/>
              </a:rPr>
              <a:t>Splines: ¾” SPF plywood and 14 ga. steel</a:t>
            </a:r>
          </a:p>
          <a:p>
            <a:endParaRPr lang="en-CA" sz="2400" dirty="0">
              <a:latin typeface="Abadi" panose="020B0604020104020204" pitchFamily="34" charset="0"/>
            </a:endParaRPr>
          </a:p>
          <a:p>
            <a:r>
              <a:rPr lang="en-CA" dirty="0">
                <a:latin typeface="Abadi" panose="020B0604020104020204" pitchFamily="34" charset="0"/>
              </a:rPr>
              <a:t>Fasteners: </a:t>
            </a:r>
          </a:p>
          <a:p>
            <a:r>
              <a:rPr lang="en-CA" dirty="0">
                <a:latin typeface="Abadi" panose="020B0604020104020204" pitchFamily="34" charset="0"/>
              </a:rPr>
              <a:t>	- ASSY </a:t>
            </a:r>
            <a:r>
              <a:rPr lang="en-CA" dirty="0" err="1">
                <a:latin typeface="Abadi" panose="020B0604020104020204" pitchFamily="34" charset="0"/>
              </a:rPr>
              <a:t>Ecofast</a:t>
            </a:r>
            <a:r>
              <a:rPr lang="en-CA" dirty="0">
                <a:latin typeface="Abadi" panose="020B0604020104020204" pitchFamily="34" charset="0"/>
              </a:rPr>
              <a:t> 8x80 (with plywood splines)</a:t>
            </a:r>
          </a:p>
          <a:p>
            <a:endParaRPr lang="en-CA" dirty="0">
              <a:latin typeface="Abadi" panose="020B0604020104020204" pitchFamily="34" charset="0"/>
            </a:endParaRPr>
          </a:p>
          <a:p>
            <a:r>
              <a:rPr lang="en-CA" dirty="0">
                <a:latin typeface="Abadi" panose="020B0604020104020204" pitchFamily="34" charset="0"/>
              </a:rPr>
              <a:t>	- ASSY SK 8x80 (with plywood splines)</a:t>
            </a:r>
          </a:p>
          <a:p>
            <a:endParaRPr lang="en-CA" dirty="0">
              <a:latin typeface="Abadi" panose="020B0604020104020204" pitchFamily="34" charset="0"/>
            </a:endParaRPr>
          </a:p>
          <a:p>
            <a:r>
              <a:rPr lang="en-CA" dirty="0">
                <a:latin typeface="Abadi" panose="020B0604020104020204" pitchFamily="34" charset="0"/>
              </a:rPr>
              <a:t>	- Power-driven spiral nails (with plywood splines)</a:t>
            </a:r>
          </a:p>
          <a:p>
            <a:r>
              <a:rPr lang="en-CA" dirty="0">
                <a:latin typeface="Abadi" panose="020B0604020104020204" pitchFamily="34" charset="0"/>
              </a:rPr>
              <a:t>	</a:t>
            </a:r>
          </a:p>
          <a:p>
            <a:r>
              <a:rPr lang="en-CA" dirty="0">
                <a:latin typeface="Abadi" panose="020B0604020104020204" pitchFamily="34" charset="0"/>
              </a:rPr>
              <a:t>	- SDS25312 (with steel splines)</a:t>
            </a:r>
          </a:p>
          <a:p>
            <a:r>
              <a:rPr lang="en-CA" dirty="0">
                <a:latin typeface="Abadi" panose="020B0604020104020204" pitchFamily="34" charset="0"/>
              </a:rPr>
              <a:t>	</a:t>
            </a:r>
          </a:p>
          <a:p>
            <a:r>
              <a:rPr lang="en-CA" dirty="0">
                <a:latin typeface="Abadi" panose="020B0604020104020204" pitchFamily="34" charset="0"/>
              </a:rPr>
              <a:t>	- ASSY </a:t>
            </a:r>
            <a:r>
              <a:rPr lang="en-CA" dirty="0" err="1">
                <a:latin typeface="Abadi" panose="020B0604020104020204" pitchFamily="34" charset="0"/>
              </a:rPr>
              <a:t>Ecofast</a:t>
            </a:r>
            <a:r>
              <a:rPr lang="en-CA" dirty="0">
                <a:latin typeface="Abadi" panose="020B0604020104020204" pitchFamily="34" charset="0"/>
              </a:rPr>
              <a:t> 8x100 (with half-lap)</a:t>
            </a:r>
          </a:p>
          <a:p>
            <a:endParaRPr lang="en-CA" dirty="0">
              <a:latin typeface="Abadi" panose="020B0604020104020204" pitchFamily="34" charset="0"/>
            </a:endParaRPr>
          </a:p>
          <a:p>
            <a:r>
              <a:rPr lang="en-CA" dirty="0">
                <a:latin typeface="Abadi" panose="020B0604020104020204" pitchFamily="34" charset="0"/>
              </a:rPr>
              <a:t>	- ASSY Kombi 8x80 (with tension strap)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84B453-6C11-A0D6-3760-9E8F828E8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640" y="1025373"/>
            <a:ext cx="5247409" cy="1469445"/>
          </a:xfrm>
          <a:prstGeom prst="rect">
            <a:avLst/>
          </a:prstGeom>
          <a:effectLst>
            <a:softEdge rad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71B95F-FC42-35E9-89AB-70A71B01F105}"/>
              </a:ext>
            </a:extLst>
          </p:cNvPr>
          <p:cNvSpPr txBox="1"/>
          <p:nvPr/>
        </p:nvSpPr>
        <p:spPr>
          <a:xfrm>
            <a:off x="388208" y="825318"/>
            <a:ext cx="3926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badi" panose="020B0604020104020204" pitchFamily="34" charset="0"/>
              </a:rPr>
              <a:t>Materials and Hardware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5BF3D6-7CDA-1E55-93BD-634EAE63F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253" y="2760406"/>
            <a:ext cx="2273707" cy="32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00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D5CFD-6611-B2F0-E6D7-CA53C7408E72}"/>
              </a:ext>
            </a:extLst>
          </p:cNvPr>
          <p:cNvSpPr txBox="1"/>
          <p:nvPr/>
        </p:nvSpPr>
        <p:spPr>
          <a:xfrm>
            <a:off x="2132435" y="3958379"/>
            <a:ext cx="316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latin typeface="Abadi" panose="020B0604020104020204" pitchFamily="34" charset="0"/>
              </a:rPr>
              <a:t>Steel tension strap from MTC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AA739-EB69-7ECA-F1B6-1861A416C151}"/>
              </a:ext>
            </a:extLst>
          </p:cNvPr>
          <p:cNvSpPr txBox="1"/>
          <p:nvPr/>
        </p:nvSpPr>
        <p:spPr>
          <a:xfrm>
            <a:off x="7172147" y="5930915"/>
            <a:ext cx="3970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latin typeface="Abadi" panose="020B0604020104020204" pitchFamily="34" charset="0"/>
              </a:rPr>
              <a:t>14 ga. spline from Simpson Strong-Tie (MDSS96)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761A8-2B5E-8C0E-BD1C-F9A718159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9" t="949" b="949"/>
          <a:stretch/>
        </p:blipFill>
        <p:spPr>
          <a:xfrm>
            <a:off x="8070982" y="611178"/>
            <a:ext cx="2173291" cy="514722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9D25F9-5CE2-27BF-005F-158DF1B3BC00}"/>
              </a:ext>
            </a:extLst>
          </p:cNvPr>
          <p:cNvSpPr txBox="1"/>
          <p:nvPr/>
        </p:nvSpPr>
        <p:spPr>
          <a:xfrm>
            <a:off x="593913" y="4506413"/>
            <a:ext cx="6141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badi" panose="020B0604020104020204" pitchFamily="34" charset="0"/>
              </a:rPr>
              <a:t>Special Thanks:</a:t>
            </a:r>
          </a:p>
          <a:p>
            <a:endParaRPr lang="en-CA" sz="2000" dirty="0">
              <a:latin typeface="Abadi" panose="020B0604020104020204" pitchFamily="34" charset="0"/>
            </a:endParaRPr>
          </a:p>
          <a:p>
            <a:r>
              <a:rPr lang="en-CA" sz="2000" dirty="0">
                <a:latin typeface="Abadi" panose="020B0604020104020204" pitchFamily="34" charset="0"/>
              </a:rPr>
              <a:t>- Element5 (CLT)</a:t>
            </a:r>
          </a:p>
          <a:p>
            <a:r>
              <a:rPr lang="en-CA" sz="2000" dirty="0">
                <a:latin typeface="Abadi" panose="020B0604020104020204" pitchFamily="34" charset="0"/>
              </a:rPr>
              <a:t>- MTC Solutions (connection hardware)</a:t>
            </a:r>
          </a:p>
          <a:p>
            <a:r>
              <a:rPr lang="en-CA" sz="2000" dirty="0">
                <a:latin typeface="Abadi" panose="020B0604020104020204" pitchFamily="34" charset="0"/>
              </a:rPr>
              <a:t>- Simpson Strong-Tie (connection hardware)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8C9280-CE64-40A1-00C5-FCC9867F03ED}"/>
              </a:ext>
            </a:extLst>
          </p:cNvPr>
          <p:cNvSpPr txBox="1"/>
          <p:nvPr/>
        </p:nvSpPr>
        <p:spPr>
          <a:xfrm>
            <a:off x="388208" y="226072"/>
            <a:ext cx="332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Experimental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6193F1-3DA9-0B6A-91CF-C3C11957C24A}"/>
              </a:ext>
            </a:extLst>
          </p:cNvPr>
          <p:cNvSpPr txBox="1"/>
          <p:nvPr/>
        </p:nvSpPr>
        <p:spPr>
          <a:xfrm>
            <a:off x="388208" y="825318"/>
            <a:ext cx="3926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badi" panose="020B0604020104020204" pitchFamily="34" charset="0"/>
              </a:rPr>
              <a:t>Materials and Hardware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64BC94-5C1E-1EF2-17E3-8603876CE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9" b="4031"/>
          <a:stretch/>
        </p:blipFill>
        <p:spPr>
          <a:xfrm>
            <a:off x="593913" y="1463508"/>
            <a:ext cx="6460058" cy="2463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5E3AF0-6492-B0BD-6A9C-8CD6556F4B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87" b="6622"/>
          <a:stretch/>
        </p:blipFill>
        <p:spPr>
          <a:xfrm>
            <a:off x="7992810" y="2625438"/>
            <a:ext cx="465708" cy="13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2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C0B01F-643E-9E21-79C8-7BE4AC1F411F}"/>
              </a:ext>
            </a:extLst>
          </p:cNvPr>
          <p:cNvSpPr txBox="1"/>
          <p:nvPr/>
        </p:nvSpPr>
        <p:spPr>
          <a:xfrm>
            <a:off x="505401" y="524163"/>
            <a:ext cx="3558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Anticipated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F45C4-3E04-3C66-1EE6-CF874A43B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9" y="1392964"/>
            <a:ext cx="3739229" cy="2820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2FD8F-B3CD-4329-6E4A-0A499623B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304" y="2057810"/>
            <a:ext cx="3772564" cy="28488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895860-9DE5-58C9-6508-61DE369909E4}"/>
              </a:ext>
            </a:extLst>
          </p:cNvPr>
          <p:cNvSpPr txBox="1"/>
          <p:nvPr/>
        </p:nvSpPr>
        <p:spPr>
          <a:xfrm>
            <a:off x="332134" y="4213882"/>
            <a:ext cx="3459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Example shear results from </a:t>
            </a:r>
            <a:r>
              <a:rPr lang="en-CA" sz="1400" dirty="0" err="1">
                <a:latin typeface="Abadi" panose="020B0604020104020204" pitchFamily="34" charset="0"/>
              </a:rPr>
              <a:t>Gavri</a:t>
            </a:r>
            <a:r>
              <a:rPr lang="en-US" sz="1400" kern="0" dirty="0">
                <a:latin typeface="Abadi" panose="020B0604020104020204" pitchFamily="34" charset="0"/>
                <a:ea typeface="Calibri" panose="020F0502020204030204" pitchFamily="34" charset="0"/>
              </a:rPr>
              <a:t>ć</a:t>
            </a:r>
            <a:r>
              <a:rPr lang="en-CA" sz="1400" dirty="0">
                <a:latin typeface="Abadi" panose="020B0604020104020204" pitchFamily="34" charset="0"/>
              </a:rPr>
              <a:t> (2012)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755E9-65D8-0A3C-EA34-6DA7013361B5}"/>
              </a:ext>
            </a:extLst>
          </p:cNvPr>
          <p:cNvSpPr txBox="1"/>
          <p:nvPr/>
        </p:nvSpPr>
        <p:spPr>
          <a:xfrm>
            <a:off x="4046598" y="4906708"/>
            <a:ext cx="3633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Example tension results from </a:t>
            </a:r>
            <a:r>
              <a:rPr lang="en-CA" sz="1400" dirty="0" err="1">
                <a:latin typeface="Abadi" panose="020B0604020104020204" pitchFamily="34" charset="0"/>
              </a:rPr>
              <a:t>Gavri</a:t>
            </a:r>
            <a:r>
              <a:rPr lang="en-US" sz="1400" kern="0" dirty="0">
                <a:latin typeface="Abadi" panose="020B0604020104020204" pitchFamily="34" charset="0"/>
                <a:ea typeface="Calibri" panose="020F0502020204030204" pitchFamily="34" charset="0"/>
              </a:rPr>
              <a:t>ć</a:t>
            </a:r>
            <a:r>
              <a:rPr lang="en-CA" sz="1400" dirty="0">
                <a:latin typeface="Abadi" panose="020B0604020104020204" pitchFamily="34" charset="0"/>
              </a:rPr>
              <a:t> (2012)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65F312-4776-7477-AB79-4D13A886E88C}"/>
              </a:ext>
            </a:extLst>
          </p:cNvPr>
          <p:cNvSpPr txBox="1"/>
          <p:nvPr/>
        </p:nvSpPr>
        <p:spPr>
          <a:xfrm>
            <a:off x="7767319" y="5843837"/>
            <a:ext cx="4353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EEEP curve definition (from ASTM International, 2019)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C9A25C-92CC-B1E7-D9E1-5D0113CDBB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5" b="1482"/>
          <a:stretch/>
        </p:blipFill>
        <p:spPr>
          <a:xfrm>
            <a:off x="7889434" y="2921048"/>
            <a:ext cx="4109017" cy="28488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9964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D21DA-DA21-8A30-0241-3904A02A3E05}"/>
              </a:ext>
            </a:extLst>
          </p:cNvPr>
          <p:cNvSpPr txBox="1"/>
          <p:nvPr/>
        </p:nvSpPr>
        <p:spPr>
          <a:xfrm>
            <a:off x="505401" y="524163"/>
            <a:ext cx="3558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Anticipated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1F264-AB61-6903-DC2B-4E9632093851}"/>
              </a:ext>
            </a:extLst>
          </p:cNvPr>
          <p:cNvSpPr txBox="1"/>
          <p:nvPr/>
        </p:nvSpPr>
        <p:spPr>
          <a:xfrm>
            <a:off x="505401" y="1664974"/>
            <a:ext cx="113171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Comparison of performance (strength, stiffness, ductility, etc.) between connection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Comparison of performance between shear and tension loading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Quantify tension strength of different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Quantify effect of tension straps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Nailed spline connection expected to be most ductile, lowest yield 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Screwed half-lap connection expected to be stiffest, potential brittle failure modes</a:t>
            </a:r>
          </a:p>
        </p:txBody>
      </p:sp>
    </p:spTree>
    <p:extLst>
      <p:ext uri="{BB962C8B-B14F-4D97-AF65-F5344CB8AC3E}">
        <p14:creationId xmlns:p14="http://schemas.microsoft.com/office/powerpoint/2010/main" val="3996437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4D6C6-FDC3-6846-4630-72F7C9270CD8}"/>
              </a:ext>
            </a:extLst>
          </p:cNvPr>
          <p:cNvSpPr txBox="1"/>
          <p:nvPr/>
        </p:nvSpPr>
        <p:spPr>
          <a:xfrm>
            <a:off x="4100101" y="2136338"/>
            <a:ext cx="39917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400" dirty="0">
                <a:latin typeface="Abadi" panose="020B0604020104020204" pitchFamily="34" charset="0"/>
              </a:rPr>
              <a:t>THANK YOU!</a:t>
            </a:r>
          </a:p>
          <a:p>
            <a:endParaRPr lang="en-CA" sz="5400" dirty="0">
              <a:latin typeface="Abadi" panose="020B0604020104020204" pitchFamily="34" charset="0"/>
            </a:endParaRPr>
          </a:p>
          <a:p>
            <a:r>
              <a:rPr lang="en-CA" sz="5400" dirty="0">
                <a:latin typeface="Abadi" panose="020B06040201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82978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3F837-6F97-1B20-C459-703EF0F1A4D7}"/>
              </a:ext>
            </a:extLst>
          </p:cNvPr>
          <p:cNvSpPr txBox="1"/>
          <p:nvPr/>
        </p:nvSpPr>
        <p:spPr>
          <a:xfrm>
            <a:off x="381866" y="453555"/>
            <a:ext cx="94003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badi" panose="020B0604020104020204" pitchFamily="34" charset="0"/>
              </a:rPr>
              <a:t>Image Sources</a:t>
            </a:r>
          </a:p>
          <a:p>
            <a:endParaRPr lang="en-CA" sz="1400" dirty="0">
              <a:latin typeface="Abadi" panose="020B0604020104020204" pitchFamily="34" charset="0"/>
            </a:endParaRPr>
          </a:p>
          <a:p>
            <a:r>
              <a:rPr lang="en-CA" sz="1400" dirty="0">
                <a:latin typeface="Abadi" panose="020B0604020104020204" pitchFamily="34" charset="0"/>
              </a:rPr>
              <a:t>Brock Commons </a:t>
            </a:r>
            <a:r>
              <a:rPr lang="en-CA" sz="1400" dirty="0" err="1">
                <a:latin typeface="Abadi" panose="020B0604020104020204" pitchFamily="34" charset="0"/>
              </a:rPr>
              <a:t>Tallwood</a:t>
            </a:r>
            <a:r>
              <a:rPr lang="en-CA" sz="1400" dirty="0">
                <a:latin typeface="Abadi" panose="020B0604020104020204" pitchFamily="34" charset="0"/>
              </a:rPr>
              <a:t> House</a:t>
            </a:r>
          </a:p>
          <a:p>
            <a:r>
              <a:rPr lang="en-CA" sz="1400" dirty="0">
                <a:latin typeface="Abadi" panose="020B0604020104020204" pitchFamily="34" charset="0"/>
                <a:hlinkClick r:id="rId3"/>
              </a:rPr>
              <a:t>https://livinglabs.ubc.ca/projects/brock-commons-tallwood-house</a:t>
            </a:r>
            <a:r>
              <a:rPr lang="en-CA" sz="1400" dirty="0">
                <a:latin typeface="Abadi" panose="020B0604020104020204" pitchFamily="34" charset="0"/>
              </a:rPr>
              <a:t> </a:t>
            </a:r>
          </a:p>
          <a:p>
            <a:endParaRPr lang="en-CA" sz="1400" dirty="0">
              <a:latin typeface="Abadi" panose="020B0604020104020204" pitchFamily="34" charset="0"/>
            </a:endParaRPr>
          </a:p>
          <a:p>
            <a:r>
              <a:rPr lang="en-CA" sz="1400" dirty="0">
                <a:latin typeface="Abadi" panose="020B0604020104020204" pitchFamily="34" charset="0"/>
              </a:rPr>
              <a:t>MTS15:</a:t>
            </a:r>
          </a:p>
          <a:p>
            <a:r>
              <a:rPr lang="en-CA" sz="1400" dirty="0">
                <a:latin typeface="Abadi" panose="020B0604020104020204" pitchFamily="34" charset="0"/>
                <a:hlinkClick r:id="rId4"/>
              </a:rPr>
              <a:t>https://mtcsolutions.com/products/mts15/</a:t>
            </a:r>
            <a:endParaRPr lang="en-CA" sz="1400" dirty="0">
              <a:latin typeface="Abadi" panose="020B0604020104020204" pitchFamily="34" charset="0"/>
            </a:endParaRPr>
          </a:p>
          <a:p>
            <a:endParaRPr lang="en-CA" sz="1400" dirty="0">
              <a:latin typeface="Abadi" panose="020B0604020104020204" pitchFamily="34" charset="0"/>
            </a:endParaRPr>
          </a:p>
          <a:p>
            <a:r>
              <a:rPr lang="en-CA" sz="1400" dirty="0">
                <a:solidFill>
                  <a:prstClr val="black"/>
                </a:solidFill>
                <a:latin typeface="Abadi" panose="020B0604020104020204" pitchFamily="34" charset="0"/>
              </a:rPr>
              <a:t>ASSY Kombi screws:</a:t>
            </a:r>
          </a:p>
          <a:p>
            <a:r>
              <a:rPr lang="en-CA" sz="1400" dirty="0">
                <a:latin typeface="Abadi" panose="020B0604020104020204" pitchFamily="34" charset="0"/>
                <a:hlinkClick r:id="rId5"/>
              </a:rPr>
              <a:t>https://mtcsolutions.com/products/assy-kombi-3/</a:t>
            </a:r>
            <a:endParaRPr lang="en-CA" sz="1400" dirty="0">
              <a:latin typeface="Abadi" panose="020B0604020104020204" pitchFamily="34" charset="0"/>
            </a:endParaRPr>
          </a:p>
          <a:p>
            <a:endParaRPr lang="en-CA" sz="1400" dirty="0">
              <a:latin typeface="Abadi" panose="020B0604020104020204" pitchFamily="34" charset="0"/>
            </a:endParaRPr>
          </a:p>
          <a:p>
            <a:r>
              <a:rPr lang="en-CA" sz="1400" dirty="0">
                <a:latin typeface="Abadi" panose="020B0604020104020204" pitchFamily="34" charset="0"/>
              </a:rPr>
              <a:t>ASSY </a:t>
            </a:r>
            <a:r>
              <a:rPr lang="en-CA" sz="1400" dirty="0" err="1">
                <a:latin typeface="Abadi" panose="020B0604020104020204" pitchFamily="34" charset="0"/>
              </a:rPr>
              <a:t>Ecofast</a:t>
            </a:r>
            <a:r>
              <a:rPr lang="en-CA" sz="1400" dirty="0">
                <a:latin typeface="Abadi" panose="020B0604020104020204" pitchFamily="34" charset="0"/>
              </a:rPr>
              <a:t> screws:</a:t>
            </a:r>
          </a:p>
          <a:p>
            <a:r>
              <a:rPr lang="en-CA" sz="1400" dirty="0">
                <a:latin typeface="Abadi" panose="020B0604020104020204" pitchFamily="34" charset="0"/>
                <a:hlinkClick r:id="rId6"/>
              </a:rPr>
              <a:t>https://mtcsolutions.com/products/assy-ecofast-4/</a:t>
            </a:r>
            <a:endParaRPr lang="en-CA" sz="1400" dirty="0">
              <a:latin typeface="Abadi" panose="020B0604020104020204" pitchFamily="34" charset="0"/>
            </a:endParaRPr>
          </a:p>
          <a:p>
            <a:endParaRPr lang="en-CA" sz="1400" dirty="0">
              <a:latin typeface="Abadi" panose="020B0604020104020204" pitchFamily="34" charset="0"/>
            </a:endParaRPr>
          </a:p>
          <a:p>
            <a:r>
              <a:rPr lang="en-CA" sz="1400" dirty="0">
                <a:latin typeface="Abadi" panose="020B0604020104020204" pitchFamily="34" charset="0"/>
              </a:rPr>
              <a:t>ASSY SK screws:</a:t>
            </a:r>
          </a:p>
          <a:p>
            <a:r>
              <a:rPr lang="en-CA" sz="1400" dirty="0">
                <a:latin typeface="Abadi" panose="020B0604020104020204" pitchFamily="34" charset="0"/>
                <a:hlinkClick r:id="rId7"/>
              </a:rPr>
              <a:t>https://mtcsolutions.com/products/assy-sk-3/</a:t>
            </a:r>
            <a:endParaRPr lang="en-CA" sz="1400" dirty="0">
              <a:latin typeface="Abadi" panose="020B0604020104020204" pitchFamily="34" charset="0"/>
            </a:endParaRPr>
          </a:p>
          <a:p>
            <a:endParaRPr lang="en-CA" sz="1400" dirty="0">
              <a:latin typeface="Abadi" panose="020B0604020104020204" pitchFamily="34" charset="0"/>
            </a:endParaRPr>
          </a:p>
          <a:p>
            <a:r>
              <a:rPr lang="en-CA" sz="1400" dirty="0">
                <a:latin typeface="Abadi" panose="020B0604020104020204" pitchFamily="34" charset="0"/>
              </a:rPr>
              <a:t>MDSS96:</a:t>
            </a:r>
          </a:p>
          <a:p>
            <a:r>
              <a:rPr lang="en-CA" sz="1400" dirty="0">
                <a:latin typeface="Abadi" panose="020B0604020104020204" pitchFamily="34" charset="0"/>
                <a:hlinkClick r:id="rId8"/>
              </a:rPr>
              <a:t>https://www.strongtie.com/straightstraps_strapsandties/mdss_strap/p/mdss</a:t>
            </a:r>
            <a:endParaRPr lang="en-CA" sz="1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67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908B2-4DB8-C7F5-94E7-838B27844023}"/>
              </a:ext>
            </a:extLst>
          </p:cNvPr>
          <p:cNvSpPr txBox="1"/>
          <p:nvPr/>
        </p:nvSpPr>
        <p:spPr>
          <a:xfrm>
            <a:off x="200011" y="1180161"/>
            <a:ext cx="11761708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badi" panose="020B0604020104020204" pitchFamily="34" charset="0"/>
              </a:rPr>
              <a:t>References</a:t>
            </a:r>
          </a:p>
          <a:p>
            <a:endParaRPr lang="en-CA" sz="1400" kern="0" dirty="0">
              <a:latin typeface="Abadi" panose="020B0604020104020204" pitchFamily="34" charset="0"/>
              <a:ea typeface="Calibri" panose="020F0502020204030204" pitchFamily="34" charset="0"/>
            </a:endParaRPr>
          </a:p>
          <a:p>
            <a:r>
              <a:rPr lang="en-US" sz="1400" kern="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ASTM International. (2019). </a:t>
            </a:r>
            <a:r>
              <a:rPr lang="en-US" sz="1400" i="1" kern="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E2126-19: Standard test methods for cyclic (reversed) load test for shear resistance of vertical elements of the lateral force 	resisting systems for buildings</a:t>
            </a:r>
            <a:r>
              <a:rPr lang="en-US" sz="1400" kern="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.</a:t>
            </a:r>
            <a:endParaRPr lang="en-CA" sz="1400" kern="0" dirty="0">
              <a:effectLst/>
              <a:latin typeface="Abadi" panose="020B0604020104020204" pitchFamily="34" charset="0"/>
              <a:ea typeface="Calibri" panose="020F0502020204030204" pitchFamily="34" charset="0"/>
            </a:endParaRPr>
          </a:p>
          <a:p>
            <a:endParaRPr lang="en-CA" sz="1400" kern="0" dirty="0">
              <a:latin typeface="Abadi" panose="020B0604020104020204" pitchFamily="34" charset="0"/>
              <a:ea typeface="Calibri" panose="020F0502020204030204" pitchFamily="34" charset="0"/>
            </a:endParaRPr>
          </a:p>
          <a:p>
            <a:r>
              <a:rPr lang="en-CA" sz="1400" kern="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Barbosa, A. R., Rodrigues, L. G., Sinha, A., Higgins, C., Zimmerman, R. B., Breneman, S., Pei, S., van de Lindt, J. W., Berman, J., &amp; McDonnell, E. (2021). 	Shake-table experimental testing and performance of topped and </a:t>
            </a:r>
            <a:r>
              <a:rPr lang="en-CA" sz="1400" kern="0" dirty="0" err="1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untopped</a:t>
            </a:r>
            <a:r>
              <a:rPr lang="en-CA" sz="1400" kern="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 cross-laminated timber diaphragms. </a:t>
            </a:r>
            <a:r>
              <a:rPr lang="en-CA" sz="1400" i="1" kern="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Journal of Structural 	Engineering</a:t>
            </a:r>
            <a:r>
              <a:rPr lang="en-CA" sz="1400" kern="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, </a:t>
            </a:r>
            <a:r>
              <a:rPr lang="en-CA" sz="1400" i="1" kern="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147</a:t>
            </a:r>
            <a:r>
              <a:rPr lang="en-CA" sz="1400" kern="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(4), Article 04021011.</a:t>
            </a:r>
          </a:p>
          <a:p>
            <a:endParaRPr lang="en-US" sz="1400" kern="0" dirty="0">
              <a:latin typeface="Abadi" panose="020B0604020104020204" pitchFamily="34" charset="0"/>
              <a:ea typeface="Calibri" panose="020F0502020204030204" pitchFamily="34" charset="0"/>
            </a:endParaRPr>
          </a:p>
          <a:p>
            <a:r>
              <a:rPr lang="en-US" sz="1400" kern="0" dirty="0" err="1">
                <a:latin typeface="Abadi" panose="020B0604020104020204" pitchFamily="34" charset="0"/>
                <a:ea typeface="Calibri" panose="020F0502020204030204" pitchFamily="34" charset="0"/>
              </a:rPr>
              <a:t>Gavrić</a:t>
            </a:r>
            <a:r>
              <a:rPr lang="en-US" sz="1400" kern="0" dirty="0">
                <a:latin typeface="Abadi" panose="020B0604020104020204" pitchFamily="34" charset="0"/>
                <a:ea typeface="Calibri" panose="020F0502020204030204" pitchFamily="34" charset="0"/>
              </a:rPr>
              <a:t>, I. (2012). </a:t>
            </a:r>
            <a:r>
              <a:rPr lang="en-US" sz="1400" i="1" kern="0" dirty="0">
                <a:latin typeface="Abadi" panose="020B0604020104020204" pitchFamily="34" charset="0"/>
                <a:ea typeface="Calibri" panose="020F0502020204030204" pitchFamily="34" charset="0"/>
              </a:rPr>
              <a:t>Seismic </a:t>
            </a:r>
            <a:r>
              <a:rPr lang="en-US" sz="1400" i="1" kern="0" dirty="0" err="1">
                <a:latin typeface="Abadi" panose="020B0604020104020204" pitchFamily="34" charset="0"/>
                <a:ea typeface="Calibri" panose="020F0502020204030204" pitchFamily="34" charset="0"/>
              </a:rPr>
              <a:t>behaviour</a:t>
            </a:r>
            <a:r>
              <a:rPr lang="en-US" sz="1400" i="1" kern="0" dirty="0">
                <a:latin typeface="Abadi" panose="020B0604020104020204" pitchFamily="34" charset="0"/>
                <a:ea typeface="Calibri" panose="020F0502020204030204" pitchFamily="34" charset="0"/>
              </a:rPr>
              <a:t> of cross-laminated timber buildings</a:t>
            </a:r>
            <a:r>
              <a:rPr lang="en-US" sz="1400" kern="0" dirty="0">
                <a:latin typeface="Abadi" panose="020B0604020104020204" pitchFamily="34" charset="0"/>
                <a:ea typeface="Calibri" panose="020F0502020204030204" pitchFamily="34" charset="0"/>
              </a:rPr>
              <a:t> [Doctoral dissertation, University of Trieste].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Calibri" panose="020F0502020204030204" pitchFamily="34" charset="0"/>
                <a:cs typeface="+mn-cs"/>
              </a:rPr>
              <a:t>Line, P.,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Calibri" panose="020F0502020204030204" pitchFamily="34" charset="0"/>
                <a:cs typeface="+mn-cs"/>
              </a:rPr>
              <a:t>Nyseth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Calibri" panose="020F0502020204030204" pitchFamily="34" charset="0"/>
                <a:cs typeface="+mn-cs"/>
              </a:rPr>
              <a:t>, S., &amp; Waltz, N. (2022). Full-scale cross-laminated timber diaphragm evaluation. I: Design and full-scale diaphragm testing.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Calibri" panose="020F0502020204030204" pitchFamily="34" charset="0"/>
                <a:cs typeface="+mn-cs"/>
              </a:rPr>
              <a:t>Journal of 	Structural Engineering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Calibri" panose="020F0502020204030204" pitchFamily="34" charset="0"/>
                <a:cs typeface="+mn-cs"/>
              </a:rPr>
              <a:t>148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Calibri" panose="020F0502020204030204" pitchFamily="34" charset="0"/>
                <a:cs typeface="+mn-cs"/>
              </a:rPr>
              <a:t>(5), Article 04022037.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400" kern="0" dirty="0"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Taylor, B., Barbosa, A. R., &amp; Sinha, A. (2020). Cyclic performance of in-plane shear cross laminated timber panel-to-panel surface spline connections. 	</a:t>
            </a:r>
            <a:r>
              <a:rPr lang="en-US" sz="1400" i="1" kern="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 Structures</a:t>
            </a:r>
            <a:r>
              <a:rPr lang="en-US" sz="1400" kern="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i="1" kern="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218</a:t>
            </a:r>
            <a:r>
              <a:rPr lang="en-US" sz="1400" kern="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Article 110726. </a:t>
            </a:r>
          </a:p>
        </p:txBody>
      </p:sp>
    </p:spTree>
    <p:extLst>
      <p:ext uri="{BB962C8B-B14F-4D97-AF65-F5344CB8AC3E}">
        <p14:creationId xmlns:p14="http://schemas.microsoft.com/office/powerpoint/2010/main" val="4003375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DB23B-762E-95D6-4F55-1B133FC7ED76}"/>
              </a:ext>
            </a:extLst>
          </p:cNvPr>
          <p:cNvSpPr txBox="1"/>
          <p:nvPr/>
        </p:nvSpPr>
        <p:spPr>
          <a:xfrm>
            <a:off x="255312" y="448147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2F2DF-B9C5-8366-EC97-D9C3910CF22E}"/>
              </a:ext>
            </a:extLst>
          </p:cNvPr>
          <p:cNvSpPr txBox="1"/>
          <p:nvPr/>
        </p:nvSpPr>
        <p:spPr>
          <a:xfrm>
            <a:off x="255312" y="1921308"/>
            <a:ext cx="45286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Mass timber is on the rise!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Less carbon intensive than concrete and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Faster construction</a:t>
            </a:r>
          </a:p>
          <a:p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Cross-Laminated Timber (CLT): diaphragms and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Connections are important!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D165D7-34D2-DC42-EBCC-11C4A4BCD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1" r="1482" b="1010"/>
          <a:stretch/>
        </p:blipFill>
        <p:spPr>
          <a:xfrm>
            <a:off x="5817763" y="353212"/>
            <a:ext cx="4391228" cy="29100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1B2097-27B4-3FA2-3BCD-98B964E10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82" b="949"/>
          <a:stretch/>
        </p:blipFill>
        <p:spPr>
          <a:xfrm>
            <a:off x="5684412" y="3567136"/>
            <a:ext cx="4735937" cy="25943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669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357C4-EFF5-5FA5-5645-74780CEFC65A}"/>
              </a:ext>
            </a:extLst>
          </p:cNvPr>
          <p:cNvSpPr txBox="1"/>
          <p:nvPr/>
        </p:nvSpPr>
        <p:spPr>
          <a:xfrm>
            <a:off x="248158" y="1394357"/>
            <a:ext cx="11715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Different types of diaphragm connections:</a:t>
            </a:r>
          </a:p>
          <a:p>
            <a:r>
              <a:rPr lang="en-CA" sz="2000" dirty="0">
                <a:latin typeface="Abadi" panose="020B0604020104020204" pitchFamily="34" charset="0"/>
              </a:rPr>
              <a:t>	- Spline</a:t>
            </a:r>
          </a:p>
          <a:p>
            <a:r>
              <a:rPr lang="en-CA" sz="2000" dirty="0">
                <a:latin typeface="Abadi" panose="020B0604020104020204" pitchFamily="34" charset="0"/>
              </a:rPr>
              <a:t>	- Half-lap</a:t>
            </a:r>
          </a:p>
          <a:p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Uncertainty in connection strength perpendicular to joint (tension)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Steel tension straps provide this resistance (collectors, opening reinforcement, chord reinforcement)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0F220C-E6D6-C44F-42A1-D12A05401C79}"/>
              </a:ext>
            </a:extLst>
          </p:cNvPr>
          <p:cNvSpPr txBox="1"/>
          <p:nvPr/>
        </p:nvSpPr>
        <p:spPr>
          <a:xfrm>
            <a:off x="377140" y="375699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Introduction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7AA47-7601-8D2D-B425-D4E2F531E95B}"/>
              </a:ext>
            </a:extLst>
          </p:cNvPr>
          <p:cNvSpPr txBox="1"/>
          <p:nvPr/>
        </p:nvSpPr>
        <p:spPr>
          <a:xfrm>
            <a:off x="6500512" y="2196329"/>
            <a:ext cx="2589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Spline connection cross-section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530798-28D4-8F15-BBA1-42CA20707D7D}"/>
              </a:ext>
            </a:extLst>
          </p:cNvPr>
          <p:cNvSpPr txBox="1"/>
          <p:nvPr/>
        </p:nvSpPr>
        <p:spPr>
          <a:xfrm>
            <a:off x="7811152" y="5600624"/>
            <a:ext cx="2712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Half-lap connection cross-section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ACD7DA-4B08-84DB-9297-FC93291BD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92" b="91641" l="2030" r="96108">
                        <a14:foregroundMark x1="8291" y1="39009" x2="6430" y2="46440"/>
                        <a14:foregroundMark x1="46701" y1="10836" x2="41794" y2="6192"/>
                        <a14:foregroundMark x1="93063" y1="30031" x2="89002" y2="40557"/>
                        <a14:foregroundMark x1="66836" y1="92260" x2="71404" y2="91641"/>
                        <a14:foregroundMark x1="96277" y1="34365" x2="95939" y2="28173"/>
                        <a14:foregroundMark x1="3384" y1="39319" x2="2030" y2="37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07" y="3837303"/>
            <a:ext cx="3808061" cy="2081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9CBAC7-666D-79CA-4EAB-E04D82EF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791" y="4073488"/>
            <a:ext cx="4701324" cy="142029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0D2164-9DCD-89AD-271F-C22F2A189F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4"/>
          <a:stretch/>
        </p:blipFill>
        <p:spPr>
          <a:xfrm>
            <a:off x="5478821" y="575361"/>
            <a:ext cx="4701324" cy="153870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1B9720-BF49-7677-7A90-AAE2CB3E548A}"/>
              </a:ext>
            </a:extLst>
          </p:cNvPr>
          <p:cNvSpPr txBox="1"/>
          <p:nvPr/>
        </p:nvSpPr>
        <p:spPr>
          <a:xfrm>
            <a:off x="1236011" y="5954947"/>
            <a:ext cx="4126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Mass Timber Strap 15 (MTS15) from MTC Solutions</a:t>
            </a:r>
          </a:p>
        </p:txBody>
      </p:sp>
    </p:spTree>
    <p:extLst>
      <p:ext uri="{BB962C8B-B14F-4D97-AF65-F5344CB8AC3E}">
        <p14:creationId xmlns:p14="http://schemas.microsoft.com/office/powerpoint/2010/main" val="2013194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7E831-9988-2FA0-27AD-1D253CC81358}"/>
              </a:ext>
            </a:extLst>
          </p:cNvPr>
          <p:cNvSpPr txBox="1"/>
          <p:nvPr/>
        </p:nvSpPr>
        <p:spPr>
          <a:xfrm>
            <a:off x="403490" y="477876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Background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98734A-DBDB-0C3F-EFD3-AD9B6C2EA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669" y="684463"/>
            <a:ext cx="3853623" cy="25347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BA4431-994B-371B-0D8A-26972857802F}"/>
              </a:ext>
            </a:extLst>
          </p:cNvPr>
          <p:cNvSpPr txBox="1"/>
          <p:nvPr/>
        </p:nvSpPr>
        <p:spPr>
          <a:xfrm>
            <a:off x="3907724" y="3272244"/>
            <a:ext cx="3411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Shear test setup (from Taylor et al., 2020)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151434-BA75-E6C9-287A-6C4CEE8EA8B6}"/>
              </a:ext>
            </a:extLst>
          </p:cNvPr>
          <p:cNvSpPr txBox="1"/>
          <p:nvPr/>
        </p:nvSpPr>
        <p:spPr>
          <a:xfrm>
            <a:off x="8244707" y="6089547"/>
            <a:ext cx="3147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Tension test setup (from </a:t>
            </a:r>
            <a:r>
              <a:rPr lang="en-CA" sz="1400" dirty="0" err="1">
                <a:latin typeface="Abadi" panose="020B0604020104020204" pitchFamily="34" charset="0"/>
              </a:rPr>
              <a:t>Gavri</a:t>
            </a:r>
            <a:r>
              <a:rPr lang="en-US" sz="1400" kern="0" dirty="0">
                <a:latin typeface="Abadi" panose="020B0604020104020204" pitchFamily="34" charset="0"/>
                <a:ea typeface="Calibri" panose="020F0502020204030204" pitchFamily="34" charset="0"/>
              </a:rPr>
              <a:t>ć</a:t>
            </a:r>
            <a:r>
              <a:rPr lang="en-CA" sz="1400" dirty="0">
                <a:latin typeface="Abadi" panose="020B0604020104020204" pitchFamily="34" charset="0"/>
              </a:rPr>
              <a:t>, 2012)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8E4BB6-C3CA-7AE4-423D-310C181759E0}"/>
              </a:ext>
            </a:extLst>
          </p:cNvPr>
          <p:cNvSpPr txBox="1"/>
          <p:nvPr/>
        </p:nvSpPr>
        <p:spPr>
          <a:xfrm>
            <a:off x="403490" y="4121559"/>
            <a:ext cx="61911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Many previous studies on shear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Only one noteworthy study on tension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No known study on interaction with tension straps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3D2B34-3E29-22C8-6A3D-1BC12591E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8" t="7118"/>
          <a:stretch/>
        </p:blipFill>
        <p:spPr>
          <a:xfrm>
            <a:off x="7847920" y="3405066"/>
            <a:ext cx="3940590" cy="25809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6494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26C2C-52FC-0298-64A8-A6615091129A}"/>
              </a:ext>
            </a:extLst>
          </p:cNvPr>
          <p:cNvSpPr txBox="1"/>
          <p:nvPr/>
        </p:nvSpPr>
        <p:spPr>
          <a:xfrm>
            <a:off x="418854" y="490731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Background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FCE998-3E50-0A3E-B7A8-C955EE29B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45"/>
          <a:stretch/>
        </p:blipFill>
        <p:spPr>
          <a:xfrm>
            <a:off x="8484369" y="2243703"/>
            <a:ext cx="3082084" cy="36334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FDC1F-3F71-FCDD-C016-47F0B5CB21C8}"/>
              </a:ext>
            </a:extLst>
          </p:cNvPr>
          <p:cNvSpPr txBox="1"/>
          <p:nvPr/>
        </p:nvSpPr>
        <p:spPr>
          <a:xfrm>
            <a:off x="3254646" y="3978812"/>
            <a:ext cx="4677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Two-storey shake table testing (from Barbosa et al., 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E8B4E9-EE41-6200-9782-13F3C3B36C0E}"/>
              </a:ext>
            </a:extLst>
          </p:cNvPr>
          <p:cNvSpPr txBox="1"/>
          <p:nvPr/>
        </p:nvSpPr>
        <p:spPr>
          <a:xfrm>
            <a:off x="7932530" y="5962657"/>
            <a:ext cx="4185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latin typeface="Abadi" panose="020B0604020104020204" pitchFamily="34" charset="0"/>
              </a:rPr>
              <a:t>Full-scale diaphragm testing (from Line et al., 2022)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4C3239-9DF0-92E1-49AD-4804CD780918}"/>
              </a:ext>
            </a:extLst>
          </p:cNvPr>
          <p:cNvSpPr txBox="1"/>
          <p:nvPr/>
        </p:nvSpPr>
        <p:spPr>
          <a:xfrm>
            <a:off x="418854" y="4576690"/>
            <a:ext cx="8160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Large scale tests on CLT diaphragms have been performed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Indicate they are viable solutions capable of resisting seismic loads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53C5FC-388A-29A1-A56F-7B33A95C7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2"/>
          <a:stretch/>
        </p:blipFill>
        <p:spPr>
          <a:xfrm>
            <a:off x="3254646" y="840090"/>
            <a:ext cx="4677884" cy="30488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024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48B4E-DB21-642F-6A5D-F474C1BFADA9}"/>
              </a:ext>
            </a:extLst>
          </p:cNvPr>
          <p:cNvSpPr txBox="1"/>
          <p:nvPr/>
        </p:nvSpPr>
        <p:spPr>
          <a:xfrm>
            <a:off x="471054" y="458826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2E007-5774-8A48-5F97-17CB2E547CA4}"/>
              </a:ext>
            </a:extLst>
          </p:cNvPr>
          <p:cNvSpPr txBox="1"/>
          <p:nvPr/>
        </p:nvSpPr>
        <p:spPr>
          <a:xfrm>
            <a:off x="471055" y="1225324"/>
            <a:ext cx="466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Abadi" panose="020B0604020104020204" pitchFamily="34" charset="0"/>
              </a:rPr>
              <a:t>Self-Tapping Screws and CSA O86:19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A1520-7B22-3494-DC33-6454E3E23911}"/>
              </a:ext>
            </a:extLst>
          </p:cNvPr>
          <p:cNvSpPr txBox="1"/>
          <p:nvPr/>
        </p:nvSpPr>
        <p:spPr>
          <a:xfrm>
            <a:off x="871672" y="2284371"/>
            <a:ext cx="63866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Self-tapping screws: </a:t>
            </a:r>
          </a:p>
          <a:p>
            <a:pPr lvl="1"/>
            <a:r>
              <a:rPr lang="en-CA" sz="2000" dirty="0">
                <a:latin typeface="Abadi" panose="020B0604020104020204" pitchFamily="34" charset="0"/>
              </a:rPr>
              <a:t>- Similar to lag screws, but no predrilling required</a:t>
            </a:r>
          </a:p>
          <a:p>
            <a:pPr lvl="1"/>
            <a:r>
              <a:rPr lang="en-CA" sz="2000" dirty="0">
                <a:latin typeface="Abadi" panose="020B0604020104020204" pitchFamily="34" charset="0"/>
              </a:rPr>
              <a:t>- No provisions in O86:19 (but expected in next ed.)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83ED5B-AA8D-B9F2-897B-52C137719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8" t="133" b="21333"/>
          <a:stretch/>
        </p:blipFill>
        <p:spPr>
          <a:xfrm>
            <a:off x="7710939" y="1212959"/>
            <a:ext cx="3773749" cy="30593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FA1073-8B5B-E605-43A4-ACD6B1F667BF}"/>
              </a:ext>
            </a:extLst>
          </p:cNvPr>
          <p:cNvSpPr txBox="1"/>
          <p:nvPr/>
        </p:nvSpPr>
        <p:spPr>
          <a:xfrm>
            <a:off x="871672" y="4327190"/>
            <a:ext cx="10930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Clause 11.9.2.2 Lateral resistance of CLT diaphragms:</a:t>
            </a:r>
          </a:p>
          <a:p>
            <a:endParaRPr lang="en-CA" sz="2000" dirty="0">
              <a:latin typeface="Abadi" panose="020B0604020104020204" pitchFamily="34" charset="0"/>
            </a:endParaRPr>
          </a:p>
          <a:p>
            <a:r>
              <a:rPr lang="en-CA" sz="2000" dirty="0">
                <a:latin typeface="Abadi" panose="020B0604020104020204" pitchFamily="34" charset="0"/>
              </a:rPr>
              <a:t>“The lateral resistance of CLT diaphragms shall be </a:t>
            </a:r>
            <a:r>
              <a:rPr lang="en-CA" sz="2000" b="1" dirty="0">
                <a:latin typeface="Abadi" panose="020B0604020104020204" pitchFamily="34" charset="0"/>
              </a:rPr>
              <a:t>governed by the resistance of connections</a:t>
            </a:r>
            <a:r>
              <a:rPr lang="en-CA" sz="2000" dirty="0">
                <a:latin typeface="Abadi" panose="020B0604020104020204" pitchFamily="34" charset="0"/>
              </a:rPr>
              <a:t> between the diaphragms and the supporting structure and connections </a:t>
            </a:r>
            <a:r>
              <a:rPr lang="en-CA" sz="2000" b="1" dirty="0">
                <a:latin typeface="Abadi" panose="020B0604020104020204" pitchFamily="34" charset="0"/>
              </a:rPr>
              <a:t>between the individual panels</a:t>
            </a:r>
            <a:r>
              <a:rPr lang="en-CA" sz="2000" dirty="0">
                <a:latin typeface="Abadi" panose="020B0604020104020204" pitchFamily="34" charset="0"/>
              </a:rPr>
              <a:t>, calculated using </a:t>
            </a:r>
            <a:r>
              <a:rPr lang="en-CA" sz="2000" b="1" dirty="0">
                <a:latin typeface="Abadi" panose="020B0604020104020204" pitchFamily="34" charset="0"/>
              </a:rPr>
              <a:t>methods of mechanics</a:t>
            </a:r>
            <a:r>
              <a:rPr lang="en-CA" sz="2000" dirty="0">
                <a:latin typeface="Abadi" panose="020B0604020104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579124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20F0DC-B5AE-C840-E422-2B35DC9884C2}"/>
              </a:ext>
            </a:extLst>
          </p:cNvPr>
          <p:cNvSpPr txBox="1"/>
          <p:nvPr/>
        </p:nvSpPr>
        <p:spPr>
          <a:xfrm>
            <a:off x="378690" y="449590"/>
            <a:ext cx="562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Research 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44BA1-BD80-E051-187E-1D795C8E9943}"/>
              </a:ext>
            </a:extLst>
          </p:cNvPr>
          <p:cNvSpPr txBox="1"/>
          <p:nvPr/>
        </p:nvSpPr>
        <p:spPr>
          <a:xfrm>
            <a:off x="378690" y="1680826"/>
            <a:ext cx="85191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Experimentally study in-plane tension and shear behaviour of:</a:t>
            </a:r>
          </a:p>
          <a:p>
            <a:r>
              <a:rPr lang="en-CA" sz="2000" dirty="0">
                <a:latin typeface="Abadi" panose="020B0604020104020204" pitchFamily="34" charset="0"/>
              </a:rPr>
              <a:t>	</a:t>
            </a:r>
          </a:p>
          <a:p>
            <a:r>
              <a:rPr lang="en-CA" sz="2000" dirty="0">
                <a:latin typeface="Abadi" panose="020B0604020104020204" pitchFamily="34" charset="0"/>
              </a:rPr>
              <a:t>	- ¾” plywood spline with ASSY </a:t>
            </a:r>
            <a:r>
              <a:rPr lang="en-CA" sz="2000" dirty="0" err="1">
                <a:latin typeface="Abadi" panose="020B0604020104020204" pitchFamily="34" charset="0"/>
              </a:rPr>
              <a:t>Ecofast</a:t>
            </a:r>
            <a:r>
              <a:rPr lang="en-CA" sz="2000" dirty="0">
                <a:latin typeface="Abadi" panose="020B0604020104020204" pitchFamily="34" charset="0"/>
              </a:rPr>
              <a:t> 8x80 and SK 8x80 screws</a:t>
            </a:r>
          </a:p>
          <a:p>
            <a:endParaRPr lang="en-CA" sz="2000" dirty="0">
              <a:latin typeface="Abadi" panose="020B0604020104020204" pitchFamily="34" charset="0"/>
            </a:endParaRPr>
          </a:p>
          <a:p>
            <a:r>
              <a:rPr lang="en-CA" sz="2000" dirty="0">
                <a:latin typeface="Abadi" panose="020B0604020104020204" pitchFamily="34" charset="0"/>
              </a:rPr>
              <a:t>	- ¾” plywood spline with 3-1/4” power-driven spiral nails</a:t>
            </a:r>
          </a:p>
          <a:p>
            <a:endParaRPr lang="en-CA" sz="2000" dirty="0">
              <a:latin typeface="Abadi" panose="020B0604020104020204" pitchFamily="34" charset="0"/>
            </a:endParaRPr>
          </a:p>
          <a:p>
            <a:r>
              <a:rPr lang="en-CA" sz="2000" dirty="0">
                <a:latin typeface="Abadi" panose="020B0604020104020204" pitchFamily="34" charset="0"/>
              </a:rPr>
              <a:t>	- 14-gauge steel spline with SDS screws (Simpson Strong-Tie)</a:t>
            </a:r>
          </a:p>
          <a:p>
            <a:endParaRPr lang="en-CA" sz="2000" dirty="0">
              <a:latin typeface="Abadi" panose="020B0604020104020204" pitchFamily="34" charset="0"/>
            </a:endParaRPr>
          </a:p>
          <a:p>
            <a:r>
              <a:rPr lang="en-CA" sz="2000" dirty="0">
                <a:latin typeface="Abadi" panose="020B0604020104020204" pitchFamily="34" charset="0"/>
              </a:rPr>
              <a:t>	- Half-lap with ASSY </a:t>
            </a:r>
            <a:r>
              <a:rPr lang="en-CA" sz="2000" dirty="0" err="1">
                <a:latin typeface="Abadi" panose="020B0604020104020204" pitchFamily="34" charset="0"/>
              </a:rPr>
              <a:t>Ecofast</a:t>
            </a:r>
            <a:r>
              <a:rPr lang="en-CA" sz="2000" dirty="0">
                <a:latin typeface="Abadi" panose="020B0604020104020204" pitchFamily="34" charset="0"/>
              </a:rPr>
              <a:t> 8x100 screws</a:t>
            </a:r>
          </a:p>
          <a:p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Perform tests with and without custom steel tension straps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C5A5A1-8393-8601-9F62-FF4E67DB8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" t="23225" b="16016"/>
          <a:stretch/>
        </p:blipFill>
        <p:spPr>
          <a:xfrm>
            <a:off x="8586721" y="1519605"/>
            <a:ext cx="3316361" cy="2072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931F-7202-96AC-C5D4-ACAF2D8B49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4" b="18089"/>
          <a:stretch/>
        </p:blipFill>
        <p:spPr>
          <a:xfrm>
            <a:off x="8586721" y="3476645"/>
            <a:ext cx="3239932" cy="28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9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C525F-0417-94FA-800C-0BE09B21F34C}"/>
              </a:ext>
            </a:extLst>
          </p:cNvPr>
          <p:cNvSpPr txBox="1"/>
          <p:nvPr/>
        </p:nvSpPr>
        <p:spPr>
          <a:xfrm>
            <a:off x="349248" y="384174"/>
            <a:ext cx="332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Experimental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B7D0E-ED68-B308-58B6-E5BD86715062}"/>
              </a:ext>
            </a:extLst>
          </p:cNvPr>
          <p:cNvSpPr txBox="1"/>
          <p:nvPr/>
        </p:nvSpPr>
        <p:spPr>
          <a:xfrm>
            <a:off x="349248" y="1130961"/>
            <a:ext cx="376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badi" panose="020B0604020104020204" pitchFamily="34" charset="0"/>
              </a:rPr>
              <a:t>Testing Plan: Main Test Matrix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92845C5-BB67-B824-763F-AF21B58E2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835682"/>
              </p:ext>
            </p:extLst>
          </p:nvPr>
        </p:nvGraphicFramePr>
        <p:xfrm>
          <a:off x="3998053" y="572322"/>
          <a:ext cx="7652689" cy="4376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7489">
                  <a:extLst>
                    <a:ext uri="{9D8B030D-6E8A-4147-A177-3AD203B41FA5}">
                      <a16:colId xmlns:a16="http://schemas.microsoft.com/office/drawing/2014/main" val="1345791638"/>
                    </a:ext>
                  </a:extLst>
                </a:gridCol>
                <a:gridCol w="1533108">
                  <a:extLst>
                    <a:ext uri="{9D8B030D-6E8A-4147-A177-3AD203B41FA5}">
                      <a16:colId xmlns:a16="http://schemas.microsoft.com/office/drawing/2014/main" val="4024605001"/>
                    </a:ext>
                  </a:extLst>
                </a:gridCol>
                <a:gridCol w="1361704">
                  <a:extLst>
                    <a:ext uri="{9D8B030D-6E8A-4147-A177-3AD203B41FA5}">
                      <a16:colId xmlns:a16="http://schemas.microsoft.com/office/drawing/2014/main" val="1295200371"/>
                    </a:ext>
                  </a:extLst>
                </a:gridCol>
                <a:gridCol w="1285525">
                  <a:extLst>
                    <a:ext uri="{9D8B030D-6E8A-4147-A177-3AD203B41FA5}">
                      <a16:colId xmlns:a16="http://schemas.microsoft.com/office/drawing/2014/main" val="3528627615"/>
                    </a:ext>
                  </a:extLst>
                </a:gridCol>
                <a:gridCol w="1291876">
                  <a:extLst>
                    <a:ext uri="{9D8B030D-6E8A-4147-A177-3AD203B41FA5}">
                      <a16:colId xmlns:a16="http://schemas.microsoft.com/office/drawing/2014/main" val="1971143383"/>
                    </a:ext>
                  </a:extLst>
                </a:gridCol>
                <a:gridCol w="1282987">
                  <a:extLst>
                    <a:ext uri="{9D8B030D-6E8A-4147-A177-3AD203B41FA5}">
                      <a16:colId xmlns:a16="http://schemas.microsoft.com/office/drawing/2014/main" val="1806771434"/>
                    </a:ext>
                  </a:extLst>
                </a:gridCol>
              </a:tblGrid>
              <a:tr h="271092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0" dirty="0">
                          <a:effectLst/>
                        </a:rPr>
                        <a:t> 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Panel-to-Panel Connection Type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33991"/>
                  </a:ext>
                </a:extLst>
              </a:tr>
              <a:tr h="1090407">
                <a:tc gridSpan="2"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kern="0" dirty="0">
                          <a:effectLst/>
                        </a:rPr>
                        <a:t>Plywood spline with ASSY </a:t>
                      </a:r>
                      <a:r>
                        <a:rPr lang="en-CA" sz="1600" b="1" kern="0" dirty="0" err="1">
                          <a:effectLst/>
                        </a:rPr>
                        <a:t>Ecofast</a:t>
                      </a:r>
                      <a:r>
                        <a:rPr lang="en-CA" sz="1600" b="1" kern="0" dirty="0">
                          <a:effectLst/>
                        </a:rPr>
                        <a:t> 8x80</a:t>
                      </a:r>
                      <a:endParaRPr lang="en-CA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kern="0" dirty="0">
                          <a:effectLst/>
                        </a:rPr>
                        <a:t>Plywood spline with spiral nails</a:t>
                      </a:r>
                      <a:endParaRPr lang="en-CA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kern="0" dirty="0">
                          <a:effectLst/>
                        </a:rPr>
                        <a:t>14-gauge steel spline with SDS screws</a:t>
                      </a:r>
                      <a:endParaRPr lang="en-CA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kern="0" dirty="0">
                          <a:effectLst/>
                        </a:rPr>
                        <a:t>Half-lap joint with ASSY </a:t>
                      </a:r>
                      <a:r>
                        <a:rPr lang="en-CA" sz="1600" b="1" kern="0" dirty="0" err="1">
                          <a:effectLst/>
                        </a:rPr>
                        <a:t>Ecofast</a:t>
                      </a:r>
                      <a:r>
                        <a:rPr lang="en-CA" sz="1600" b="1" kern="0" dirty="0">
                          <a:effectLst/>
                        </a:rPr>
                        <a:t> 8x100</a:t>
                      </a:r>
                      <a:endParaRPr lang="en-CA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2556700"/>
                  </a:ext>
                </a:extLst>
              </a:tr>
              <a:tr h="260192"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Load Direction, with or without </a:t>
                      </a:r>
                      <a:endParaRPr lang="en-CA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Tension Strap</a:t>
                      </a:r>
                      <a:endParaRPr lang="en-C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kern="0" dirty="0">
                          <a:effectLst/>
                        </a:rPr>
                        <a:t>Tension, without tension strap</a:t>
                      </a:r>
                      <a:endParaRPr lang="en-CA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41949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758579"/>
                  </a:ext>
                </a:extLst>
              </a:tr>
              <a:tr h="25283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448813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kern="0" dirty="0">
                          <a:effectLst/>
                        </a:rPr>
                        <a:t>Tension, with tension strap</a:t>
                      </a:r>
                      <a:endParaRPr lang="en-CA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236397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193841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7118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kern="0" dirty="0">
                          <a:effectLst/>
                        </a:rPr>
                        <a:t>Shear, without tension strap</a:t>
                      </a:r>
                      <a:endParaRPr lang="en-CA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409443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107430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347338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kern="0" dirty="0">
                          <a:effectLst/>
                        </a:rPr>
                        <a:t>Shear, with tension strap</a:t>
                      </a:r>
                      <a:endParaRPr lang="en-CA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80469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831714"/>
                  </a:ext>
                </a:extLst>
              </a:tr>
              <a:tr h="24509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0" dirty="0">
                          <a:effectLst/>
                        </a:rPr>
                        <a:t>C</a:t>
                      </a:r>
                      <a:endParaRPr lang="en-C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1332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D348A5B-D207-6C13-818D-0C35E35AB8F6}"/>
              </a:ext>
            </a:extLst>
          </p:cNvPr>
          <p:cNvSpPr txBox="1"/>
          <p:nvPr/>
        </p:nvSpPr>
        <p:spPr>
          <a:xfrm>
            <a:off x="349248" y="5127606"/>
            <a:ext cx="7042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badi" panose="020B0604020104020204" pitchFamily="34" charset="0"/>
              </a:rPr>
              <a:t>One monotonic and two cyclic tests per specimen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Abadi" panose="020B06040201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Cyclic tests based on ISO </a:t>
            </a:r>
            <a:r>
              <a:rPr lang="en-CA" sz="2000" dirty="0">
                <a:latin typeface="Abadi" panose="020B0604020104020204" pitchFamily="34" charset="0"/>
              </a:rPr>
              <a:t>16670 in ASTM E2126-19</a:t>
            </a:r>
          </a:p>
        </p:txBody>
      </p:sp>
    </p:spTree>
    <p:extLst>
      <p:ext uri="{BB962C8B-B14F-4D97-AF65-F5344CB8AC3E}">
        <p14:creationId xmlns:p14="http://schemas.microsoft.com/office/powerpoint/2010/main" val="948257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9F9A8-296E-41B2-A187-CBCAD36C7D46}"/>
              </a:ext>
            </a:extLst>
          </p:cNvPr>
          <p:cNvGrpSpPr/>
          <p:nvPr/>
        </p:nvGrpSpPr>
        <p:grpSpPr>
          <a:xfrm>
            <a:off x="0" y="5798157"/>
            <a:ext cx="12191984" cy="646043"/>
            <a:chOff x="-19878" y="5948569"/>
            <a:chExt cx="12211878" cy="64604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D16077-35C2-4CFD-9F71-21739DC1D7AF}"/>
                </a:ext>
              </a:extLst>
            </p:cNvPr>
            <p:cNvSpPr/>
            <p:nvPr/>
          </p:nvSpPr>
          <p:spPr>
            <a:xfrm>
              <a:off x="0" y="5948569"/>
              <a:ext cx="12192000" cy="606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DF316EA-5471-497D-B12E-580FB9D7F3DE}"/>
                </a:ext>
              </a:extLst>
            </p:cNvPr>
            <p:cNvSpPr/>
            <p:nvPr/>
          </p:nvSpPr>
          <p:spPr>
            <a:xfrm>
              <a:off x="-19878" y="6472613"/>
              <a:ext cx="6967330" cy="121999"/>
            </a:xfrm>
            <a:prstGeom prst="roundRect">
              <a:avLst/>
            </a:prstGeom>
            <a:solidFill>
              <a:srgbClr val="88AB0D"/>
            </a:solidFill>
            <a:ln>
              <a:solidFill>
                <a:srgbClr val="88A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62A8F9-40F4-4350-B4B4-87509BC4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33" y="0"/>
            <a:ext cx="1993698" cy="19936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F6053E-F314-47A9-AA00-B0C70AE8F8F7}"/>
              </a:ext>
            </a:extLst>
          </p:cNvPr>
          <p:cNvSpPr/>
          <p:nvPr/>
        </p:nvSpPr>
        <p:spPr>
          <a:xfrm>
            <a:off x="0" y="6444200"/>
            <a:ext cx="12161731" cy="413800"/>
          </a:xfrm>
          <a:prstGeom prst="rect">
            <a:avLst/>
          </a:prstGeom>
          <a:solidFill>
            <a:srgbClr val="A3794F"/>
          </a:solidFill>
          <a:ln>
            <a:solidFill>
              <a:srgbClr val="A379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EC42C5-AE5B-C248-58D6-E7033082C1AA}"/>
              </a:ext>
            </a:extLst>
          </p:cNvPr>
          <p:cNvSpPr txBox="1"/>
          <p:nvPr/>
        </p:nvSpPr>
        <p:spPr>
          <a:xfrm>
            <a:off x="610176" y="415697"/>
            <a:ext cx="332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Abadi" panose="020B0604020104020204" pitchFamily="34" charset="0"/>
              </a:rPr>
              <a:t>Experimental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4860C-F85C-B366-7B6B-23AA6C7DAA04}"/>
              </a:ext>
            </a:extLst>
          </p:cNvPr>
          <p:cNvSpPr txBox="1"/>
          <p:nvPr/>
        </p:nvSpPr>
        <p:spPr>
          <a:xfrm>
            <a:off x="610176" y="1157721"/>
            <a:ext cx="643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badi" panose="020B0604020104020204" pitchFamily="34" charset="0"/>
              </a:rPr>
              <a:t>Testing Plan: ASSY SK and Isolated Tension Strap Tests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7F943FC-9CEF-511D-3B60-93C71918B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253502"/>
              </p:ext>
            </p:extLst>
          </p:nvPr>
        </p:nvGraphicFramePr>
        <p:xfrm>
          <a:off x="1100023" y="1802979"/>
          <a:ext cx="4304144" cy="2191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1815">
                  <a:extLst>
                    <a:ext uri="{9D8B030D-6E8A-4147-A177-3AD203B41FA5}">
                      <a16:colId xmlns:a16="http://schemas.microsoft.com/office/drawing/2014/main" val="238945656"/>
                    </a:ext>
                  </a:extLst>
                </a:gridCol>
                <a:gridCol w="1227076">
                  <a:extLst>
                    <a:ext uri="{9D8B030D-6E8A-4147-A177-3AD203B41FA5}">
                      <a16:colId xmlns:a16="http://schemas.microsoft.com/office/drawing/2014/main" val="3116065656"/>
                    </a:ext>
                  </a:extLst>
                </a:gridCol>
                <a:gridCol w="905253">
                  <a:extLst>
                    <a:ext uri="{9D8B030D-6E8A-4147-A177-3AD203B41FA5}">
                      <a16:colId xmlns:a16="http://schemas.microsoft.com/office/drawing/2014/main" val="2780043545"/>
                    </a:ext>
                  </a:extLst>
                </a:gridCol>
              </a:tblGrid>
              <a:tr h="360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0" dirty="0">
                          <a:effectLst/>
                        </a:rPr>
                        <a:t> 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Load Direction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105415"/>
                  </a:ext>
                </a:extLst>
              </a:tr>
              <a:tr h="457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0" dirty="0">
                          <a:effectLst/>
                        </a:rPr>
                        <a:t> 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b="1" kern="0" dirty="0">
                          <a:effectLst/>
                        </a:rPr>
                        <a:t>Tension</a:t>
                      </a:r>
                      <a:endParaRPr lang="en-CA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b="1" kern="0" dirty="0">
                          <a:effectLst/>
                        </a:rPr>
                        <a:t>Shear</a:t>
                      </a:r>
                      <a:endParaRPr lang="en-CA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9123404"/>
                  </a:ext>
                </a:extLst>
              </a:tr>
              <a:tr h="45767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Plywood Spline with ASSY SK 8x80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Cyclic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>
                          <a:effectLst/>
                        </a:rPr>
                        <a:t>Cyclic</a:t>
                      </a:r>
                      <a:endParaRPr lang="en-C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6278046"/>
                  </a:ext>
                </a:extLst>
              </a:tr>
              <a:tr h="45767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Cyclic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Cyclic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5356683"/>
                  </a:ext>
                </a:extLst>
              </a:tr>
              <a:tr h="45767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>
                          <a:effectLst/>
                        </a:rPr>
                        <a:t>Cyclic</a:t>
                      </a:r>
                      <a:endParaRPr lang="en-C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Cyclic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66043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1DFA2F3-E737-56C7-77CD-C014863D4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446232"/>
              </p:ext>
            </p:extLst>
          </p:nvPr>
        </p:nvGraphicFramePr>
        <p:xfrm>
          <a:off x="6057900" y="2616270"/>
          <a:ext cx="5107709" cy="13780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0365">
                  <a:extLst>
                    <a:ext uri="{9D8B030D-6E8A-4147-A177-3AD203B41FA5}">
                      <a16:colId xmlns:a16="http://schemas.microsoft.com/office/drawing/2014/main" val="1753614536"/>
                    </a:ext>
                  </a:extLst>
                </a:gridCol>
                <a:gridCol w="1208672">
                  <a:extLst>
                    <a:ext uri="{9D8B030D-6E8A-4147-A177-3AD203B41FA5}">
                      <a16:colId xmlns:a16="http://schemas.microsoft.com/office/drawing/2014/main" val="3845583647"/>
                    </a:ext>
                  </a:extLst>
                </a:gridCol>
                <a:gridCol w="1208672">
                  <a:extLst>
                    <a:ext uri="{9D8B030D-6E8A-4147-A177-3AD203B41FA5}">
                      <a16:colId xmlns:a16="http://schemas.microsoft.com/office/drawing/2014/main" val="1973765976"/>
                    </a:ext>
                  </a:extLst>
                </a:gridCol>
              </a:tblGrid>
              <a:tr h="357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0" dirty="0">
                          <a:effectLst/>
                        </a:rPr>
                        <a:t> 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Load Direction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615195"/>
                  </a:ext>
                </a:extLst>
              </a:tr>
              <a:tr h="286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100" kern="0" dirty="0">
                          <a:effectLst/>
                        </a:rPr>
                        <a:t> </a:t>
                      </a:r>
                      <a:endParaRPr lang="en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b="1" kern="0" dirty="0">
                          <a:effectLst/>
                        </a:rPr>
                        <a:t>Tension</a:t>
                      </a:r>
                      <a:endParaRPr lang="en-CA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b="1" kern="0" dirty="0">
                          <a:effectLst/>
                        </a:rPr>
                        <a:t>Shear</a:t>
                      </a:r>
                      <a:endParaRPr lang="en-CA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5705410"/>
                  </a:ext>
                </a:extLst>
              </a:tr>
              <a:tr h="36318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Mass Timber Strap with ASSY Kombi 8x80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Monotonic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Monotonic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303769"/>
                  </a:ext>
                </a:extLst>
              </a:tr>
              <a:tr h="37071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Cyclic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800" kern="0" dirty="0">
                          <a:effectLst/>
                        </a:rPr>
                        <a:t>Cyclic</a:t>
                      </a:r>
                      <a:endParaRPr lang="en-C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08102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E842F31-B0EB-C600-C5D1-86A68C69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448" y="4236825"/>
            <a:ext cx="2432652" cy="21165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3AD5E6-A418-7444-F811-ABE6EA21C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" r="697"/>
          <a:stretch/>
        </p:blipFill>
        <p:spPr>
          <a:xfrm>
            <a:off x="7559677" y="4236825"/>
            <a:ext cx="2713131" cy="16944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170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XT-GENERATION WOOD CONSTRUCTION_2024_General" id="{D53BE321-E970-44B3-A42C-A76A41E46515}" vid="{69E8FBAF-7226-4A50-81B6-8EC066BDC3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NEXT-GENERATION WOOD CONSTRUCTION_2024_General</Template>
  <TotalTime>222</TotalTime>
  <Words>1109</Words>
  <Application>Microsoft Office PowerPoint</Application>
  <PresentationFormat>Widescreen</PresentationFormat>
  <Paragraphs>247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Abadi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Berghuis</dc:creator>
  <cp:lastModifiedBy>Peter Berghuis</cp:lastModifiedBy>
  <cp:revision>6</cp:revision>
  <dcterms:created xsi:type="dcterms:W3CDTF">2024-05-07T13:48:14Z</dcterms:created>
  <dcterms:modified xsi:type="dcterms:W3CDTF">2024-05-11T14:43:32Z</dcterms:modified>
</cp:coreProperties>
</file>